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56" r:id="rId5"/>
    <p:sldId id="264" r:id="rId6"/>
    <p:sldId id="409" r:id="rId7"/>
    <p:sldId id="467" r:id="rId8"/>
    <p:sldId id="428" r:id="rId9"/>
    <p:sldId id="429" r:id="rId10"/>
    <p:sldId id="468" r:id="rId11"/>
    <p:sldId id="388" r:id="rId12"/>
    <p:sldId id="389" r:id="rId13"/>
    <p:sldId id="390" r:id="rId14"/>
    <p:sldId id="401" r:id="rId15"/>
    <p:sldId id="447" r:id="rId16"/>
    <p:sldId id="439" r:id="rId17"/>
    <p:sldId id="438" r:id="rId18"/>
    <p:sldId id="448" r:id="rId19"/>
    <p:sldId id="431" r:id="rId20"/>
    <p:sldId id="433" r:id="rId21"/>
    <p:sldId id="392" r:id="rId22"/>
    <p:sldId id="399" r:id="rId23"/>
    <p:sldId id="393" r:id="rId24"/>
    <p:sldId id="435" r:id="rId25"/>
    <p:sldId id="453" r:id="rId26"/>
    <p:sldId id="454" r:id="rId27"/>
    <p:sldId id="442" r:id="rId28"/>
    <p:sldId id="455" r:id="rId29"/>
    <p:sldId id="456" r:id="rId30"/>
    <p:sldId id="457" r:id="rId31"/>
    <p:sldId id="458" r:id="rId32"/>
    <p:sldId id="440" r:id="rId33"/>
    <p:sldId id="443" r:id="rId34"/>
    <p:sldId id="441" r:id="rId35"/>
    <p:sldId id="444" r:id="rId36"/>
    <p:sldId id="381" r:id="rId37"/>
    <p:sldId id="365" r:id="rId38"/>
    <p:sldId id="278" r:id="rId39"/>
  </p:sldIdLst>
  <p:sldSz cx="9144000" cy="6858000" type="screen4x3"/>
  <p:notesSz cx="6954838" cy="9240838"/>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xmlns="">
        <p15:guide id="1" orient="horz" pos="2160">
          <p15:clr>
            <a:srgbClr val="A4A3A4"/>
          </p15:clr>
        </p15:guide>
        <p15:guide id="2" pos="5240">
          <p15:clr>
            <a:srgbClr val="A4A3A4"/>
          </p15:clr>
        </p15:guide>
      </p15:sldGuideLst>
    </p:ext>
    <p:ext uri="{2D200454-40CA-4A62-9FC3-DE9A4176ACB9}">
      <p15:notesGuideLst xmlns:p15="http://schemas.microsoft.com/office/powerpoint/2012/main" xmlns="">
        <p15:guide id="1" orient="horz" pos="2911">
          <p15:clr>
            <a:srgbClr val="A4A3A4"/>
          </p15:clr>
        </p15:guide>
        <p15:guide id="2" pos="219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ED0"/>
    <a:srgbClr val="0A2D6B"/>
    <a:srgbClr val="7B083C"/>
    <a:srgbClr val="A56877"/>
    <a:srgbClr val="0A668B"/>
    <a:srgbClr val="404040"/>
    <a:srgbClr val="AD949C"/>
    <a:srgbClr val="F3EBED"/>
    <a:srgbClr val="BC91A1"/>
    <a:srgbClr val="E2F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95" autoAdjust="0"/>
    <p:restoredTop sz="78613" autoAdjust="0"/>
  </p:normalViewPr>
  <p:slideViewPr>
    <p:cSldViewPr snapToGrid="0" snapToObjects="1">
      <p:cViewPr varScale="1">
        <p:scale>
          <a:sx n="42" d="100"/>
          <a:sy n="42" d="100"/>
        </p:scale>
        <p:origin x="-1282" y="-82"/>
      </p:cViewPr>
      <p:guideLst>
        <p:guide orient="horz" pos="2160"/>
        <p:guide pos="52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3101"/>
    </p:cViewPr>
  </p:sorterViewPr>
  <p:notesViewPr>
    <p:cSldViewPr snapToGrid="0" snapToObjects="1">
      <p:cViewPr varScale="1">
        <p:scale>
          <a:sx n="63" d="100"/>
          <a:sy n="63" d="100"/>
        </p:scale>
        <p:origin x="1002" y="78"/>
      </p:cViewPr>
      <p:guideLst>
        <p:guide orient="horz" pos="2911"/>
        <p:guide pos="219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9C373-8FE1-4598-8BEE-81D7365E88B7}" type="doc">
      <dgm:prSet loTypeId="urn:microsoft.com/office/officeart/2005/8/layout/hierarchy4" loCatId="relationship" qsTypeId="urn:microsoft.com/office/officeart/2005/8/quickstyle/simple1" qsCatId="simple" csTypeId="urn:microsoft.com/office/officeart/2005/8/colors/colorful1#1" csCatId="colorful" phldr="1"/>
      <dgm:spPr/>
      <dgm:t>
        <a:bodyPr/>
        <a:lstStyle/>
        <a:p>
          <a:endParaRPr lang="en-US"/>
        </a:p>
      </dgm:t>
    </dgm:pt>
    <dgm:pt modelId="{75528345-B79B-42B6-8229-F3C4C0B179F7}">
      <dgm:prSet phldrT="[Text]"/>
      <dgm:spPr/>
      <dgm:t>
        <a:bodyPr/>
        <a:lstStyle/>
        <a:p>
          <a:r>
            <a:rPr lang="en-US" dirty="0" smtClean="0"/>
            <a:t>Module Overview</a:t>
          </a:r>
          <a:endParaRPr lang="en-US" dirty="0"/>
        </a:p>
      </dgm:t>
    </dgm:pt>
    <dgm:pt modelId="{AA97573D-C4CF-4D72-9B03-7DA214FAE17F}" type="parTrans" cxnId="{323D7DA3-57DA-49AD-B483-C7D4C29B7670}">
      <dgm:prSet/>
      <dgm:spPr/>
      <dgm:t>
        <a:bodyPr/>
        <a:lstStyle/>
        <a:p>
          <a:endParaRPr lang="en-US"/>
        </a:p>
      </dgm:t>
    </dgm:pt>
    <dgm:pt modelId="{9E8A0541-AAB2-45CB-98D3-1F07684BC3BA}" type="sibTrans" cxnId="{323D7DA3-57DA-49AD-B483-C7D4C29B7670}">
      <dgm:prSet/>
      <dgm:spPr/>
      <dgm:t>
        <a:bodyPr/>
        <a:lstStyle/>
        <a:p>
          <a:endParaRPr lang="en-US"/>
        </a:p>
      </dgm:t>
    </dgm:pt>
    <dgm:pt modelId="{D4DA3F4D-7295-4201-8CF3-C0C1C3FC8272}">
      <dgm:prSet phldrT="[Text]"/>
      <dgm:spPr/>
      <dgm:t>
        <a:bodyPr/>
        <a:lstStyle/>
        <a:p>
          <a:r>
            <a:rPr lang="en-US" dirty="0" smtClean="0"/>
            <a:t>Topic </a:t>
          </a:r>
          <a:endParaRPr lang="en-US" dirty="0"/>
        </a:p>
      </dgm:t>
    </dgm:pt>
    <dgm:pt modelId="{4D95214B-C3C5-4748-AB20-717EF34249AE}" type="parTrans" cxnId="{4A4CFE16-CDBF-482B-8203-D7192E9147FB}">
      <dgm:prSet/>
      <dgm:spPr/>
      <dgm:t>
        <a:bodyPr/>
        <a:lstStyle/>
        <a:p>
          <a:endParaRPr lang="en-US"/>
        </a:p>
      </dgm:t>
    </dgm:pt>
    <dgm:pt modelId="{27FEFCB8-3F5F-427E-9178-EC6ED960AB40}" type="sibTrans" cxnId="{4A4CFE16-CDBF-482B-8203-D7192E9147FB}">
      <dgm:prSet/>
      <dgm:spPr/>
      <dgm:t>
        <a:bodyPr/>
        <a:lstStyle/>
        <a:p>
          <a:endParaRPr lang="en-US"/>
        </a:p>
      </dgm:t>
    </dgm:pt>
    <dgm:pt modelId="{A0F28CA2-A3DB-4AFC-B272-6DC5679792A1}">
      <dgm:prSet phldrT="[Text]"/>
      <dgm:spPr/>
      <dgm:t>
        <a:bodyPr/>
        <a:lstStyle/>
        <a:p>
          <a:r>
            <a:rPr lang="en-US" dirty="0" smtClean="0"/>
            <a:t>L1</a:t>
          </a:r>
          <a:endParaRPr lang="en-US" dirty="0"/>
        </a:p>
      </dgm:t>
    </dgm:pt>
    <dgm:pt modelId="{92DCB14B-5B25-4723-9F00-9A92AB15411B}" type="parTrans" cxnId="{7053B983-37BA-4FC4-965F-CBF49116CB0D}">
      <dgm:prSet/>
      <dgm:spPr/>
      <dgm:t>
        <a:bodyPr/>
        <a:lstStyle/>
        <a:p>
          <a:endParaRPr lang="en-US"/>
        </a:p>
      </dgm:t>
    </dgm:pt>
    <dgm:pt modelId="{642A9489-EEFA-413E-8FE3-C2305CE27197}" type="sibTrans" cxnId="{7053B983-37BA-4FC4-965F-CBF49116CB0D}">
      <dgm:prSet/>
      <dgm:spPr/>
      <dgm:t>
        <a:bodyPr/>
        <a:lstStyle/>
        <a:p>
          <a:endParaRPr lang="en-US"/>
        </a:p>
      </dgm:t>
    </dgm:pt>
    <dgm:pt modelId="{C87AC90F-5C2E-45B1-8DEB-7E1961C92363}">
      <dgm:prSet phldrT="[Text]"/>
      <dgm:spPr/>
      <dgm:t>
        <a:bodyPr/>
        <a:lstStyle/>
        <a:p>
          <a:r>
            <a:rPr lang="en-US" dirty="0" smtClean="0"/>
            <a:t>Topic </a:t>
          </a:r>
          <a:endParaRPr lang="en-US" dirty="0"/>
        </a:p>
      </dgm:t>
    </dgm:pt>
    <dgm:pt modelId="{E8FAA5B6-673A-4FB3-AE7A-326CAA62AF1F}" type="parTrans" cxnId="{E96F1D0E-55EF-482D-BCA9-A85E94A523E2}">
      <dgm:prSet/>
      <dgm:spPr/>
      <dgm:t>
        <a:bodyPr/>
        <a:lstStyle/>
        <a:p>
          <a:endParaRPr lang="en-US"/>
        </a:p>
      </dgm:t>
    </dgm:pt>
    <dgm:pt modelId="{02421B3E-FE87-4B64-903B-63FAEDFCEE00}" type="sibTrans" cxnId="{E96F1D0E-55EF-482D-BCA9-A85E94A523E2}">
      <dgm:prSet/>
      <dgm:spPr/>
      <dgm:t>
        <a:bodyPr/>
        <a:lstStyle/>
        <a:p>
          <a:endParaRPr lang="en-US"/>
        </a:p>
      </dgm:t>
    </dgm:pt>
    <dgm:pt modelId="{D772D67C-5F5D-499D-84DB-9514670B44E5}">
      <dgm:prSet phldrT="[Text]"/>
      <dgm:spPr/>
      <dgm:t>
        <a:bodyPr/>
        <a:lstStyle/>
        <a:p>
          <a:r>
            <a:rPr lang="en-US" dirty="0" smtClean="0"/>
            <a:t>L4</a:t>
          </a:r>
          <a:endParaRPr lang="en-US" dirty="0"/>
        </a:p>
      </dgm:t>
    </dgm:pt>
    <dgm:pt modelId="{84F651DD-1959-46F9-A100-E5D5D7763D29}" type="parTrans" cxnId="{CEE542C1-D24A-4CAA-B89A-976286151EFE}">
      <dgm:prSet/>
      <dgm:spPr/>
      <dgm:t>
        <a:bodyPr/>
        <a:lstStyle/>
        <a:p>
          <a:endParaRPr lang="en-US"/>
        </a:p>
      </dgm:t>
    </dgm:pt>
    <dgm:pt modelId="{2DCA14A8-4B01-4AA9-88E4-40A26ED42192}" type="sibTrans" cxnId="{CEE542C1-D24A-4CAA-B89A-976286151EFE}">
      <dgm:prSet/>
      <dgm:spPr/>
      <dgm:t>
        <a:bodyPr/>
        <a:lstStyle/>
        <a:p>
          <a:endParaRPr lang="en-US"/>
        </a:p>
      </dgm:t>
    </dgm:pt>
    <dgm:pt modelId="{259E6580-96A4-4D7E-BECB-57B2B90CD65D}">
      <dgm:prSet/>
      <dgm:spPr/>
      <dgm:t>
        <a:bodyPr/>
        <a:lstStyle/>
        <a:p>
          <a:r>
            <a:rPr lang="en-US" dirty="0" smtClean="0"/>
            <a:t>Topic </a:t>
          </a:r>
          <a:endParaRPr lang="en-US" dirty="0"/>
        </a:p>
      </dgm:t>
    </dgm:pt>
    <dgm:pt modelId="{0C0FB25E-3C5D-4861-A0D6-F9B174ABF9DA}" type="parTrans" cxnId="{941DF463-3DB6-406E-9062-C26AE1D2B7B2}">
      <dgm:prSet/>
      <dgm:spPr/>
      <dgm:t>
        <a:bodyPr/>
        <a:lstStyle/>
        <a:p>
          <a:endParaRPr lang="en-US"/>
        </a:p>
      </dgm:t>
    </dgm:pt>
    <dgm:pt modelId="{ED276536-B507-41F5-977A-927B015D56E6}" type="sibTrans" cxnId="{941DF463-3DB6-406E-9062-C26AE1D2B7B2}">
      <dgm:prSet/>
      <dgm:spPr/>
      <dgm:t>
        <a:bodyPr/>
        <a:lstStyle/>
        <a:p>
          <a:endParaRPr lang="en-US"/>
        </a:p>
      </dgm:t>
    </dgm:pt>
    <dgm:pt modelId="{B65CE923-72C8-4CB9-9DC0-DB0F2FA5A5E0}">
      <dgm:prSet phldrT="[Text]"/>
      <dgm:spPr/>
      <dgm:t>
        <a:bodyPr/>
        <a:lstStyle/>
        <a:p>
          <a:r>
            <a:rPr lang="en-US" dirty="0" smtClean="0"/>
            <a:t>L5</a:t>
          </a:r>
          <a:endParaRPr lang="en-US" dirty="0"/>
        </a:p>
      </dgm:t>
    </dgm:pt>
    <dgm:pt modelId="{59589F79-4DDB-4AD1-BC50-28D61A7EEE86}" type="parTrans" cxnId="{892F9A44-1D4D-464B-B8D1-91E74C177A76}">
      <dgm:prSet/>
      <dgm:spPr/>
      <dgm:t>
        <a:bodyPr/>
        <a:lstStyle/>
        <a:p>
          <a:endParaRPr lang="en-US"/>
        </a:p>
      </dgm:t>
    </dgm:pt>
    <dgm:pt modelId="{E5C71514-C3A5-47CE-AA9C-569FAA9824BC}" type="sibTrans" cxnId="{892F9A44-1D4D-464B-B8D1-91E74C177A76}">
      <dgm:prSet/>
      <dgm:spPr/>
      <dgm:t>
        <a:bodyPr/>
        <a:lstStyle/>
        <a:p>
          <a:endParaRPr lang="en-US"/>
        </a:p>
      </dgm:t>
    </dgm:pt>
    <dgm:pt modelId="{A9AEA7B0-9211-44E8-97D1-321DC2A7F897}">
      <dgm:prSet phldrT="[Text]"/>
      <dgm:spPr/>
      <dgm:t>
        <a:bodyPr/>
        <a:lstStyle/>
        <a:p>
          <a:r>
            <a:rPr lang="en-US" dirty="0" smtClean="0"/>
            <a:t>L2</a:t>
          </a:r>
          <a:endParaRPr lang="en-US" dirty="0"/>
        </a:p>
      </dgm:t>
    </dgm:pt>
    <dgm:pt modelId="{E1E656B5-B3ED-422A-A41E-68A56BF6A3B8}" type="parTrans" cxnId="{00C292E8-11AE-4A25-AE2B-AC6E84A87F5A}">
      <dgm:prSet/>
      <dgm:spPr/>
      <dgm:t>
        <a:bodyPr/>
        <a:lstStyle/>
        <a:p>
          <a:endParaRPr lang="en-US"/>
        </a:p>
      </dgm:t>
    </dgm:pt>
    <dgm:pt modelId="{10887905-F4D6-473C-A91C-65862F03B1E6}" type="sibTrans" cxnId="{00C292E8-11AE-4A25-AE2B-AC6E84A87F5A}">
      <dgm:prSet/>
      <dgm:spPr/>
      <dgm:t>
        <a:bodyPr/>
        <a:lstStyle/>
        <a:p>
          <a:endParaRPr lang="en-US"/>
        </a:p>
      </dgm:t>
    </dgm:pt>
    <dgm:pt modelId="{BD1379A4-5367-424B-8CC7-14A21F83155A}">
      <dgm:prSet phldrT="[Text]"/>
      <dgm:spPr/>
      <dgm:t>
        <a:bodyPr/>
        <a:lstStyle/>
        <a:p>
          <a:r>
            <a:rPr lang="en-US" dirty="0" smtClean="0"/>
            <a:t>L3</a:t>
          </a:r>
          <a:endParaRPr lang="en-US" dirty="0"/>
        </a:p>
      </dgm:t>
    </dgm:pt>
    <dgm:pt modelId="{48B5BA03-6628-4184-A53F-2C17102EBBF5}" type="parTrans" cxnId="{6B65A4BF-8932-4DBD-9F10-F4B31D5AB770}">
      <dgm:prSet/>
      <dgm:spPr/>
      <dgm:t>
        <a:bodyPr/>
        <a:lstStyle/>
        <a:p>
          <a:endParaRPr lang="en-US"/>
        </a:p>
      </dgm:t>
    </dgm:pt>
    <dgm:pt modelId="{40F5AAC0-88FF-4B7B-ACDC-EBC48070933C}" type="sibTrans" cxnId="{6B65A4BF-8932-4DBD-9F10-F4B31D5AB770}">
      <dgm:prSet/>
      <dgm:spPr/>
      <dgm:t>
        <a:bodyPr/>
        <a:lstStyle/>
        <a:p>
          <a:endParaRPr lang="en-US"/>
        </a:p>
      </dgm:t>
    </dgm:pt>
    <dgm:pt modelId="{EB93E767-1C37-4EF1-BD4C-606270F1240A}">
      <dgm:prSet/>
      <dgm:spPr/>
      <dgm:t>
        <a:bodyPr/>
        <a:lstStyle/>
        <a:p>
          <a:r>
            <a:rPr lang="en-US" dirty="0" smtClean="0"/>
            <a:t>L6</a:t>
          </a:r>
          <a:endParaRPr lang="en-US" dirty="0"/>
        </a:p>
      </dgm:t>
    </dgm:pt>
    <dgm:pt modelId="{3D083FAF-A9C5-4117-B487-8F8FEFA78351}" type="parTrans" cxnId="{C01AAE08-B1B6-47F4-98A5-825D3C850A85}">
      <dgm:prSet/>
      <dgm:spPr/>
      <dgm:t>
        <a:bodyPr/>
        <a:lstStyle/>
        <a:p>
          <a:endParaRPr lang="en-US"/>
        </a:p>
      </dgm:t>
    </dgm:pt>
    <dgm:pt modelId="{D8952597-0EFB-447A-9C43-BE589C489C69}" type="sibTrans" cxnId="{C01AAE08-B1B6-47F4-98A5-825D3C850A85}">
      <dgm:prSet/>
      <dgm:spPr/>
      <dgm:t>
        <a:bodyPr/>
        <a:lstStyle/>
        <a:p>
          <a:endParaRPr lang="en-US"/>
        </a:p>
      </dgm:t>
    </dgm:pt>
    <dgm:pt modelId="{06D5F995-5DDC-4079-B461-2B907C9B77E0}">
      <dgm:prSet/>
      <dgm:spPr/>
      <dgm:t>
        <a:bodyPr/>
        <a:lstStyle/>
        <a:p>
          <a:r>
            <a:rPr lang="en-US" dirty="0" smtClean="0"/>
            <a:t>L7</a:t>
          </a:r>
          <a:endParaRPr lang="en-US" dirty="0"/>
        </a:p>
      </dgm:t>
    </dgm:pt>
    <dgm:pt modelId="{5554D411-CF27-47DE-A16F-8240390DC486}" type="parTrans" cxnId="{CFC4FF4F-E2FC-42B4-A909-F8A04A6C08A0}">
      <dgm:prSet/>
      <dgm:spPr/>
      <dgm:t>
        <a:bodyPr/>
        <a:lstStyle/>
        <a:p>
          <a:endParaRPr lang="en-US"/>
        </a:p>
      </dgm:t>
    </dgm:pt>
    <dgm:pt modelId="{9ADCD872-67FC-413A-9885-0B5C85D1E591}" type="sibTrans" cxnId="{CFC4FF4F-E2FC-42B4-A909-F8A04A6C08A0}">
      <dgm:prSet/>
      <dgm:spPr/>
      <dgm:t>
        <a:bodyPr/>
        <a:lstStyle/>
        <a:p>
          <a:endParaRPr lang="en-US"/>
        </a:p>
      </dgm:t>
    </dgm:pt>
    <dgm:pt modelId="{7AB1CAC3-B976-46F8-82EC-D064D959B6B5}">
      <dgm:prSet/>
      <dgm:spPr/>
      <dgm:t>
        <a:bodyPr/>
        <a:lstStyle/>
        <a:p>
          <a:r>
            <a:rPr lang="en-US" dirty="0" smtClean="0"/>
            <a:t>L8</a:t>
          </a:r>
          <a:endParaRPr lang="en-US" dirty="0"/>
        </a:p>
      </dgm:t>
    </dgm:pt>
    <dgm:pt modelId="{D3C7AF8C-D9CA-47D6-BFCC-89D035CC13DD}" type="parTrans" cxnId="{66208711-BA50-471D-A547-AAC71AD63516}">
      <dgm:prSet/>
      <dgm:spPr/>
      <dgm:t>
        <a:bodyPr/>
        <a:lstStyle/>
        <a:p>
          <a:endParaRPr lang="en-US"/>
        </a:p>
      </dgm:t>
    </dgm:pt>
    <dgm:pt modelId="{8DB081A6-A06B-4D48-A26E-0375A5B1ACA4}" type="sibTrans" cxnId="{66208711-BA50-471D-A547-AAC71AD63516}">
      <dgm:prSet/>
      <dgm:spPr/>
      <dgm:t>
        <a:bodyPr/>
        <a:lstStyle/>
        <a:p>
          <a:endParaRPr lang="en-US"/>
        </a:p>
      </dgm:t>
    </dgm:pt>
    <dgm:pt modelId="{9E120815-8F00-484D-92E2-35B8A87AB197}" type="pres">
      <dgm:prSet presAssocID="{CA39C373-8FE1-4598-8BEE-81D7365E88B7}" presName="Name0" presStyleCnt="0">
        <dgm:presLayoutVars>
          <dgm:chPref val="1"/>
          <dgm:dir/>
          <dgm:animOne val="branch"/>
          <dgm:animLvl val="lvl"/>
          <dgm:resizeHandles/>
        </dgm:presLayoutVars>
      </dgm:prSet>
      <dgm:spPr/>
      <dgm:t>
        <a:bodyPr/>
        <a:lstStyle/>
        <a:p>
          <a:endParaRPr lang="en-US"/>
        </a:p>
      </dgm:t>
    </dgm:pt>
    <dgm:pt modelId="{6C791C09-5633-4453-8515-5C1BD2B90C80}" type="pres">
      <dgm:prSet presAssocID="{75528345-B79B-42B6-8229-F3C4C0B179F7}" presName="vertOne" presStyleCnt="0"/>
      <dgm:spPr/>
    </dgm:pt>
    <dgm:pt modelId="{ADEC734E-907C-46E8-8F34-B3212C1EA81D}" type="pres">
      <dgm:prSet presAssocID="{75528345-B79B-42B6-8229-F3C4C0B179F7}" presName="txOne" presStyleLbl="node0" presStyleIdx="0" presStyleCnt="1" custLinFactY="-84646" custLinFactNeighborX="41" custLinFactNeighborY="-100000">
        <dgm:presLayoutVars>
          <dgm:chPref val="3"/>
        </dgm:presLayoutVars>
      </dgm:prSet>
      <dgm:spPr/>
      <dgm:t>
        <a:bodyPr/>
        <a:lstStyle/>
        <a:p>
          <a:endParaRPr lang="en-US"/>
        </a:p>
      </dgm:t>
    </dgm:pt>
    <dgm:pt modelId="{A5309E0C-5617-4281-A5A2-281F15D40C78}" type="pres">
      <dgm:prSet presAssocID="{75528345-B79B-42B6-8229-F3C4C0B179F7}" presName="parTransOne" presStyleCnt="0"/>
      <dgm:spPr/>
    </dgm:pt>
    <dgm:pt modelId="{DAC41E2B-0D62-413F-BB95-241687225DC1}" type="pres">
      <dgm:prSet presAssocID="{75528345-B79B-42B6-8229-F3C4C0B179F7}" presName="horzOne" presStyleCnt="0"/>
      <dgm:spPr/>
    </dgm:pt>
    <dgm:pt modelId="{E138276B-E35D-40F2-8B7D-CEE6F0995A1D}" type="pres">
      <dgm:prSet presAssocID="{D4DA3F4D-7295-4201-8CF3-C0C1C3FC8272}" presName="vertTwo" presStyleCnt="0"/>
      <dgm:spPr/>
    </dgm:pt>
    <dgm:pt modelId="{E20D1D9D-5D6A-441F-9AB2-0D8835BFE076}" type="pres">
      <dgm:prSet presAssocID="{D4DA3F4D-7295-4201-8CF3-C0C1C3FC8272}" presName="txTwo" presStyleLbl="node2" presStyleIdx="0" presStyleCnt="3">
        <dgm:presLayoutVars>
          <dgm:chPref val="3"/>
        </dgm:presLayoutVars>
      </dgm:prSet>
      <dgm:spPr/>
      <dgm:t>
        <a:bodyPr/>
        <a:lstStyle/>
        <a:p>
          <a:endParaRPr lang="en-US"/>
        </a:p>
      </dgm:t>
    </dgm:pt>
    <dgm:pt modelId="{A2D2CC78-5A19-4067-93EC-A0754B234F04}" type="pres">
      <dgm:prSet presAssocID="{D4DA3F4D-7295-4201-8CF3-C0C1C3FC8272}" presName="parTransTwo" presStyleCnt="0"/>
      <dgm:spPr/>
    </dgm:pt>
    <dgm:pt modelId="{F6FA097D-6237-496D-AC30-3BBB48730A72}" type="pres">
      <dgm:prSet presAssocID="{D4DA3F4D-7295-4201-8CF3-C0C1C3FC8272}" presName="horzTwo" presStyleCnt="0"/>
      <dgm:spPr/>
    </dgm:pt>
    <dgm:pt modelId="{793E698F-BF82-4425-A9B9-BA84622AE809}" type="pres">
      <dgm:prSet presAssocID="{A0F28CA2-A3DB-4AFC-B272-6DC5679792A1}" presName="vertThree" presStyleCnt="0"/>
      <dgm:spPr/>
    </dgm:pt>
    <dgm:pt modelId="{4701BEDB-E16B-4962-97CE-457877175CF1}" type="pres">
      <dgm:prSet presAssocID="{A0F28CA2-A3DB-4AFC-B272-6DC5679792A1}" presName="txThree" presStyleLbl="node3" presStyleIdx="0" presStyleCnt="8">
        <dgm:presLayoutVars>
          <dgm:chPref val="3"/>
        </dgm:presLayoutVars>
      </dgm:prSet>
      <dgm:spPr/>
      <dgm:t>
        <a:bodyPr/>
        <a:lstStyle/>
        <a:p>
          <a:endParaRPr lang="en-US"/>
        </a:p>
      </dgm:t>
    </dgm:pt>
    <dgm:pt modelId="{3EC8551F-C0A8-4C9B-8599-24315054EF84}" type="pres">
      <dgm:prSet presAssocID="{A0F28CA2-A3DB-4AFC-B272-6DC5679792A1}" presName="horzThree" presStyleCnt="0"/>
      <dgm:spPr/>
    </dgm:pt>
    <dgm:pt modelId="{3FEE2282-ED01-4CE1-AF80-E1B05D0829C7}" type="pres">
      <dgm:prSet presAssocID="{642A9489-EEFA-413E-8FE3-C2305CE27197}" presName="sibSpaceThree" presStyleCnt="0"/>
      <dgm:spPr/>
    </dgm:pt>
    <dgm:pt modelId="{6F8679DE-3C46-485B-A659-07B5DA0E18D7}" type="pres">
      <dgm:prSet presAssocID="{A9AEA7B0-9211-44E8-97D1-321DC2A7F897}" presName="vertThree" presStyleCnt="0"/>
      <dgm:spPr/>
    </dgm:pt>
    <dgm:pt modelId="{F8943044-B58A-40E0-B25D-5171C39FCA36}" type="pres">
      <dgm:prSet presAssocID="{A9AEA7B0-9211-44E8-97D1-321DC2A7F897}" presName="txThree" presStyleLbl="node3" presStyleIdx="1" presStyleCnt="8">
        <dgm:presLayoutVars>
          <dgm:chPref val="3"/>
        </dgm:presLayoutVars>
      </dgm:prSet>
      <dgm:spPr/>
      <dgm:t>
        <a:bodyPr/>
        <a:lstStyle/>
        <a:p>
          <a:endParaRPr lang="en-US"/>
        </a:p>
      </dgm:t>
    </dgm:pt>
    <dgm:pt modelId="{74B5CA06-090F-4D36-A812-5AD5FB64E396}" type="pres">
      <dgm:prSet presAssocID="{A9AEA7B0-9211-44E8-97D1-321DC2A7F897}" presName="horzThree" presStyleCnt="0"/>
      <dgm:spPr/>
    </dgm:pt>
    <dgm:pt modelId="{5473EF9D-1CD0-4728-84C9-CF9B84AB4577}" type="pres">
      <dgm:prSet presAssocID="{10887905-F4D6-473C-A91C-65862F03B1E6}" presName="sibSpaceThree" presStyleCnt="0"/>
      <dgm:spPr/>
    </dgm:pt>
    <dgm:pt modelId="{C72FE0D3-8286-4695-87A1-35358DB9BEF5}" type="pres">
      <dgm:prSet presAssocID="{BD1379A4-5367-424B-8CC7-14A21F83155A}" presName="vertThree" presStyleCnt="0"/>
      <dgm:spPr/>
    </dgm:pt>
    <dgm:pt modelId="{9BD17F93-E592-43B5-BE92-2FE85D159128}" type="pres">
      <dgm:prSet presAssocID="{BD1379A4-5367-424B-8CC7-14A21F83155A}" presName="txThree" presStyleLbl="node3" presStyleIdx="2" presStyleCnt="8">
        <dgm:presLayoutVars>
          <dgm:chPref val="3"/>
        </dgm:presLayoutVars>
      </dgm:prSet>
      <dgm:spPr/>
      <dgm:t>
        <a:bodyPr/>
        <a:lstStyle/>
        <a:p>
          <a:endParaRPr lang="en-US"/>
        </a:p>
      </dgm:t>
    </dgm:pt>
    <dgm:pt modelId="{B1F12490-198F-4D3D-9273-BD5C64FF1688}" type="pres">
      <dgm:prSet presAssocID="{BD1379A4-5367-424B-8CC7-14A21F83155A}" presName="horzThree" presStyleCnt="0"/>
      <dgm:spPr/>
    </dgm:pt>
    <dgm:pt modelId="{4B6CDFD8-8B6E-4F1F-9750-FCD9300EB585}" type="pres">
      <dgm:prSet presAssocID="{27FEFCB8-3F5F-427E-9178-EC6ED960AB40}" presName="sibSpaceTwo" presStyleCnt="0"/>
      <dgm:spPr/>
    </dgm:pt>
    <dgm:pt modelId="{D3EE2BDD-55D2-4700-897C-60A33BFE1FEA}" type="pres">
      <dgm:prSet presAssocID="{C87AC90F-5C2E-45B1-8DEB-7E1961C92363}" presName="vertTwo" presStyleCnt="0"/>
      <dgm:spPr/>
    </dgm:pt>
    <dgm:pt modelId="{09A5539A-E57A-40ED-9219-9E1A1B29EE67}" type="pres">
      <dgm:prSet presAssocID="{C87AC90F-5C2E-45B1-8DEB-7E1961C92363}" presName="txTwo" presStyleLbl="node2" presStyleIdx="1" presStyleCnt="3">
        <dgm:presLayoutVars>
          <dgm:chPref val="3"/>
        </dgm:presLayoutVars>
      </dgm:prSet>
      <dgm:spPr/>
      <dgm:t>
        <a:bodyPr/>
        <a:lstStyle/>
        <a:p>
          <a:endParaRPr lang="en-US"/>
        </a:p>
      </dgm:t>
    </dgm:pt>
    <dgm:pt modelId="{967DB953-7923-4865-BCE8-88E12CB5501C}" type="pres">
      <dgm:prSet presAssocID="{C87AC90F-5C2E-45B1-8DEB-7E1961C92363}" presName="parTransTwo" presStyleCnt="0"/>
      <dgm:spPr/>
    </dgm:pt>
    <dgm:pt modelId="{E6341143-CBBB-4D92-9EA0-8DE2F1904852}" type="pres">
      <dgm:prSet presAssocID="{C87AC90F-5C2E-45B1-8DEB-7E1961C92363}" presName="horzTwo" presStyleCnt="0"/>
      <dgm:spPr/>
    </dgm:pt>
    <dgm:pt modelId="{E242439A-6C87-49EF-8E2F-7ACD9C3E2B44}" type="pres">
      <dgm:prSet presAssocID="{D772D67C-5F5D-499D-84DB-9514670B44E5}" presName="vertThree" presStyleCnt="0"/>
      <dgm:spPr/>
    </dgm:pt>
    <dgm:pt modelId="{AFE90703-4BBA-47AC-A600-676F2F62C6E7}" type="pres">
      <dgm:prSet presAssocID="{D772D67C-5F5D-499D-84DB-9514670B44E5}" presName="txThree" presStyleLbl="node3" presStyleIdx="3" presStyleCnt="8">
        <dgm:presLayoutVars>
          <dgm:chPref val="3"/>
        </dgm:presLayoutVars>
      </dgm:prSet>
      <dgm:spPr/>
      <dgm:t>
        <a:bodyPr/>
        <a:lstStyle/>
        <a:p>
          <a:endParaRPr lang="en-US"/>
        </a:p>
      </dgm:t>
    </dgm:pt>
    <dgm:pt modelId="{04C86D93-455C-44D3-97F0-EDAEF9DA7DE5}" type="pres">
      <dgm:prSet presAssocID="{D772D67C-5F5D-499D-84DB-9514670B44E5}" presName="horzThree" presStyleCnt="0"/>
      <dgm:spPr/>
    </dgm:pt>
    <dgm:pt modelId="{6CA50E9D-E348-4DE7-A298-4CED3CD4A1CC}" type="pres">
      <dgm:prSet presAssocID="{2DCA14A8-4B01-4AA9-88E4-40A26ED42192}" presName="sibSpaceThree" presStyleCnt="0"/>
      <dgm:spPr/>
    </dgm:pt>
    <dgm:pt modelId="{9D4C9F2C-0D4A-4845-B3C7-DF55C7DB6073}" type="pres">
      <dgm:prSet presAssocID="{B65CE923-72C8-4CB9-9DC0-DB0F2FA5A5E0}" presName="vertThree" presStyleCnt="0"/>
      <dgm:spPr/>
    </dgm:pt>
    <dgm:pt modelId="{97AE2749-3B94-455D-A3C4-FD828B44D5E5}" type="pres">
      <dgm:prSet presAssocID="{B65CE923-72C8-4CB9-9DC0-DB0F2FA5A5E0}" presName="txThree" presStyleLbl="node3" presStyleIdx="4" presStyleCnt="8">
        <dgm:presLayoutVars>
          <dgm:chPref val="3"/>
        </dgm:presLayoutVars>
      </dgm:prSet>
      <dgm:spPr/>
      <dgm:t>
        <a:bodyPr/>
        <a:lstStyle/>
        <a:p>
          <a:endParaRPr lang="en-US"/>
        </a:p>
      </dgm:t>
    </dgm:pt>
    <dgm:pt modelId="{F4FAF6F3-5994-4986-9A33-B4C6531511BD}" type="pres">
      <dgm:prSet presAssocID="{B65CE923-72C8-4CB9-9DC0-DB0F2FA5A5E0}" presName="horzThree" presStyleCnt="0"/>
      <dgm:spPr/>
    </dgm:pt>
    <dgm:pt modelId="{7C94439D-7759-402A-ADFA-C9BF3832A7A3}" type="pres">
      <dgm:prSet presAssocID="{02421B3E-FE87-4B64-903B-63FAEDFCEE00}" presName="sibSpaceTwo" presStyleCnt="0"/>
      <dgm:spPr/>
    </dgm:pt>
    <dgm:pt modelId="{EF69A85D-B485-4717-973C-64461F8AC594}" type="pres">
      <dgm:prSet presAssocID="{259E6580-96A4-4D7E-BECB-57B2B90CD65D}" presName="vertTwo" presStyleCnt="0"/>
      <dgm:spPr/>
    </dgm:pt>
    <dgm:pt modelId="{EE220CE6-C259-40CC-B82B-8425C1E39B3B}" type="pres">
      <dgm:prSet presAssocID="{259E6580-96A4-4D7E-BECB-57B2B90CD65D}" presName="txTwo" presStyleLbl="node2" presStyleIdx="2" presStyleCnt="3">
        <dgm:presLayoutVars>
          <dgm:chPref val="3"/>
        </dgm:presLayoutVars>
      </dgm:prSet>
      <dgm:spPr/>
      <dgm:t>
        <a:bodyPr/>
        <a:lstStyle/>
        <a:p>
          <a:endParaRPr lang="en-US"/>
        </a:p>
      </dgm:t>
    </dgm:pt>
    <dgm:pt modelId="{130419DD-1C99-453D-91AD-8AF750D9DDB5}" type="pres">
      <dgm:prSet presAssocID="{259E6580-96A4-4D7E-BECB-57B2B90CD65D}" presName="parTransTwo" presStyleCnt="0"/>
      <dgm:spPr/>
    </dgm:pt>
    <dgm:pt modelId="{28791A04-87DD-4AC7-AF18-07E623C98425}" type="pres">
      <dgm:prSet presAssocID="{259E6580-96A4-4D7E-BECB-57B2B90CD65D}" presName="horzTwo" presStyleCnt="0"/>
      <dgm:spPr/>
    </dgm:pt>
    <dgm:pt modelId="{ADDBDF15-25AF-451F-BDF8-260ABB6D689E}" type="pres">
      <dgm:prSet presAssocID="{EB93E767-1C37-4EF1-BD4C-606270F1240A}" presName="vertThree" presStyleCnt="0"/>
      <dgm:spPr/>
    </dgm:pt>
    <dgm:pt modelId="{1ACB0A6B-72E0-4128-834A-2FE985082991}" type="pres">
      <dgm:prSet presAssocID="{EB93E767-1C37-4EF1-BD4C-606270F1240A}" presName="txThree" presStyleLbl="node3" presStyleIdx="5" presStyleCnt="8">
        <dgm:presLayoutVars>
          <dgm:chPref val="3"/>
        </dgm:presLayoutVars>
      </dgm:prSet>
      <dgm:spPr/>
      <dgm:t>
        <a:bodyPr/>
        <a:lstStyle/>
        <a:p>
          <a:endParaRPr lang="en-US"/>
        </a:p>
      </dgm:t>
    </dgm:pt>
    <dgm:pt modelId="{18189E23-8F76-4872-9D02-3187054445B7}" type="pres">
      <dgm:prSet presAssocID="{EB93E767-1C37-4EF1-BD4C-606270F1240A}" presName="horzThree" presStyleCnt="0"/>
      <dgm:spPr/>
    </dgm:pt>
    <dgm:pt modelId="{B57FAD8D-9937-4AA6-895E-AA2B1B72FC49}" type="pres">
      <dgm:prSet presAssocID="{D8952597-0EFB-447A-9C43-BE589C489C69}" presName="sibSpaceThree" presStyleCnt="0"/>
      <dgm:spPr/>
    </dgm:pt>
    <dgm:pt modelId="{51845A5E-2AA6-40C6-A2FE-1A73A9DDB82A}" type="pres">
      <dgm:prSet presAssocID="{06D5F995-5DDC-4079-B461-2B907C9B77E0}" presName="vertThree" presStyleCnt="0"/>
      <dgm:spPr/>
    </dgm:pt>
    <dgm:pt modelId="{AB2B563D-C3EE-4093-AA1E-FD55DE1945E8}" type="pres">
      <dgm:prSet presAssocID="{06D5F995-5DDC-4079-B461-2B907C9B77E0}" presName="txThree" presStyleLbl="node3" presStyleIdx="6" presStyleCnt="8">
        <dgm:presLayoutVars>
          <dgm:chPref val="3"/>
        </dgm:presLayoutVars>
      </dgm:prSet>
      <dgm:spPr/>
      <dgm:t>
        <a:bodyPr/>
        <a:lstStyle/>
        <a:p>
          <a:endParaRPr lang="en-US"/>
        </a:p>
      </dgm:t>
    </dgm:pt>
    <dgm:pt modelId="{9856A58C-A26D-49DE-8585-B589DCA907B0}" type="pres">
      <dgm:prSet presAssocID="{06D5F995-5DDC-4079-B461-2B907C9B77E0}" presName="horzThree" presStyleCnt="0"/>
      <dgm:spPr/>
    </dgm:pt>
    <dgm:pt modelId="{4959D89E-42B6-4D00-BFA9-A4D95B7B816C}" type="pres">
      <dgm:prSet presAssocID="{9ADCD872-67FC-413A-9885-0B5C85D1E591}" presName="sibSpaceThree" presStyleCnt="0"/>
      <dgm:spPr/>
    </dgm:pt>
    <dgm:pt modelId="{A563554F-0213-462A-91FB-F742716A2256}" type="pres">
      <dgm:prSet presAssocID="{7AB1CAC3-B976-46F8-82EC-D064D959B6B5}" presName="vertThree" presStyleCnt="0"/>
      <dgm:spPr/>
    </dgm:pt>
    <dgm:pt modelId="{8A7B7A98-4821-4D00-A6CF-8BF3F2395F22}" type="pres">
      <dgm:prSet presAssocID="{7AB1CAC3-B976-46F8-82EC-D064D959B6B5}" presName="txThree" presStyleLbl="node3" presStyleIdx="7" presStyleCnt="8">
        <dgm:presLayoutVars>
          <dgm:chPref val="3"/>
        </dgm:presLayoutVars>
      </dgm:prSet>
      <dgm:spPr/>
      <dgm:t>
        <a:bodyPr/>
        <a:lstStyle/>
        <a:p>
          <a:endParaRPr lang="en-US"/>
        </a:p>
      </dgm:t>
    </dgm:pt>
    <dgm:pt modelId="{C8AA6E52-7458-4E60-B97F-B7D811FF12F7}" type="pres">
      <dgm:prSet presAssocID="{7AB1CAC3-B976-46F8-82EC-D064D959B6B5}" presName="horzThree" presStyleCnt="0"/>
      <dgm:spPr/>
    </dgm:pt>
  </dgm:ptLst>
  <dgm:cxnLst>
    <dgm:cxn modelId="{E0B89F07-9393-4C45-8DD4-12269150F088}" type="presOf" srcId="{7AB1CAC3-B976-46F8-82EC-D064D959B6B5}" destId="{8A7B7A98-4821-4D00-A6CF-8BF3F2395F22}" srcOrd="0" destOrd="0" presId="urn:microsoft.com/office/officeart/2005/8/layout/hierarchy4"/>
    <dgm:cxn modelId="{B1A62FE1-6646-4556-9A65-1FA6FA1B0B61}" type="presOf" srcId="{EB93E767-1C37-4EF1-BD4C-606270F1240A}" destId="{1ACB0A6B-72E0-4128-834A-2FE985082991}" srcOrd="0" destOrd="0" presId="urn:microsoft.com/office/officeart/2005/8/layout/hierarchy4"/>
    <dgm:cxn modelId="{19B744E6-384B-458D-8F36-8BBDA5D1034E}" type="presOf" srcId="{D772D67C-5F5D-499D-84DB-9514670B44E5}" destId="{AFE90703-4BBA-47AC-A600-676F2F62C6E7}" srcOrd="0" destOrd="0" presId="urn:microsoft.com/office/officeart/2005/8/layout/hierarchy4"/>
    <dgm:cxn modelId="{B6AEB9DB-2BCD-4CE0-B4D8-1544431B7425}" type="presOf" srcId="{D4DA3F4D-7295-4201-8CF3-C0C1C3FC8272}" destId="{E20D1D9D-5D6A-441F-9AB2-0D8835BFE076}" srcOrd="0" destOrd="0" presId="urn:microsoft.com/office/officeart/2005/8/layout/hierarchy4"/>
    <dgm:cxn modelId="{4CF614A1-DF88-46EC-89F6-C97C4F67F180}" type="presOf" srcId="{259E6580-96A4-4D7E-BECB-57B2B90CD65D}" destId="{EE220CE6-C259-40CC-B82B-8425C1E39B3B}" srcOrd="0" destOrd="0" presId="urn:microsoft.com/office/officeart/2005/8/layout/hierarchy4"/>
    <dgm:cxn modelId="{CFC4FF4F-E2FC-42B4-A909-F8A04A6C08A0}" srcId="{259E6580-96A4-4D7E-BECB-57B2B90CD65D}" destId="{06D5F995-5DDC-4079-B461-2B907C9B77E0}" srcOrd="1" destOrd="0" parTransId="{5554D411-CF27-47DE-A16F-8240390DC486}" sibTransId="{9ADCD872-67FC-413A-9885-0B5C85D1E591}"/>
    <dgm:cxn modelId="{7053B983-37BA-4FC4-965F-CBF49116CB0D}" srcId="{D4DA3F4D-7295-4201-8CF3-C0C1C3FC8272}" destId="{A0F28CA2-A3DB-4AFC-B272-6DC5679792A1}" srcOrd="0" destOrd="0" parTransId="{92DCB14B-5B25-4723-9F00-9A92AB15411B}" sibTransId="{642A9489-EEFA-413E-8FE3-C2305CE27197}"/>
    <dgm:cxn modelId="{6B65A4BF-8932-4DBD-9F10-F4B31D5AB770}" srcId="{D4DA3F4D-7295-4201-8CF3-C0C1C3FC8272}" destId="{BD1379A4-5367-424B-8CC7-14A21F83155A}" srcOrd="2" destOrd="0" parTransId="{48B5BA03-6628-4184-A53F-2C17102EBBF5}" sibTransId="{40F5AAC0-88FF-4B7B-ACDC-EBC48070933C}"/>
    <dgm:cxn modelId="{892F9A44-1D4D-464B-B8D1-91E74C177A76}" srcId="{C87AC90F-5C2E-45B1-8DEB-7E1961C92363}" destId="{B65CE923-72C8-4CB9-9DC0-DB0F2FA5A5E0}" srcOrd="1" destOrd="0" parTransId="{59589F79-4DDB-4AD1-BC50-28D61A7EEE86}" sibTransId="{E5C71514-C3A5-47CE-AA9C-569FAA9824BC}"/>
    <dgm:cxn modelId="{67B95973-6E7F-4E5D-B651-57180B8D07E5}" type="presOf" srcId="{75528345-B79B-42B6-8229-F3C4C0B179F7}" destId="{ADEC734E-907C-46E8-8F34-B3212C1EA81D}" srcOrd="0" destOrd="0" presId="urn:microsoft.com/office/officeart/2005/8/layout/hierarchy4"/>
    <dgm:cxn modelId="{4A4CFE16-CDBF-482B-8203-D7192E9147FB}" srcId="{75528345-B79B-42B6-8229-F3C4C0B179F7}" destId="{D4DA3F4D-7295-4201-8CF3-C0C1C3FC8272}" srcOrd="0" destOrd="0" parTransId="{4D95214B-C3C5-4748-AB20-717EF34249AE}" sibTransId="{27FEFCB8-3F5F-427E-9178-EC6ED960AB40}"/>
    <dgm:cxn modelId="{E96F1D0E-55EF-482D-BCA9-A85E94A523E2}" srcId="{75528345-B79B-42B6-8229-F3C4C0B179F7}" destId="{C87AC90F-5C2E-45B1-8DEB-7E1961C92363}" srcOrd="1" destOrd="0" parTransId="{E8FAA5B6-673A-4FB3-AE7A-326CAA62AF1F}" sibTransId="{02421B3E-FE87-4B64-903B-63FAEDFCEE00}"/>
    <dgm:cxn modelId="{BED2ADF1-D843-4846-88B5-97A85499FD0F}" type="presOf" srcId="{A0F28CA2-A3DB-4AFC-B272-6DC5679792A1}" destId="{4701BEDB-E16B-4962-97CE-457877175CF1}" srcOrd="0" destOrd="0" presId="urn:microsoft.com/office/officeart/2005/8/layout/hierarchy4"/>
    <dgm:cxn modelId="{70033862-2047-4235-8BB8-A5D0EA7F0D28}" type="presOf" srcId="{B65CE923-72C8-4CB9-9DC0-DB0F2FA5A5E0}" destId="{97AE2749-3B94-455D-A3C4-FD828B44D5E5}" srcOrd="0" destOrd="0" presId="urn:microsoft.com/office/officeart/2005/8/layout/hierarchy4"/>
    <dgm:cxn modelId="{02FA0735-3BC5-4994-8D87-2F61A76A1392}" type="presOf" srcId="{06D5F995-5DDC-4079-B461-2B907C9B77E0}" destId="{AB2B563D-C3EE-4093-AA1E-FD55DE1945E8}" srcOrd="0" destOrd="0" presId="urn:microsoft.com/office/officeart/2005/8/layout/hierarchy4"/>
    <dgm:cxn modelId="{D3DE4204-67ED-406C-8FD7-9D1E804EF98B}" type="presOf" srcId="{CA39C373-8FE1-4598-8BEE-81D7365E88B7}" destId="{9E120815-8F00-484D-92E2-35B8A87AB197}" srcOrd="0" destOrd="0" presId="urn:microsoft.com/office/officeart/2005/8/layout/hierarchy4"/>
    <dgm:cxn modelId="{66208711-BA50-471D-A547-AAC71AD63516}" srcId="{259E6580-96A4-4D7E-BECB-57B2B90CD65D}" destId="{7AB1CAC3-B976-46F8-82EC-D064D959B6B5}" srcOrd="2" destOrd="0" parTransId="{D3C7AF8C-D9CA-47D6-BFCC-89D035CC13DD}" sibTransId="{8DB081A6-A06B-4D48-A26E-0375A5B1ACA4}"/>
    <dgm:cxn modelId="{941DF463-3DB6-406E-9062-C26AE1D2B7B2}" srcId="{75528345-B79B-42B6-8229-F3C4C0B179F7}" destId="{259E6580-96A4-4D7E-BECB-57B2B90CD65D}" srcOrd="2" destOrd="0" parTransId="{0C0FB25E-3C5D-4861-A0D6-F9B174ABF9DA}" sibTransId="{ED276536-B507-41F5-977A-927B015D56E6}"/>
    <dgm:cxn modelId="{CEE542C1-D24A-4CAA-B89A-976286151EFE}" srcId="{C87AC90F-5C2E-45B1-8DEB-7E1961C92363}" destId="{D772D67C-5F5D-499D-84DB-9514670B44E5}" srcOrd="0" destOrd="0" parTransId="{84F651DD-1959-46F9-A100-E5D5D7763D29}" sibTransId="{2DCA14A8-4B01-4AA9-88E4-40A26ED42192}"/>
    <dgm:cxn modelId="{8ADCDA38-9E9D-4E71-AED6-D1A931F8A409}" type="presOf" srcId="{A9AEA7B0-9211-44E8-97D1-321DC2A7F897}" destId="{F8943044-B58A-40E0-B25D-5171C39FCA36}" srcOrd="0" destOrd="0" presId="urn:microsoft.com/office/officeart/2005/8/layout/hierarchy4"/>
    <dgm:cxn modelId="{00C292E8-11AE-4A25-AE2B-AC6E84A87F5A}" srcId="{D4DA3F4D-7295-4201-8CF3-C0C1C3FC8272}" destId="{A9AEA7B0-9211-44E8-97D1-321DC2A7F897}" srcOrd="1" destOrd="0" parTransId="{E1E656B5-B3ED-422A-A41E-68A56BF6A3B8}" sibTransId="{10887905-F4D6-473C-A91C-65862F03B1E6}"/>
    <dgm:cxn modelId="{323D7DA3-57DA-49AD-B483-C7D4C29B7670}" srcId="{CA39C373-8FE1-4598-8BEE-81D7365E88B7}" destId="{75528345-B79B-42B6-8229-F3C4C0B179F7}" srcOrd="0" destOrd="0" parTransId="{AA97573D-C4CF-4D72-9B03-7DA214FAE17F}" sibTransId="{9E8A0541-AAB2-45CB-98D3-1F07684BC3BA}"/>
    <dgm:cxn modelId="{2F2EEEB8-C003-4599-8EA9-4ED95ECB42CF}" type="presOf" srcId="{C87AC90F-5C2E-45B1-8DEB-7E1961C92363}" destId="{09A5539A-E57A-40ED-9219-9E1A1B29EE67}" srcOrd="0" destOrd="0" presId="urn:microsoft.com/office/officeart/2005/8/layout/hierarchy4"/>
    <dgm:cxn modelId="{6E886C13-31E3-4972-A9A2-4825C01D84B5}" type="presOf" srcId="{BD1379A4-5367-424B-8CC7-14A21F83155A}" destId="{9BD17F93-E592-43B5-BE92-2FE85D159128}" srcOrd="0" destOrd="0" presId="urn:microsoft.com/office/officeart/2005/8/layout/hierarchy4"/>
    <dgm:cxn modelId="{C01AAE08-B1B6-47F4-98A5-825D3C850A85}" srcId="{259E6580-96A4-4D7E-BECB-57B2B90CD65D}" destId="{EB93E767-1C37-4EF1-BD4C-606270F1240A}" srcOrd="0" destOrd="0" parTransId="{3D083FAF-A9C5-4117-B487-8F8FEFA78351}" sibTransId="{D8952597-0EFB-447A-9C43-BE589C489C69}"/>
    <dgm:cxn modelId="{0B4F206E-0F7E-4C7B-AAB4-AB2CCF5EB0B0}" type="presParOf" srcId="{9E120815-8F00-484D-92E2-35B8A87AB197}" destId="{6C791C09-5633-4453-8515-5C1BD2B90C80}" srcOrd="0" destOrd="0" presId="urn:microsoft.com/office/officeart/2005/8/layout/hierarchy4"/>
    <dgm:cxn modelId="{CF173441-FC8E-47A4-BD79-DB3087831EF4}" type="presParOf" srcId="{6C791C09-5633-4453-8515-5C1BD2B90C80}" destId="{ADEC734E-907C-46E8-8F34-B3212C1EA81D}" srcOrd="0" destOrd="0" presId="urn:microsoft.com/office/officeart/2005/8/layout/hierarchy4"/>
    <dgm:cxn modelId="{7FC5248E-71AB-4CC5-95F9-CB8F0791DF1A}" type="presParOf" srcId="{6C791C09-5633-4453-8515-5C1BD2B90C80}" destId="{A5309E0C-5617-4281-A5A2-281F15D40C78}" srcOrd="1" destOrd="0" presId="urn:microsoft.com/office/officeart/2005/8/layout/hierarchy4"/>
    <dgm:cxn modelId="{5227CEA3-CB44-4EFA-A754-C9267DF99D6B}" type="presParOf" srcId="{6C791C09-5633-4453-8515-5C1BD2B90C80}" destId="{DAC41E2B-0D62-413F-BB95-241687225DC1}" srcOrd="2" destOrd="0" presId="urn:microsoft.com/office/officeart/2005/8/layout/hierarchy4"/>
    <dgm:cxn modelId="{8DECAC2E-DACB-4926-A32D-A46384B2C1C9}" type="presParOf" srcId="{DAC41E2B-0D62-413F-BB95-241687225DC1}" destId="{E138276B-E35D-40F2-8B7D-CEE6F0995A1D}" srcOrd="0" destOrd="0" presId="urn:microsoft.com/office/officeart/2005/8/layout/hierarchy4"/>
    <dgm:cxn modelId="{086E150B-D3CB-48F4-8031-D263716A2B82}" type="presParOf" srcId="{E138276B-E35D-40F2-8B7D-CEE6F0995A1D}" destId="{E20D1D9D-5D6A-441F-9AB2-0D8835BFE076}" srcOrd="0" destOrd="0" presId="urn:microsoft.com/office/officeart/2005/8/layout/hierarchy4"/>
    <dgm:cxn modelId="{2BA234FE-05B4-404A-B405-4DFBF6D617C4}" type="presParOf" srcId="{E138276B-E35D-40F2-8B7D-CEE6F0995A1D}" destId="{A2D2CC78-5A19-4067-93EC-A0754B234F04}" srcOrd="1" destOrd="0" presId="urn:microsoft.com/office/officeart/2005/8/layout/hierarchy4"/>
    <dgm:cxn modelId="{4E1FE901-6810-4293-AD86-4D01AC452519}" type="presParOf" srcId="{E138276B-E35D-40F2-8B7D-CEE6F0995A1D}" destId="{F6FA097D-6237-496D-AC30-3BBB48730A72}" srcOrd="2" destOrd="0" presId="urn:microsoft.com/office/officeart/2005/8/layout/hierarchy4"/>
    <dgm:cxn modelId="{ED81C364-B119-4DA4-BA5C-A03D070E79BC}" type="presParOf" srcId="{F6FA097D-6237-496D-AC30-3BBB48730A72}" destId="{793E698F-BF82-4425-A9B9-BA84622AE809}" srcOrd="0" destOrd="0" presId="urn:microsoft.com/office/officeart/2005/8/layout/hierarchy4"/>
    <dgm:cxn modelId="{BDB5593D-D713-4245-91A5-B007C4022AE9}" type="presParOf" srcId="{793E698F-BF82-4425-A9B9-BA84622AE809}" destId="{4701BEDB-E16B-4962-97CE-457877175CF1}" srcOrd="0" destOrd="0" presId="urn:microsoft.com/office/officeart/2005/8/layout/hierarchy4"/>
    <dgm:cxn modelId="{33B39A62-A4CA-4B3E-AE6E-FF3D8F4B6EC7}" type="presParOf" srcId="{793E698F-BF82-4425-A9B9-BA84622AE809}" destId="{3EC8551F-C0A8-4C9B-8599-24315054EF84}" srcOrd="1" destOrd="0" presId="urn:microsoft.com/office/officeart/2005/8/layout/hierarchy4"/>
    <dgm:cxn modelId="{530F525A-8B93-438A-8AF0-46A06626B31E}" type="presParOf" srcId="{F6FA097D-6237-496D-AC30-3BBB48730A72}" destId="{3FEE2282-ED01-4CE1-AF80-E1B05D0829C7}" srcOrd="1" destOrd="0" presId="urn:microsoft.com/office/officeart/2005/8/layout/hierarchy4"/>
    <dgm:cxn modelId="{B5857D8F-DF27-40A6-ABEC-7DE2FDC18063}" type="presParOf" srcId="{F6FA097D-6237-496D-AC30-3BBB48730A72}" destId="{6F8679DE-3C46-485B-A659-07B5DA0E18D7}" srcOrd="2" destOrd="0" presId="urn:microsoft.com/office/officeart/2005/8/layout/hierarchy4"/>
    <dgm:cxn modelId="{B77CAF89-A155-48B0-8131-134E8A39137F}" type="presParOf" srcId="{6F8679DE-3C46-485B-A659-07B5DA0E18D7}" destId="{F8943044-B58A-40E0-B25D-5171C39FCA36}" srcOrd="0" destOrd="0" presId="urn:microsoft.com/office/officeart/2005/8/layout/hierarchy4"/>
    <dgm:cxn modelId="{F2A1B4BB-ECAC-487A-BB10-1696C1244DFE}" type="presParOf" srcId="{6F8679DE-3C46-485B-A659-07B5DA0E18D7}" destId="{74B5CA06-090F-4D36-A812-5AD5FB64E396}" srcOrd="1" destOrd="0" presId="urn:microsoft.com/office/officeart/2005/8/layout/hierarchy4"/>
    <dgm:cxn modelId="{65B3C3A0-9D9B-44B7-8265-093E015D8592}" type="presParOf" srcId="{F6FA097D-6237-496D-AC30-3BBB48730A72}" destId="{5473EF9D-1CD0-4728-84C9-CF9B84AB4577}" srcOrd="3" destOrd="0" presId="urn:microsoft.com/office/officeart/2005/8/layout/hierarchy4"/>
    <dgm:cxn modelId="{CD2C4441-920D-40AF-A1F7-E1F23518A69B}" type="presParOf" srcId="{F6FA097D-6237-496D-AC30-3BBB48730A72}" destId="{C72FE0D3-8286-4695-87A1-35358DB9BEF5}" srcOrd="4" destOrd="0" presId="urn:microsoft.com/office/officeart/2005/8/layout/hierarchy4"/>
    <dgm:cxn modelId="{1B6C831E-8383-4B7B-8987-4BD0A7782E3E}" type="presParOf" srcId="{C72FE0D3-8286-4695-87A1-35358DB9BEF5}" destId="{9BD17F93-E592-43B5-BE92-2FE85D159128}" srcOrd="0" destOrd="0" presId="urn:microsoft.com/office/officeart/2005/8/layout/hierarchy4"/>
    <dgm:cxn modelId="{9C115283-2FD0-4E3A-B33D-0B0E3F75BF5E}" type="presParOf" srcId="{C72FE0D3-8286-4695-87A1-35358DB9BEF5}" destId="{B1F12490-198F-4D3D-9273-BD5C64FF1688}" srcOrd="1" destOrd="0" presId="urn:microsoft.com/office/officeart/2005/8/layout/hierarchy4"/>
    <dgm:cxn modelId="{54C27730-0B18-401B-B77C-2FB90ECE837C}" type="presParOf" srcId="{DAC41E2B-0D62-413F-BB95-241687225DC1}" destId="{4B6CDFD8-8B6E-4F1F-9750-FCD9300EB585}" srcOrd="1" destOrd="0" presId="urn:microsoft.com/office/officeart/2005/8/layout/hierarchy4"/>
    <dgm:cxn modelId="{778CED3D-1FCE-4187-AC5A-53ED81D853D5}" type="presParOf" srcId="{DAC41E2B-0D62-413F-BB95-241687225DC1}" destId="{D3EE2BDD-55D2-4700-897C-60A33BFE1FEA}" srcOrd="2" destOrd="0" presId="urn:microsoft.com/office/officeart/2005/8/layout/hierarchy4"/>
    <dgm:cxn modelId="{99422DC6-CC2A-496E-B4D3-4420B7E13CE7}" type="presParOf" srcId="{D3EE2BDD-55D2-4700-897C-60A33BFE1FEA}" destId="{09A5539A-E57A-40ED-9219-9E1A1B29EE67}" srcOrd="0" destOrd="0" presId="urn:microsoft.com/office/officeart/2005/8/layout/hierarchy4"/>
    <dgm:cxn modelId="{E8327FBD-D973-4B1F-B45B-FB5771A6C08F}" type="presParOf" srcId="{D3EE2BDD-55D2-4700-897C-60A33BFE1FEA}" destId="{967DB953-7923-4865-BCE8-88E12CB5501C}" srcOrd="1" destOrd="0" presId="urn:microsoft.com/office/officeart/2005/8/layout/hierarchy4"/>
    <dgm:cxn modelId="{978AB3F3-303F-49F6-82B2-78ED928542B9}" type="presParOf" srcId="{D3EE2BDD-55D2-4700-897C-60A33BFE1FEA}" destId="{E6341143-CBBB-4D92-9EA0-8DE2F1904852}" srcOrd="2" destOrd="0" presId="urn:microsoft.com/office/officeart/2005/8/layout/hierarchy4"/>
    <dgm:cxn modelId="{D0C19C0A-ED22-4398-A82E-354A7714BED6}" type="presParOf" srcId="{E6341143-CBBB-4D92-9EA0-8DE2F1904852}" destId="{E242439A-6C87-49EF-8E2F-7ACD9C3E2B44}" srcOrd="0" destOrd="0" presId="urn:microsoft.com/office/officeart/2005/8/layout/hierarchy4"/>
    <dgm:cxn modelId="{978C5396-EC01-4F7C-AA0F-BE7D76B92436}" type="presParOf" srcId="{E242439A-6C87-49EF-8E2F-7ACD9C3E2B44}" destId="{AFE90703-4BBA-47AC-A600-676F2F62C6E7}" srcOrd="0" destOrd="0" presId="urn:microsoft.com/office/officeart/2005/8/layout/hierarchy4"/>
    <dgm:cxn modelId="{8E0E70BE-289A-4BFE-816B-E860265834A4}" type="presParOf" srcId="{E242439A-6C87-49EF-8E2F-7ACD9C3E2B44}" destId="{04C86D93-455C-44D3-97F0-EDAEF9DA7DE5}" srcOrd="1" destOrd="0" presId="urn:microsoft.com/office/officeart/2005/8/layout/hierarchy4"/>
    <dgm:cxn modelId="{BA1BA66D-EEC6-4077-9C19-A09AC8F357AB}" type="presParOf" srcId="{E6341143-CBBB-4D92-9EA0-8DE2F1904852}" destId="{6CA50E9D-E348-4DE7-A298-4CED3CD4A1CC}" srcOrd="1" destOrd="0" presId="urn:microsoft.com/office/officeart/2005/8/layout/hierarchy4"/>
    <dgm:cxn modelId="{4F1279C1-33B0-4A37-A0AB-A38B1B9D7928}" type="presParOf" srcId="{E6341143-CBBB-4D92-9EA0-8DE2F1904852}" destId="{9D4C9F2C-0D4A-4845-B3C7-DF55C7DB6073}" srcOrd="2" destOrd="0" presId="urn:microsoft.com/office/officeart/2005/8/layout/hierarchy4"/>
    <dgm:cxn modelId="{3F66DB8E-EA3A-4CF2-BA1E-BEBC11D34F8D}" type="presParOf" srcId="{9D4C9F2C-0D4A-4845-B3C7-DF55C7DB6073}" destId="{97AE2749-3B94-455D-A3C4-FD828B44D5E5}" srcOrd="0" destOrd="0" presId="urn:microsoft.com/office/officeart/2005/8/layout/hierarchy4"/>
    <dgm:cxn modelId="{FA2953A9-255B-45E6-B0BE-DFBCF3E31669}" type="presParOf" srcId="{9D4C9F2C-0D4A-4845-B3C7-DF55C7DB6073}" destId="{F4FAF6F3-5994-4986-9A33-B4C6531511BD}" srcOrd="1" destOrd="0" presId="urn:microsoft.com/office/officeart/2005/8/layout/hierarchy4"/>
    <dgm:cxn modelId="{D7843FF1-1D1F-4093-BE2F-E098FCC3BC42}" type="presParOf" srcId="{DAC41E2B-0D62-413F-BB95-241687225DC1}" destId="{7C94439D-7759-402A-ADFA-C9BF3832A7A3}" srcOrd="3" destOrd="0" presId="urn:microsoft.com/office/officeart/2005/8/layout/hierarchy4"/>
    <dgm:cxn modelId="{FA6D3AE0-3004-4A65-B055-1863F6DD9D13}" type="presParOf" srcId="{DAC41E2B-0D62-413F-BB95-241687225DC1}" destId="{EF69A85D-B485-4717-973C-64461F8AC594}" srcOrd="4" destOrd="0" presId="urn:microsoft.com/office/officeart/2005/8/layout/hierarchy4"/>
    <dgm:cxn modelId="{E33D2C87-7D17-4204-9235-5C11CE8C0065}" type="presParOf" srcId="{EF69A85D-B485-4717-973C-64461F8AC594}" destId="{EE220CE6-C259-40CC-B82B-8425C1E39B3B}" srcOrd="0" destOrd="0" presId="urn:microsoft.com/office/officeart/2005/8/layout/hierarchy4"/>
    <dgm:cxn modelId="{1E6FBB0E-B57C-4AF4-9C3A-56124D61FB5E}" type="presParOf" srcId="{EF69A85D-B485-4717-973C-64461F8AC594}" destId="{130419DD-1C99-453D-91AD-8AF750D9DDB5}" srcOrd="1" destOrd="0" presId="urn:microsoft.com/office/officeart/2005/8/layout/hierarchy4"/>
    <dgm:cxn modelId="{6FEB2051-86D0-4E34-A6E1-FF8DDC43CC0A}" type="presParOf" srcId="{EF69A85D-B485-4717-973C-64461F8AC594}" destId="{28791A04-87DD-4AC7-AF18-07E623C98425}" srcOrd="2" destOrd="0" presId="urn:microsoft.com/office/officeart/2005/8/layout/hierarchy4"/>
    <dgm:cxn modelId="{69B4629B-AC25-426C-B30A-6B67E31E5B8D}" type="presParOf" srcId="{28791A04-87DD-4AC7-AF18-07E623C98425}" destId="{ADDBDF15-25AF-451F-BDF8-260ABB6D689E}" srcOrd="0" destOrd="0" presId="urn:microsoft.com/office/officeart/2005/8/layout/hierarchy4"/>
    <dgm:cxn modelId="{E83CFA23-8D33-495F-AFA7-CC4D67B7048D}" type="presParOf" srcId="{ADDBDF15-25AF-451F-BDF8-260ABB6D689E}" destId="{1ACB0A6B-72E0-4128-834A-2FE985082991}" srcOrd="0" destOrd="0" presId="urn:microsoft.com/office/officeart/2005/8/layout/hierarchy4"/>
    <dgm:cxn modelId="{E8095D31-BC96-4566-A2F7-9A732A3C31A2}" type="presParOf" srcId="{ADDBDF15-25AF-451F-BDF8-260ABB6D689E}" destId="{18189E23-8F76-4872-9D02-3187054445B7}" srcOrd="1" destOrd="0" presId="urn:microsoft.com/office/officeart/2005/8/layout/hierarchy4"/>
    <dgm:cxn modelId="{A8F26236-A694-4A0F-928D-4A951A77F68A}" type="presParOf" srcId="{28791A04-87DD-4AC7-AF18-07E623C98425}" destId="{B57FAD8D-9937-4AA6-895E-AA2B1B72FC49}" srcOrd="1" destOrd="0" presId="urn:microsoft.com/office/officeart/2005/8/layout/hierarchy4"/>
    <dgm:cxn modelId="{C5D53EE6-8EFB-4D46-95A3-452DF598C287}" type="presParOf" srcId="{28791A04-87DD-4AC7-AF18-07E623C98425}" destId="{51845A5E-2AA6-40C6-A2FE-1A73A9DDB82A}" srcOrd="2" destOrd="0" presId="urn:microsoft.com/office/officeart/2005/8/layout/hierarchy4"/>
    <dgm:cxn modelId="{1FED3795-C222-4436-98C2-9AF5ECB9B5B1}" type="presParOf" srcId="{51845A5E-2AA6-40C6-A2FE-1A73A9DDB82A}" destId="{AB2B563D-C3EE-4093-AA1E-FD55DE1945E8}" srcOrd="0" destOrd="0" presId="urn:microsoft.com/office/officeart/2005/8/layout/hierarchy4"/>
    <dgm:cxn modelId="{6A989590-371C-4ABB-9F7C-7C691D526653}" type="presParOf" srcId="{51845A5E-2AA6-40C6-A2FE-1A73A9DDB82A}" destId="{9856A58C-A26D-49DE-8585-B589DCA907B0}" srcOrd="1" destOrd="0" presId="urn:microsoft.com/office/officeart/2005/8/layout/hierarchy4"/>
    <dgm:cxn modelId="{2A81E33A-D8D7-4B84-83A4-7FD3024B5DD1}" type="presParOf" srcId="{28791A04-87DD-4AC7-AF18-07E623C98425}" destId="{4959D89E-42B6-4D00-BFA9-A4D95B7B816C}" srcOrd="3" destOrd="0" presId="urn:microsoft.com/office/officeart/2005/8/layout/hierarchy4"/>
    <dgm:cxn modelId="{4F202B56-A219-4232-A862-A7D573D31161}" type="presParOf" srcId="{28791A04-87DD-4AC7-AF18-07E623C98425}" destId="{A563554F-0213-462A-91FB-F742716A2256}" srcOrd="4" destOrd="0" presId="urn:microsoft.com/office/officeart/2005/8/layout/hierarchy4"/>
    <dgm:cxn modelId="{4D29F025-716C-424C-BE67-66D2FC83706F}" type="presParOf" srcId="{A563554F-0213-462A-91FB-F742716A2256}" destId="{8A7B7A98-4821-4D00-A6CF-8BF3F2395F22}" srcOrd="0" destOrd="0" presId="urn:microsoft.com/office/officeart/2005/8/layout/hierarchy4"/>
    <dgm:cxn modelId="{FB7916AC-BA14-43CE-9466-E9A12507FDAF}" type="presParOf" srcId="{A563554F-0213-462A-91FB-F742716A2256}" destId="{C8AA6E52-7458-4E60-B97F-B7D811FF12F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C734E-907C-46E8-8F34-B3212C1EA81D}">
      <dsp:nvSpPr>
        <dsp:cNvPr id="0" name=""/>
        <dsp:cNvSpPr/>
      </dsp:nvSpPr>
      <dsp:spPr>
        <a:xfrm>
          <a:off x="6518" y="0"/>
          <a:ext cx="7971230" cy="10289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Module Overview</a:t>
          </a:r>
          <a:endParaRPr lang="en-US" sz="4400" kern="1200" dirty="0"/>
        </a:p>
      </dsp:txBody>
      <dsp:txXfrm>
        <a:off x="36654" y="30136"/>
        <a:ext cx="7910958" cy="968648"/>
      </dsp:txXfrm>
    </dsp:sp>
    <dsp:sp modelId="{E20D1D9D-5D6A-441F-9AB2-0D8835BFE076}">
      <dsp:nvSpPr>
        <dsp:cNvPr id="0" name=""/>
        <dsp:cNvSpPr/>
      </dsp:nvSpPr>
      <dsp:spPr>
        <a:xfrm>
          <a:off x="3259" y="1165945"/>
          <a:ext cx="2934265" cy="1028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Topic </a:t>
          </a:r>
          <a:endParaRPr lang="en-US" sz="4400" kern="1200" dirty="0"/>
        </a:p>
      </dsp:txBody>
      <dsp:txXfrm>
        <a:off x="33395" y="1196081"/>
        <a:ext cx="2873993" cy="968648"/>
      </dsp:txXfrm>
    </dsp:sp>
    <dsp:sp modelId="{4701BEDB-E16B-4962-97CE-457877175CF1}">
      <dsp:nvSpPr>
        <dsp:cNvPr id="0" name=""/>
        <dsp:cNvSpPr/>
      </dsp:nvSpPr>
      <dsp:spPr>
        <a:xfrm>
          <a:off x="3259" y="2331640"/>
          <a:ext cx="951447" cy="1028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L1</a:t>
          </a:r>
          <a:endParaRPr lang="en-US" sz="4400" kern="1200" dirty="0"/>
        </a:p>
      </dsp:txBody>
      <dsp:txXfrm>
        <a:off x="31126" y="2359507"/>
        <a:ext cx="895713" cy="973186"/>
      </dsp:txXfrm>
    </dsp:sp>
    <dsp:sp modelId="{F8943044-B58A-40E0-B25D-5171C39FCA36}">
      <dsp:nvSpPr>
        <dsp:cNvPr id="0" name=""/>
        <dsp:cNvSpPr/>
      </dsp:nvSpPr>
      <dsp:spPr>
        <a:xfrm>
          <a:off x="994668" y="2331640"/>
          <a:ext cx="951447" cy="1028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L2</a:t>
          </a:r>
          <a:endParaRPr lang="en-US" sz="4400" kern="1200" dirty="0"/>
        </a:p>
      </dsp:txBody>
      <dsp:txXfrm>
        <a:off x="1022535" y="2359507"/>
        <a:ext cx="895713" cy="973186"/>
      </dsp:txXfrm>
    </dsp:sp>
    <dsp:sp modelId="{9BD17F93-E592-43B5-BE92-2FE85D159128}">
      <dsp:nvSpPr>
        <dsp:cNvPr id="0" name=""/>
        <dsp:cNvSpPr/>
      </dsp:nvSpPr>
      <dsp:spPr>
        <a:xfrm>
          <a:off x="1986076" y="2331640"/>
          <a:ext cx="951447" cy="1028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L3</a:t>
          </a:r>
          <a:endParaRPr lang="en-US" sz="4400" kern="1200" dirty="0"/>
        </a:p>
      </dsp:txBody>
      <dsp:txXfrm>
        <a:off x="2013943" y="2359507"/>
        <a:ext cx="895713" cy="973186"/>
      </dsp:txXfrm>
    </dsp:sp>
    <dsp:sp modelId="{09A5539A-E57A-40ED-9219-9E1A1B29EE67}">
      <dsp:nvSpPr>
        <dsp:cNvPr id="0" name=""/>
        <dsp:cNvSpPr/>
      </dsp:nvSpPr>
      <dsp:spPr>
        <a:xfrm>
          <a:off x="3017446" y="1165945"/>
          <a:ext cx="1942856" cy="1028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Topic </a:t>
          </a:r>
          <a:endParaRPr lang="en-US" sz="4400" kern="1200" dirty="0"/>
        </a:p>
      </dsp:txBody>
      <dsp:txXfrm>
        <a:off x="3047582" y="1196081"/>
        <a:ext cx="1882584" cy="968648"/>
      </dsp:txXfrm>
    </dsp:sp>
    <dsp:sp modelId="{AFE90703-4BBA-47AC-A600-676F2F62C6E7}">
      <dsp:nvSpPr>
        <dsp:cNvPr id="0" name=""/>
        <dsp:cNvSpPr/>
      </dsp:nvSpPr>
      <dsp:spPr>
        <a:xfrm>
          <a:off x="3017446" y="2331640"/>
          <a:ext cx="951447" cy="1028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L4</a:t>
          </a:r>
          <a:endParaRPr lang="en-US" sz="4400" kern="1200" dirty="0"/>
        </a:p>
      </dsp:txBody>
      <dsp:txXfrm>
        <a:off x="3045313" y="2359507"/>
        <a:ext cx="895713" cy="973186"/>
      </dsp:txXfrm>
    </dsp:sp>
    <dsp:sp modelId="{97AE2749-3B94-455D-A3C4-FD828B44D5E5}">
      <dsp:nvSpPr>
        <dsp:cNvPr id="0" name=""/>
        <dsp:cNvSpPr/>
      </dsp:nvSpPr>
      <dsp:spPr>
        <a:xfrm>
          <a:off x="4008854" y="2331640"/>
          <a:ext cx="951447" cy="1028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L5</a:t>
          </a:r>
          <a:endParaRPr lang="en-US" sz="4400" kern="1200" dirty="0"/>
        </a:p>
      </dsp:txBody>
      <dsp:txXfrm>
        <a:off x="4036721" y="2359507"/>
        <a:ext cx="895713" cy="973186"/>
      </dsp:txXfrm>
    </dsp:sp>
    <dsp:sp modelId="{EE220CE6-C259-40CC-B82B-8425C1E39B3B}">
      <dsp:nvSpPr>
        <dsp:cNvPr id="0" name=""/>
        <dsp:cNvSpPr/>
      </dsp:nvSpPr>
      <dsp:spPr>
        <a:xfrm>
          <a:off x="5040224" y="1165945"/>
          <a:ext cx="2934265" cy="1028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Topic </a:t>
          </a:r>
          <a:endParaRPr lang="en-US" sz="4400" kern="1200" dirty="0"/>
        </a:p>
      </dsp:txBody>
      <dsp:txXfrm>
        <a:off x="5070360" y="1196081"/>
        <a:ext cx="2873993" cy="968648"/>
      </dsp:txXfrm>
    </dsp:sp>
    <dsp:sp modelId="{1ACB0A6B-72E0-4128-834A-2FE985082991}">
      <dsp:nvSpPr>
        <dsp:cNvPr id="0" name=""/>
        <dsp:cNvSpPr/>
      </dsp:nvSpPr>
      <dsp:spPr>
        <a:xfrm>
          <a:off x="5040224" y="2331640"/>
          <a:ext cx="951447" cy="1028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L6</a:t>
          </a:r>
          <a:endParaRPr lang="en-US" sz="4400" kern="1200" dirty="0"/>
        </a:p>
      </dsp:txBody>
      <dsp:txXfrm>
        <a:off x="5068091" y="2359507"/>
        <a:ext cx="895713" cy="973186"/>
      </dsp:txXfrm>
    </dsp:sp>
    <dsp:sp modelId="{AB2B563D-C3EE-4093-AA1E-FD55DE1945E8}">
      <dsp:nvSpPr>
        <dsp:cNvPr id="0" name=""/>
        <dsp:cNvSpPr/>
      </dsp:nvSpPr>
      <dsp:spPr>
        <a:xfrm>
          <a:off x="6031633" y="2331640"/>
          <a:ext cx="951447" cy="1028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L7</a:t>
          </a:r>
          <a:endParaRPr lang="en-US" sz="4400" kern="1200" dirty="0"/>
        </a:p>
      </dsp:txBody>
      <dsp:txXfrm>
        <a:off x="6059500" y="2359507"/>
        <a:ext cx="895713" cy="973186"/>
      </dsp:txXfrm>
    </dsp:sp>
    <dsp:sp modelId="{8A7B7A98-4821-4D00-A6CF-8BF3F2395F22}">
      <dsp:nvSpPr>
        <dsp:cNvPr id="0" name=""/>
        <dsp:cNvSpPr/>
      </dsp:nvSpPr>
      <dsp:spPr>
        <a:xfrm>
          <a:off x="7023041" y="2331640"/>
          <a:ext cx="951447" cy="1028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L8</a:t>
          </a:r>
          <a:endParaRPr lang="en-US" sz="4400" kern="1200" dirty="0"/>
        </a:p>
      </dsp:txBody>
      <dsp:txXfrm>
        <a:off x="7050908" y="2359507"/>
        <a:ext cx="895713" cy="9731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34" tIns="46267" rIns="92534" bIns="46267" rtlCol="0"/>
          <a:lstStyle>
            <a:lvl1pPr algn="l" fontAlgn="auto">
              <a:spcBef>
                <a:spcPts val="0"/>
              </a:spcBef>
              <a:spcAft>
                <a:spcPts val="0"/>
              </a:spcAft>
              <a:defRPr sz="1200" baseline="0">
                <a:latin typeface="+mn-lt"/>
                <a:ea typeface="+mn-ea"/>
                <a:cs typeface="+mn-cs"/>
              </a:defRPr>
            </a:lvl1pPr>
          </a:lstStyle>
          <a:p>
            <a:pPr>
              <a:defRPr/>
            </a:pPr>
            <a:r>
              <a:rPr lang="en-US" sz="1100"/>
              <a:t>Module Focus </a:t>
            </a:r>
            <a:endParaRPr lang="en-US" sz="1100" dirty="0"/>
          </a:p>
        </p:txBody>
      </p:sp>
      <p:sp>
        <p:nvSpPr>
          <p:cNvPr id="3" name="Date Placeholder 2"/>
          <p:cNvSpPr>
            <a:spLocks noGrp="1"/>
          </p:cNvSpPr>
          <p:nvPr>
            <p:ph type="dt" sz="quarter" idx="1"/>
          </p:nvPr>
        </p:nvSpPr>
        <p:spPr>
          <a:xfrm>
            <a:off x="3939465" y="0"/>
            <a:ext cx="3013763" cy="462042"/>
          </a:xfrm>
          <a:prstGeom prst="rect">
            <a:avLst/>
          </a:prstGeom>
        </p:spPr>
        <p:txBody>
          <a:bodyPr vert="horz" lIns="92534" tIns="46267" rIns="92534" bIns="46267" rtlCol="0"/>
          <a:lstStyle>
            <a:lvl1pPr algn="r" fontAlgn="auto">
              <a:spcBef>
                <a:spcPts val="0"/>
              </a:spcBef>
              <a:spcAft>
                <a:spcPts val="0"/>
              </a:spcAft>
              <a:defRPr sz="1200" baseline="0">
                <a:latin typeface="+mn-lt"/>
                <a:ea typeface="+mn-ea"/>
                <a:cs typeface="+mn-cs"/>
              </a:defRPr>
            </a:lvl1pPr>
          </a:lstStyle>
          <a:p>
            <a:pPr>
              <a:defRPr/>
            </a:pPr>
            <a:r>
              <a:rPr lang="en-US" sz="1100" dirty="0"/>
              <a:t>July 2013 </a:t>
            </a:r>
            <a:br>
              <a:rPr lang="en-US" sz="1100" dirty="0"/>
            </a:br>
            <a:r>
              <a:rPr lang="en-US" sz="1100" dirty="0"/>
              <a:t>Network Team Institute</a:t>
            </a:r>
          </a:p>
        </p:txBody>
      </p:sp>
      <p:sp>
        <p:nvSpPr>
          <p:cNvPr id="5" name="Slide Number Placeholder 4"/>
          <p:cNvSpPr>
            <a:spLocks noGrp="1"/>
          </p:cNvSpPr>
          <p:nvPr>
            <p:ph type="sldNum" sz="quarter" idx="3"/>
          </p:nvPr>
        </p:nvSpPr>
        <p:spPr>
          <a:xfrm>
            <a:off x="3939465" y="8777193"/>
            <a:ext cx="3013763" cy="462042"/>
          </a:xfrm>
          <a:prstGeom prst="rect">
            <a:avLst/>
          </a:prstGeom>
        </p:spPr>
        <p:txBody>
          <a:bodyPr vert="horz" lIns="92534" tIns="46267" rIns="92534" bIns="46267" rtlCol="0" anchor="b"/>
          <a:lstStyle>
            <a:lvl1pPr algn="r" fontAlgn="auto">
              <a:spcBef>
                <a:spcPts val="0"/>
              </a:spcBef>
              <a:spcAft>
                <a:spcPts val="0"/>
              </a:spcAft>
              <a:defRPr sz="1200" baseline="0">
                <a:latin typeface="+mn-lt"/>
                <a:ea typeface="+mn-ea"/>
                <a:cs typeface="+mn-cs"/>
              </a:defRPr>
            </a:lvl1pPr>
          </a:lstStyle>
          <a:p>
            <a:pPr>
              <a:defRPr/>
            </a:pPr>
            <a:fld id="{FA1B0449-FD53-4981-8CF6-4A0D7CB88F4F}" type="slidenum">
              <a:rPr lang="en-US" sz="1100"/>
              <a:pPr>
                <a:defRPr/>
              </a:pPr>
              <a:t>‹#›</a:t>
            </a:fld>
            <a:endParaRPr lang="en-US" sz="1100" dirty="0"/>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13763" cy="462042"/>
          </a:xfrm>
          <a:prstGeom prst="rect">
            <a:avLst/>
          </a:prstGeom>
          <a:noFill/>
          <a:ln w="9525">
            <a:noFill/>
            <a:miter lim="800000"/>
            <a:headEnd/>
            <a:tailEnd/>
          </a:ln>
        </p:spPr>
        <p:txBody>
          <a:bodyPr vert="horz" wrap="square" lIns="92534" tIns="46267" rIns="92534" bIns="46267" numCol="1" anchor="t" anchorCtr="0" compatLnSpc="1">
            <a:prstTxWarp prst="textNoShape">
              <a:avLst/>
            </a:prstTxWarp>
          </a:bodyPr>
          <a:lstStyle>
            <a:lvl1pPr>
              <a:defRPr sz="1100" baseline="0">
                <a:latin typeface="+mn-lt"/>
                <a:ea typeface="ＭＳ Ｐゴシック" charset="-128"/>
                <a:cs typeface="ＭＳ Ｐゴシック" charset="-128"/>
              </a:defRPr>
            </a:lvl1pPr>
          </a:lstStyle>
          <a:p>
            <a:pPr>
              <a:defRPr/>
            </a:pPr>
            <a:r>
              <a:rPr lang="en-US" smtClean="0"/>
              <a:t>Module Focus </a:t>
            </a:r>
            <a:endParaRPr lang="en-US" dirty="0" smtClean="0"/>
          </a:p>
        </p:txBody>
      </p:sp>
      <p:sp>
        <p:nvSpPr>
          <p:cNvPr id="28675" name="Rectangle 3"/>
          <p:cNvSpPr>
            <a:spLocks noGrp="1" noChangeArrowheads="1"/>
          </p:cNvSpPr>
          <p:nvPr>
            <p:ph type="dt" idx="1"/>
          </p:nvPr>
        </p:nvSpPr>
        <p:spPr bwMode="auto">
          <a:xfrm>
            <a:off x="3941075" y="0"/>
            <a:ext cx="3013763" cy="462042"/>
          </a:xfrm>
          <a:prstGeom prst="rect">
            <a:avLst/>
          </a:prstGeom>
          <a:noFill/>
          <a:ln w="9525">
            <a:noFill/>
            <a:miter lim="800000"/>
            <a:headEnd/>
            <a:tailEnd/>
          </a:ln>
        </p:spPr>
        <p:txBody>
          <a:bodyPr vert="horz" wrap="square" lIns="92534" tIns="46267" rIns="92534" bIns="46267" numCol="1" anchor="t" anchorCtr="0" compatLnSpc="1">
            <a:prstTxWarp prst="textNoShape">
              <a:avLst/>
            </a:prstTxWarp>
          </a:bodyPr>
          <a:lstStyle>
            <a:lvl1pPr algn="r">
              <a:defRPr sz="1100" baseline="0">
                <a:latin typeface="+mn-lt"/>
                <a:ea typeface="ＭＳ Ｐゴシック" charset="-128"/>
                <a:cs typeface="ＭＳ Ｐゴシック" charset="-128"/>
              </a:defRPr>
            </a:lvl1pPr>
          </a:lstStyle>
          <a:p>
            <a:pPr>
              <a:defRPr/>
            </a:pPr>
            <a:r>
              <a:rPr lang="en-US" dirty="0" smtClean="0"/>
              <a:t>July 2013 </a:t>
            </a:r>
          </a:p>
          <a:p>
            <a:pPr>
              <a:defRPr/>
            </a:pPr>
            <a:r>
              <a:rPr lang="en-US" dirty="0" smtClean="0"/>
              <a:t>Network Team Institute</a:t>
            </a:r>
          </a:p>
        </p:txBody>
      </p:sp>
      <p:sp>
        <p:nvSpPr>
          <p:cNvPr id="7172" name="Placeholder 4"/>
          <p:cNvSpPr>
            <a:spLocks noGrp="1" noRot="1" noChangeAspect="1" noChangeArrowheads="1" noTextEdit="1"/>
          </p:cNvSpPr>
          <p:nvPr>
            <p:ph type="sldImg" idx="2"/>
          </p:nvPr>
        </p:nvSpPr>
        <p:spPr bwMode="auto">
          <a:xfrm>
            <a:off x="414338" y="704850"/>
            <a:ext cx="3517900" cy="2640013"/>
          </a:xfrm>
          <a:prstGeom prst="rect">
            <a:avLst/>
          </a:prstGeom>
          <a:noFill/>
          <a:ln w="9525">
            <a:solidFill>
              <a:srgbClr val="000000"/>
            </a:solidFill>
            <a:miter lim="800000"/>
            <a:headEnd/>
            <a:tailEnd/>
          </a:ln>
        </p:spPr>
      </p:sp>
      <p:sp>
        <p:nvSpPr>
          <p:cNvPr id="28679" name="Rectangle 7"/>
          <p:cNvSpPr>
            <a:spLocks noGrp="1" noChangeArrowheads="1"/>
          </p:cNvSpPr>
          <p:nvPr>
            <p:ph type="sldNum" sz="quarter" idx="5"/>
          </p:nvPr>
        </p:nvSpPr>
        <p:spPr bwMode="auto">
          <a:xfrm>
            <a:off x="3941075" y="8778796"/>
            <a:ext cx="3013763" cy="462042"/>
          </a:xfrm>
          <a:prstGeom prst="rect">
            <a:avLst/>
          </a:prstGeom>
          <a:noFill/>
          <a:ln w="9525">
            <a:noFill/>
            <a:miter lim="800000"/>
            <a:headEnd/>
            <a:tailEnd/>
          </a:ln>
        </p:spPr>
        <p:txBody>
          <a:bodyPr vert="horz" wrap="square" lIns="92534" tIns="46267" rIns="92534" bIns="46267" numCol="1" anchor="b" anchorCtr="0" compatLnSpc="1">
            <a:prstTxWarp prst="textNoShape">
              <a:avLst/>
            </a:prstTxWarp>
          </a:bodyPr>
          <a:lstStyle>
            <a:lvl1pPr algn="r">
              <a:defRPr sz="11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
        <p:nvSpPr>
          <p:cNvPr id="2" name="Notes Placeholder 1"/>
          <p:cNvSpPr>
            <a:spLocks noGrp="1"/>
          </p:cNvSpPr>
          <p:nvPr>
            <p:ph type="body" sz="quarter" idx="3"/>
          </p:nvPr>
        </p:nvSpPr>
        <p:spPr>
          <a:xfrm>
            <a:off x="434678" y="3520319"/>
            <a:ext cx="6085483" cy="5280479"/>
          </a:xfrm>
          <a:prstGeom prst="rect">
            <a:avLst/>
          </a:prstGeom>
        </p:spPr>
        <p:txBody>
          <a:bodyPr vert="horz" lIns="87536" tIns="43768" rIns="87536" bIns="4376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r>
              <a:rPr lang="en-US" b="1" i="1" dirty="0"/>
              <a:t>NOTE THAT THIS SESSION IS </a:t>
            </a:r>
            <a:r>
              <a:rPr lang="en-US" b="1" i="1" dirty="0" smtClean="0"/>
              <a:t>DESIGNED TO </a:t>
            </a:r>
            <a:r>
              <a:rPr lang="en-US" b="1" i="1" dirty="0"/>
              <a:t>BE </a:t>
            </a:r>
            <a:r>
              <a:rPr lang="en-US" b="1" i="1" dirty="0" smtClean="0"/>
              <a:t>195 </a:t>
            </a:r>
            <a:r>
              <a:rPr lang="en-US" b="1" i="1" dirty="0"/>
              <a:t>MINUTES IN </a:t>
            </a:r>
            <a:r>
              <a:rPr lang="en-US" b="1" i="1" dirty="0" smtClean="0"/>
              <a:t>LENGTH</a:t>
            </a:r>
            <a:endParaRPr lang="en-US" b="1" i="1" dirty="0"/>
          </a:p>
          <a:p>
            <a:pPr>
              <a:defRPr/>
            </a:pPr>
            <a:endParaRPr lang="en-US" b="1" i="1" dirty="0" smtClean="0"/>
          </a:p>
          <a:p>
            <a:pPr>
              <a:defRPr/>
            </a:pPr>
            <a:r>
              <a:rPr lang="en-US" b="1" i="1" dirty="0" smtClean="0"/>
              <a:t>Turnkey </a:t>
            </a:r>
            <a:r>
              <a:rPr lang="en-US" b="1" i="1" dirty="0"/>
              <a:t>Materials </a:t>
            </a:r>
            <a:r>
              <a:rPr lang="en-US" b="1" i="1" dirty="0" smtClean="0"/>
              <a:t>Provided in Addition to PowerPoint:</a:t>
            </a:r>
            <a:endParaRPr lang="en-US" b="1" i="1" dirty="0"/>
          </a:p>
          <a:p>
            <a:pPr marL="278108" indent="-164129">
              <a:buFont typeface="Arial" pitchFamily="34" charset="0"/>
              <a:buChar char="•"/>
            </a:pPr>
            <a:r>
              <a:rPr lang="en-US" b="1" i="1" dirty="0">
                <a:solidFill>
                  <a:srgbClr val="FF0000"/>
                </a:solidFill>
              </a:rPr>
              <a:t>Grade 4</a:t>
            </a:r>
            <a:r>
              <a:rPr lang="en-US" b="1" i="1" dirty="0" smtClean="0">
                <a:solidFill>
                  <a:srgbClr val="FF0000"/>
                </a:solidFill>
              </a:rPr>
              <a:t>—Module 2</a:t>
            </a:r>
          </a:p>
          <a:p>
            <a:pPr marL="278108" indent="-164129">
              <a:buFont typeface="Arial" pitchFamily="34" charset="0"/>
              <a:buChar char="•"/>
            </a:pPr>
            <a:r>
              <a:rPr lang="en-US" b="1" i="1" dirty="0" smtClean="0">
                <a:solidFill>
                  <a:srgbClr val="FF0000"/>
                </a:solidFill>
              </a:rPr>
              <a:t>Grade 4 – Module 2 Student Sample Assessment Responses</a:t>
            </a:r>
          </a:p>
          <a:p>
            <a:pPr marL="278108" indent="-164129">
              <a:buFont typeface="Arial" pitchFamily="34" charset="0"/>
              <a:buChar char="•"/>
            </a:pPr>
            <a:r>
              <a:rPr lang="en-US" b="1" i="1" dirty="0" smtClean="0">
                <a:solidFill>
                  <a:srgbClr val="FF0000"/>
                </a:solidFill>
              </a:rPr>
              <a:t>Grade 4 – Module 3 Overview</a:t>
            </a:r>
          </a:p>
          <a:p>
            <a:pPr marL="278108" indent="-164129">
              <a:buFont typeface="Arial" pitchFamily="34" charset="0"/>
              <a:buChar char="•"/>
            </a:pPr>
            <a:r>
              <a:rPr lang="en-US" b="1" i="1" dirty="0" smtClean="0">
                <a:solidFill>
                  <a:srgbClr val="FF0000"/>
                </a:solidFill>
              </a:rPr>
              <a:t>Grade 4 – Module 2 Solutions Strategies Handout</a:t>
            </a:r>
          </a:p>
          <a:p>
            <a:pPr marL="278108" indent="-164129">
              <a:buFont typeface="Arial" pitchFamily="34" charset="0"/>
              <a:buChar char="•"/>
            </a:pPr>
            <a:r>
              <a:rPr lang="en-US" b="1" i="1" dirty="0" smtClean="0">
                <a:solidFill>
                  <a:srgbClr val="FF0000"/>
                </a:solidFill>
              </a:rPr>
              <a:t>Grade 4 – Module 3 Topic Analysis Handout</a:t>
            </a:r>
          </a:p>
          <a:p>
            <a:pPr marL="278108" indent="-164129">
              <a:buFont typeface="Arial" pitchFamily="34" charset="0"/>
              <a:buChar char="•"/>
            </a:pPr>
            <a:r>
              <a:rPr lang="en-US" b="1" i="1" smtClean="0">
                <a:solidFill>
                  <a:srgbClr val="FF0000"/>
                </a:solidFill>
              </a:rPr>
              <a:t>Geometric </a:t>
            </a:r>
            <a:r>
              <a:rPr lang="en-US" b="1" i="1" dirty="0">
                <a:solidFill>
                  <a:srgbClr val="FF0000"/>
                </a:solidFill>
              </a:rPr>
              <a:t>Measurement </a:t>
            </a:r>
            <a:r>
              <a:rPr lang="en-US" b="1" i="1">
                <a:solidFill>
                  <a:srgbClr val="FF0000"/>
                </a:solidFill>
              </a:rPr>
              <a:t>Progression </a:t>
            </a:r>
            <a:r>
              <a:rPr lang="en-US" b="1" i="1" smtClean="0">
                <a:solidFill>
                  <a:srgbClr val="FF0000"/>
                </a:solidFill>
              </a:rPr>
              <a:t>document</a:t>
            </a:r>
            <a:endParaRPr lang="en-US" b="1" i="1" dirty="0" smtClean="0">
              <a:solidFill>
                <a:srgbClr val="FF0000"/>
              </a:solidFill>
            </a:endParaRPr>
          </a:p>
          <a:p>
            <a:pPr marL="278108" indent="-164129">
              <a:buFont typeface="Arial" pitchFamily="34" charset="0"/>
              <a:buChar char="•"/>
            </a:pPr>
            <a:r>
              <a:rPr lang="en-US" b="1" i="1" dirty="0" smtClean="0">
                <a:solidFill>
                  <a:srgbClr val="FF0000"/>
                </a:solidFill>
              </a:rPr>
              <a:t>Personal </a:t>
            </a:r>
            <a:r>
              <a:rPr lang="en-US" b="1" i="1" dirty="0">
                <a:solidFill>
                  <a:srgbClr val="FF0000"/>
                </a:solidFill>
              </a:rPr>
              <a:t>White </a:t>
            </a:r>
            <a:r>
              <a:rPr lang="en-US" b="1" i="1" dirty="0" smtClean="0">
                <a:solidFill>
                  <a:srgbClr val="FF0000"/>
                </a:solidFill>
              </a:rPr>
              <a:t>Boards</a:t>
            </a:r>
          </a:p>
          <a:p>
            <a:pPr defTabSz="437678">
              <a:defRPr/>
            </a:pPr>
            <a:r>
              <a:rPr lang="en-US" b="1" i="1" dirty="0" smtClean="0"/>
              <a:t>Additional Suggested Resources:</a:t>
            </a:r>
          </a:p>
          <a:p>
            <a:pPr marL="278108" indent="-164129">
              <a:buFont typeface="Arial" pitchFamily="34" charset="0"/>
              <a:buChar char="•"/>
            </a:pPr>
            <a:r>
              <a:rPr lang="en-US" b="1" i="1" dirty="0" smtClean="0">
                <a:solidFill>
                  <a:srgbClr val="FF0000"/>
                </a:solidFill>
              </a:rPr>
              <a:t>Number and Operations in Base 10 Progression document</a:t>
            </a:r>
          </a:p>
          <a:p>
            <a:pPr marL="278108" indent="-164129">
              <a:buFont typeface="Arial" pitchFamily="34" charset="0"/>
              <a:buChar char="•"/>
            </a:pPr>
            <a:r>
              <a:rPr lang="en-US" b="1" i="1" dirty="0" smtClean="0">
                <a:solidFill>
                  <a:srgbClr val="FF0000"/>
                </a:solidFill>
              </a:rPr>
              <a:t>Operations and Algebraic Thinking Progression document</a:t>
            </a:r>
          </a:p>
          <a:p>
            <a:pPr marL="278108" indent="-164129">
              <a:buFont typeface="Arial" pitchFamily="34" charset="0"/>
              <a:buChar char="•"/>
            </a:pPr>
            <a:r>
              <a:rPr lang="en-US" b="1" i="1" dirty="0" smtClean="0"/>
              <a:t>A Story of Units:  A Curriculum Overview for Grades P-5</a:t>
            </a:r>
          </a:p>
          <a:p>
            <a:pPr marL="278108" indent="-164129">
              <a:buFont typeface="Arial" pitchFamily="34" charset="0"/>
              <a:buChar char="•"/>
            </a:pPr>
            <a:r>
              <a:rPr lang="en-US" b="1" i="1" dirty="0" smtClean="0"/>
              <a:t>How to Implement A Story of Units</a:t>
            </a:r>
          </a:p>
          <a:p>
            <a:endParaRPr lang="en-US" dirty="0"/>
          </a:p>
          <a:p>
            <a:pPr lvl="0"/>
            <a:r>
              <a:rPr lang="en-US" dirty="0"/>
              <a:t>This </a:t>
            </a:r>
            <a:r>
              <a:rPr lang="en-US" dirty="0" smtClean="0"/>
              <a:t>Module Focus follows</a:t>
            </a:r>
            <a:r>
              <a:rPr lang="en-US" baseline="0" dirty="0" smtClean="0"/>
              <a:t> an opening session providing a update on the Curriculum</a:t>
            </a:r>
            <a:r>
              <a:rPr lang="en-US" dirty="0" smtClean="0"/>
              <a:t> Overview/Map</a:t>
            </a:r>
            <a:r>
              <a:rPr lang="en-US" baseline="0" dirty="0" smtClean="0"/>
              <a:t> of </a:t>
            </a:r>
            <a:r>
              <a:rPr lang="en-US" i="1" baseline="0" dirty="0" smtClean="0"/>
              <a:t>A Story of Units</a:t>
            </a:r>
            <a:r>
              <a:rPr lang="en-US" baseline="0" dirty="0" smtClean="0"/>
              <a:t>.  At the previous NTI, sessions were dedicated to introducing the beginning module for each grade-level for Kindergarten</a:t>
            </a:r>
            <a:r>
              <a:rPr lang="en-US" dirty="0" smtClean="0"/>
              <a:t> through Grade 5.  </a:t>
            </a:r>
            <a:r>
              <a:rPr lang="en-US" baseline="0" dirty="0" smtClean="0"/>
              <a:t>In this session, participants will explore the “next” module of their chosen grade-level, examining</a:t>
            </a:r>
            <a:r>
              <a:rPr lang="en-US" dirty="0" smtClean="0"/>
              <a:t> the mathematics of the module and </a:t>
            </a:r>
            <a:r>
              <a:rPr lang="en-US" baseline="0" dirty="0" smtClean="0"/>
              <a:t>analyzing the </a:t>
            </a:r>
            <a:r>
              <a:rPr lang="en-US" dirty="0" smtClean="0"/>
              <a:t>progression </a:t>
            </a:r>
            <a:r>
              <a:rPr lang="en-US" baseline="0" dirty="0" smtClean="0"/>
              <a:t>of concepts across the module.  </a:t>
            </a:r>
          </a:p>
          <a:p>
            <a:pPr lvl="0"/>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dirty="0"/>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1139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 </a:t>
            </a:r>
            <a:r>
              <a:rPr lang="en-US" sz="1700" dirty="0">
                <a:solidFill>
                  <a:srgbClr val="FF0000"/>
                </a:solidFill>
              </a:rPr>
              <a:t>THE TIMES FOR ALL SLIDES NEED TO TOTAL 195 MINUTES</a:t>
            </a:r>
            <a:endParaRPr lang="en-US" sz="1700" dirty="0"/>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393199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pPr defTabSz="437678">
              <a:defRPr/>
            </a:pPr>
            <a:r>
              <a:rPr lang="en-US" i="0" baseline="0" dirty="0" smtClean="0"/>
              <a:t>Before we look at the module assessments, let’s complete some fluency</a:t>
            </a:r>
            <a:r>
              <a:rPr lang="en-US" i="0" dirty="0" smtClean="0"/>
              <a:t> exercises to get our brains in the measurement mode.</a:t>
            </a:r>
            <a:endParaRPr lang="en-US" i="0" baseline="0" dirty="0"/>
          </a:p>
          <a:p>
            <a:pPr defTabSz="437678">
              <a:defRPr/>
            </a:pPr>
            <a:endParaRPr lang="en-US" i="1" baseline="0" dirty="0" smtClean="0"/>
          </a:p>
          <a:p>
            <a:pPr defTabSz="437678">
              <a:defRPr/>
            </a:pPr>
            <a:r>
              <a:rPr lang="en-US" i="1" baseline="0" dirty="0" smtClean="0"/>
              <a:t>Complete the </a:t>
            </a:r>
            <a:r>
              <a:rPr lang="en-US" i="1" dirty="0" smtClean="0"/>
              <a:t>fluency “Meter and Centimeter Number Bonds” from Lesson 1.</a:t>
            </a:r>
            <a:endParaRPr lang="en-US" dirty="0" smtClean="0"/>
          </a:p>
          <a:p>
            <a:r>
              <a:rPr lang="en-US" dirty="0" smtClean="0"/>
              <a:t>T: (</a:t>
            </a:r>
            <a:r>
              <a:rPr lang="en-US" dirty="0"/>
              <a:t>Project a number bond with </a:t>
            </a:r>
            <a:r>
              <a:rPr lang="en-US" i="1" dirty="0"/>
              <a:t>150 centimeters</a:t>
            </a:r>
            <a:r>
              <a:rPr lang="en-US" dirty="0"/>
              <a:t> written as the whole and </a:t>
            </a:r>
            <a:r>
              <a:rPr lang="en-US" i="1" dirty="0"/>
              <a:t>1 meter</a:t>
            </a:r>
            <a:r>
              <a:rPr lang="en-US" dirty="0"/>
              <a:t> as one of the parts.)  How many centimeters are in 1 meter</a:t>
            </a:r>
            <a:r>
              <a:rPr lang="en-US" dirty="0" smtClean="0"/>
              <a:t>? </a:t>
            </a:r>
            <a:r>
              <a:rPr lang="en-US" dirty="0" smtClean="0">
                <a:solidFill>
                  <a:srgbClr val="FF0000"/>
                </a:solidFill>
              </a:rPr>
              <a:t>(100 centimeters) </a:t>
            </a:r>
            <a:endParaRPr lang="en-US" dirty="0">
              <a:solidFill>
                <a:srgbClr val="FF0000"/>
              </a:solidFill>
            </a:endParaRPr>
          </a:p>
          <a:p>
            <a:r>
              <a:rPr lang="en-US" dirty="0"/>
              <a:t>T</a:t>
            </a:r>
            <a:r>
              <a:rPr lang="en-US" dirty="0" smtClean="0"/>
              <a:t>: (</a:t>
            </a:r>
            <a:r>
              <a:rPr lang="en-US" dirty="0"/>
              <a:t>Beneath </a:t>
            </a:r>
            <a:r>
              <a:rPr lang="en-US" i="1" dirty="0"/>
              <a:t>1 m</a:t>
            </a:r>
            <a:r>
              <a:rPr lang="en-US" dirty="0"/>
              <a:t>, write </a:t>
            </a:r>
            <a:r>
              <a:rPr lang="en-US" i="1" dirty="0"/>
              <a:t>100 cm</a:t>
            </a:r>
            <a:r>
              <a:rPr lang="en-US" dirty="0"/>
              <a:t>.)  On your white boards, write a number bond filling in the missing part</a:t>
            </a:r>
            <a:r>
              <a:rPr lang="en-US" dirty="0" smtClean="0"/>
              <a:t>. </a:t>
            </a:r>
            <a:r>
              <a:rPr lang="en-US" dirty="0" smtClean="0">
                <a:solidFill>
                  <a:srgbClr val="FF0000"/>
                </a:solidFill>
              </a:rPr>
              <a:t>(Write a number </a:t>
            </a:r>
            <a:r>
              <a:rPr lang="en-US" dirty="0">
                <a:solidFill>
                  <a:srgbClr val="FF0000"/>
                </a:solidFill>
              </a:rPr>
              <a:t>bond with a whole of 150 cm and parts 1 m and 50 cm.)</a:t>
            </a:r>
          </a:p>
          <a:p>
            <a:r>
              <a:rPr lang="en-US" dirty="0"/>
              <a:t>Repeat process with wholes of 180 cm, 120 cm, 125 cm, 105 cm, and 107 cm</a:t>
            </a:r>
            <a:r>
              <a:rPr lang="en-US" dirty="0" smtClean="0"/>
              <a:t>.</a:t>
            </a:r>
          </a:p>
          <a:p>
            <a:pPr defTabSz="437678">
              <a:defRPr/>
            </a:pPr>
            <a:endParaRPr lang="en-US" i="1" dirty="0"/>
          </a:p>
          <a:p>
            <a:pPr defTabSz="437678">
              <a:defRPr/>
            </a:pPr>
            <a:r>
              <a:rPr lang="en-US" i="1" dirty="0" smtClean="0"/>
              <a:t>Note: Bring to life the prior conversations from the Module Overview and terminology as you demonstrate a number bond and mixed units. </a:t>
            </a:r>
          </a:p>
          <a:p>
            <a:pPr defTabSz="437678">
              <a:defRPr/>
            </a:pPr>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11</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3 </a:t>
            </a:r>
            <a:r>
              <a:rPr lang="en-US" sz="1700" dirty="0"/>
              <a:t>minutes</a:t>
            </a:r>
          </a:p>
          <a:p>
            <a:endParaRPr lang="en-US" sz="1700" dirty="0"/>
          </a:p>
          <a:p>
            <a:r>
              <a:rPr lang="en-US" sz="1700" dirty="0"/>
              <a:t>MATERIALS NEEDED:</a:t>
            </a:r>
          </a:p>
          <a:p>
            <a:pPr marL="439198" lvl="1" indent="-273548">
              <a:buFont typeface="Arial" pitchFamily="34" charset="0"/>
              <a:buChar char="•"/>
            </a:pPr>
            <a:r>
              <a:rPr lang="en-US" sz="1700" dirty="0"/>
              <a:t>Personal White Boards</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r>
              <a:rPr lang="en-US" dirty="0" smtClean="0"/>
              <a:t>Here is a fluency that we created,</a:t>
            </a:r>
            <a:r>
              <a:rPr lang="en-US" baseline="0" dirty="0" smtClean="0"/>
              <a:t> modeling after the previous fluency, to remind you of the kilometer to meter conversion in preparation for our discussion with the mathematics of this module. Remember fluencies are a wonderful and easy tool to revise for the needs in your classroom for purposes of review.</a:t>
            </a:r>
            <a:endParaRPr lang="en-US" dirty="0" smtClean="0"/>
          </a:p>
          <a:p>
            <a:endParaRPr lang="en-US" dirty="0" smtClean="0"/>
          </a:p>
          <a:p>
            <a:r>
              <a:rPr lang="en-US" dirty="0" smtClean="0"/>
              <a:t>T</a:t>
            </a:r>
            <a:r>
              <a:rPr lang="en-US" dirty="0"/>
              <a:t>: (Project a number bond with </a:t>
            </a:r>
            <a:r>
              <a:rPr lang="en-US" i="1" dirty="0" smtClean="0"/>
              <a:t>1,500 meters</a:t>
            </a:r>
            <a:r>
              <a:rPr lang="en-US" dirty="0" smtClean="0"/>
              <a:t> </a:t>
            </a:r>
            <a:r>
              <a:rPr lang="en-US" dirty="0"/>
              <a:t>written as the whole and </a:t>
            </a:r>
            <a:r>
              <a:rPr lang="en-US" i="1" dirty="0" smtClean="0"/>
              <a:t>1 kilometer</a:t>
            </a:r>
            <a:r>
              <a:rPr lang="en-US" dirty="0" smtClean="0"/>
              <a:t> </a:t>
            </a:r>
            <a:r>
              <a:rPr lang="en-US" dirty="0"/>
              <a:t>as one of the parts.)  How many </a:t>
            </a:r>
            <a:r>
              <a:rPr lang="en-US" dirty="0" smtClean="0"/>
              <a:t>meters </a:t>
            </a:r>
            <a:r>
              <a:rPr lang="en-US" dirty="0"/>
              <a:t>are in 1 </a:t>
            </a:r>
            <a:r>
              <a:rPr lang="en-US" dirty="0" smtClean="0"/>
              <a:t>kilometer</a:t>
            </a:r>
            <a:r>
              <a:rPr lang="en-US" dirty="0"/>
              <a:t>? </a:t>
            </a:r>
            <a:r>
              <a:rPr lang="en-US" dirty="0">
                <a:solidFill>
                  <a:srgbClr val="FF0000"/>
                </a:solidFill>
              </a:rPr>
              <a:t>(</a:t>
            </a:r>
            <a:r>
              <a:rPr lang="en-US" dirty="0" smtClean="0">
                <a:solidFill>
                  <a:srgbClr val="FF0000"/>
                </a:solidFill>
              </a:rPr>
              <a:t>1,000 meters) </a:t>
            </a:r>
            <a:endParaRPr lang="en-US" dirty="0">
              <a:solidFill>
                <a:srgbClr val="FF0000"/>
              </a:solidFill>
            </a:endParaRPr>
          </a:p>
          <a:p>
            <a:r>
              <a:rPr lang="en-US" dirty="0"/>
              <a:t>T: (Beneath </a:t>
            </a:r>
            <a:r>
              <a:rPr lang="en-US" i="1" dirty="0"/>
              <a:t>1 </a:t>
            </a:r>
            <a:r>
              <a:rPr lang="en-US" i="1" dirty="0" smtClean="0"/>
              <a:t>km</a:t>
            </a:r>
            <a:r>
              <a:rPr lang="en-US" dirty="0"/>
              <a:t>, write </a:t>
            </a:r>
            <a:r>
              <a:rPr lang="en-US" i="1" dirty="0" smtClean="0"/>
              <a:t>1000 m</a:t>
            </a:r>
            <a:r>
              <a:rPr lang="en-US" dirty="0"/>
              <a:t>.)  On your white boards, write a number bond filling in the missing part. </a:t>
            </a:r>
            <a:r>
              <a:rPr lang="en-US" dirty="0" smtClean="0">
                <a:solidFill>
                  <a:srgbClr val="FF0000"/>
                </a:solidFill>
              </a:rPr>
              <a:t>(Write a number </a:t>
            </a:r>
            <a:r>
              <a:rPr lang="en-US" dirty="0">
                <a:solidFill>
                  <a:srgbClr val="FF0000"/>
                </a:solidFill>
              </a:rPr>
              <a:t>bond with a whole of </a:t>
            </a:r>
            <a:r>
              <a:rPr lang="en-US" dirty="0" smtClean="0">
                <a:solidFill>
                  <a:srgbClr val="FF0000"/>
                </a:solidFill>
              </a:rPr>
              <a:t>1,500 m </a:t>
            </a:r>
            <a:r>
              <a:rPr lang="en-US" dirty="0">
                <a:solidFill>
                  <a:srgbClr val="FF0000"/>
                </a:solidFill>
              </a:rPr>
              <a:t>and parts 1 </a:t>
            </a:r>
            <a:r>
              <a:rPr lang="en-US" dirty="0" smtClean="0">
                <a:solidFill>
                  <a:srgbClr val="FF0000"/>
                </a:solidFill>
              </a:rPr>
              <a:t>km </a:t>
            </a:r>
            <a:r>
              <a:rPr lang="en-US" dirty="0">
                <a:solidFill>
                  <a:srgbClr val="FF0000"/>
                </a:solidFill>
              </a:rPr>
              <a:t>and </a:t>
            </a:r>
            <a:r>
              <a:rPr lang="en-US" dirty="0" smtClean="0">
                <a:solidFill>
                  <a:srgbClr val="FF0000"/>
                </a:solidFill>
              </a:rPr>
              <a:t>500 m</a:t>
            </a:r>
            <a:r>
              <a:rPr lang="en-US" dirty="0">
                <a:solidFill>
                  <a:srgbClr val="FF0000"/>
                </a:solidFill>
              </a:rPr>
              <a:t>.)</a:t>
            </a:r>
          </a:p>
          <a:p>
            <a:r>
              <a:rPr lang="en-US" dirty="0"/>
              <a:t>Repeat process with wholes of </a:t>
            </a:r>
            <a:r>
              <a:rPr lang="en-US" dirty="0" smtClean="0"/>
              <a:t>2800 m</a:t>
            </a:r>
            <a:r>
              <a:rPr lang="en-US" dirty="0"/>
              <a:t>, </a:t>
            </a:r>
            <a:r>
              <a:rPr lang="en-US" dirty="0" smtClean="0"/>
              <a:t>5200 m</a:t>
            </a:r>
            <a:r>
              <a:rPr lang="en-US" dirty="0"/>
              <a:t>, </a:t>
            </a:r>
            <a:r>
              <a:rPr lang="en-US" dirty="0" smtClean="0"/>
              <a:t>6,635 m</a:t>
            </a:r>
            <a:r>
              <a:rPr lang="en-US" dirty="0"/>
              <a:t>, 2</a:t>
            </a:r>
            <a:r>
              <a:rPr lang="en-US" dirty="0" smtClean="0"/>
              <a:t>050 m</a:t>
            </a:r>
            <a:r>
              <a:rPr lang="en-US" dirty="0"/>
              <a:t>, and </a:t>
            </a:r>
            <a:r>
              <a:rPr lang="en-US" dirty="0" smtClean="0"/>
              <a:t>4007 m</a:t>
            </a:r>
            <a:r>
              <a:rPr lang="en-US" dirty="0"/>
              <a:t>.</a:t>
            </a:r>
          </a:p>
          <a:p>
            <a:pPr defTabSz="437678">
              <a:defRPr/>
            </a:pPr>
            <a:endParaRPr lang="en-US" i="1" dirty="0"/>
          </a:p>
          <a:p>
            <a:pPr defTabSz="437678">
              <a:defRPr/>
            </a:pPr>
            <a:r>
              <a:rPr lang="en-US" i="1" dirty="0" smtClean="0"/>
              <a:t>Note: Bring to life the prior conversations from the Module Overview and terminology as you demonstrate a number bond and mixed units. </a:t>
            </a:r>
          </a:p>
          <a:p>
            <a:pPr defTabSz="437678">
              <a:defRPr/>
            </a:pPr>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12</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2 </a:t>
            </a:r>
            <a:r>
              <a:rPr lang="en-US" sz="1700" dirty="0"/>
              <a:t>minutes</a:t>
            </a:r>
          </a:p>
          <a:p>
            <a:endParaRPr lang="en-US" sz="1700" dirty="0"/>
          </a:p>
          <a:p>
            <a:r>
              <a:rPr lang="en-US" sz="1700" dirty="0"/>
              <a:t>MATERIALS NEEDED:</a:t>
            </a:r>
          </a:p>
          <a:p>
            <a:pPr marL="439198" lvl="1" indent="-273548">
              <a:buFont typeface="Arial" pitchFamily="34" charset="0"/>
              <a:buChar char="•"/>
            </a:pPr>
            <a:r>
              <a:rPr lang="en-US" sz="1700" dirty="0"/>
              <a:t>Personal White Boards</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pPr defTabSz="437678">
              <a:defRPr/>
            </a:pPr>
            <a:r>
              <a:rPr lang="en-US" i="0" baseline="0" dirty="0" smtClean="0"/>
              <a:t>Now that</a:t>
            </a:r>
            <a:r>
              <a:rPr lang="en-US" i="0" dirty="0" smtClean="0"/>
              <a:t> you know the focus </a:t>
            </a:r>
            <a:r>
              <a:rPr lang="en-US" i="0" dirty="0" smtClean="0">
                <a:solidFill>
                  <a:schemeClr val="tx1">
                    <a:lumMod val="95000"/>
                    <a:lumOff val="5000"/>
                  </a:schemeClr>
                </a:solidFill>
              </a:rPr>
              <a:t>of the module, let’s examine how students will be assessed on their mastery of these skills and concepts</a:t>
            </a:r>
            <a:r>
              <a:rPr lang="en-US" i="0" baseline="0" dirty="0" smtClean="0">
                <a:solidFill>
                  <a:schemeClr val="tx1">
                    <a:lumMod val="95000"/>
                    <a:lumOff val="5000"/>
                  </a:schemeClr>
                </a:solidFill>
              </a:rPr>
              <a:t>.  </a:t>
            </a:r>
            <a:r>
              <a:rPr lang="en-US" i="0" baseline="0" dirty="0">
                <a:solidFill>
                  <a:schemeClr val="tx1">
                    <a:lumMod val="95000"/>
                    <a:lumOff val="5000"/>
                  </a:schemeClr>
                </a:solidFill>
              </a:rPr>
              <a:t>Turn to the first page of the assessment.  Consider each item and determine which standards are being addressed and how</a:t>
            </a:r>
            <a:r>
              <a:rPr lang="en-US" i="0" baseline="0" dirty="0">
                <a:solidFill>
                  <a:srgbClr val="FF0000"/>
                </a:solidFill>
              </a:rPr>
              <a:t>.  </a:t>
            </a:r>
          </a:p>
          <a:p>
            <a:pPr defTabSz="437678">
              <a:defRPr/>
            </a:pPr>
            <a:endParaRPr lang="en-US" i="0" baseline="0" dirty="0" smtClean="0"/>
          </a:p>
          <a:p>
            <a:pPr defTabSz="437678">
              <a:defRPr/>
            </a:pPr>
            <a:r>
              <a:rPr lang="en-US" i="1" dirty="0"/>
              <a:t>Principals- </a:t>
            </a:r>
            <a:r>
              <a:rPr lang="en-US" dirty="0"/>
              <a:t>Consider the implications of this data (quantitative and qualitative) for the professional development needs of the staff, the resources needed to support struggling students, the conversations held in the data analysis meetings. You will want to make notes on ideas you have as a result of your observations to use in later sessions tomorrow.</a:t>
            </a:r>
          </a:p>
          <a:p>
            <a:pPr defTabSz="437678">
              <a:defRPr/>
            </a:pPr>
            <a:endParaRPr lang="en-US" i="0" baseline="0" dirty="0"/>
          </a:p>
          <a:p>
            <a:pPr defTabSz="437678">
              <a:defRPr/>
            </a:pPr>
            <a:r>
              <a:rPr lang="en-US" i="1" baseline="0" dirty="0" smtClean="0"/>
              <a:t>Allow </a:t>
            </a:r>
            <a:r>
              <a:rPr lang="en-US" i="1" baseline="0" dirty="0"/>
              <a:t>participants </a:t>
            </a:r>
            <a:r>
              <a:rPr lang="en-US" i="1" baseline="0" dirty="0" smtClean="0"/>
              <a:t>10 </a:t>
            </a:r>
            <a:r>
              <a:rPr lang="en-US" i="1" baseline="0" dirty="0">
                <a:solidFill>
                  <a:schemeClr val="tx1">
                    <a:lumMod val="95000"/>
                    <a:lumOff val="5000"/>
                  </a:schemeClr>
                </a:solidFill>
              </a:rPr>
              <a:t>minutes to complete this standards-</a:t>
            </a:r>
            <a:r>
              <a:rPr lang="en-US" i="1" baseline="0" dirty="0" smtClean="0">
                <a:solidFill>
                  <a:schemeClr val="tx1">
                    <a:lumMod val="95000"/>
                    <a:lumOff val="5000"/>
                  </a:schemeClr>
                </a:solidFill>
              </a:rPr>
              <a:t>alignment assessment.  </a:t>
            </a:r>
            <a:r>
              <a:rPr lang="en-US" i="1" baseline="0" dirty="0">
                <a:solidFill>
                  <a:schemeClr val="tx1">
                    <a:lumMod val="95000"/>
                    <a:lumOff val="5000"/>
                  </a:schemeClr>
                </a:solidFill>
              </a:rPr>
              <a:t>Then facilitate a discussion of the ways in which this assessment task </a:t>
            </a:r>
            <a:r>
              <a:rPr lang="en-US" i="1" dirty="0">
                <a:solidFill>
                  <a:schemeClr val="tx1">
                    <a:lumMod val="95000"/>
                    <a:lumOff val="5000"/>
                  </a:schemeClr>
                </a:solidFill>
              </a:rPr>
              <a:t>measures</a:t>
            </a:r>
            <a:r>
              <a:rPr lang="en-US" i="1" baseline="0" dirty="0">
                <a:solidFill>
                  <a:schemeClr val="tx1">
                    <a:lumMod val="95000"/>
                    <a:lumOff val="5000"/>
                  </a:schemeClr>
                </a:solidFill>
              </a:rPr>
              <a:t> </a:t>
            </a:r>
            <a:r>
              <a:rPr lang="en-US" i="1" dirty="0">
                <a:solidFill>
                  <a:schemeClr val="tx1">
                    <a:lumMod val="95000"/>
                    <a:lumOff val="5000"/>
                  </a:schemeClr>
                </a:solidFill>
              </a:rPr>
              <a:t>the </a:t>
            </a:r>
            <a:r>
              <a:rPr lang="en-US" i="1" dirty="0"/>
              <a:t>skills and understanding that are addressed in this module.  Have participants identify the ways in which a strong</a:t>
            </a:r>
            <a:r>
              <a:rPr lang="en-US" i="1" baseline="0" dirty="0"/>
              <a:t> understanding of the assessment prepares educators to implement the lessons in this module</a:t>
            </a:r>
            <a:r>
              <a:rPr lang="en-US" i="1" dirty="0"/>
              <a:t>. </a:t>
            </a:r>
          </a:p>
          <a:p>
            <a:pPr defTabSz="437678">
              <a:defRPr/>
            </a:pPr>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13</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10 minutes</a:t>
            </a:r>
          </a:p>
          <a:p>
            <a:endParaRPr lang="en-US" sz="1700" dirty="0"/>
          </a:p>
          <a:p>
            <a:r>
              <a:rPr lang="en-US" sz="1700" dirty="0"/>
              <a:t>MATERIALS NEEDED:</a:t>
            </a:r>
          </a:p>
          <a:p>
            <a:pPr marL="439198" lvl="1" indent="-273548">
              <a:buFont typeface="Arial" pitchFamily="34" charset="0"/>
              <a:buChar char="•"/>
            </a:pPr>
            <a:r>
              <a:rPr lang="en-US" sz="1700" dirty="0"/>
              <a:t>Module Assessment and Module Standards</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pPr defTabSz="437678">
              <a:defRPr/>
            </a:pPr>
            <a:r>
              <a:rPr lang="en-US" dirty="0" smtClean="0"/>
              <a:t>Read through the top level of the rubric.  Note how the rubric is structured with the levels of performance described for each assessment question.  </a:t>
            </a:r>
          </a:p>
          <a:p>
            <a:pPr defTabSz="437678">
              <a:defRPr/>
            </a:pPr>
            <a:endParaRPr lang="en-US" dirty="0"/>
          </a:p>
          <a:p>
            <a:pPr defTabSz="437678">
              <a:defRPr/>
            </a:pPr>
            <a:r>
              <a:rPr lang="en-US" dirty="0" smtClean="0"/>
              <a:t>Take 2 minutes and read through the rubric.</a:t>
            </a:r>
          </a:p>
          <a:p>
            <a:pPr defTabSz="437678">
              <a:defRPr/>
            </a:pP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14</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3 </a:t>
            </a:r>
            <a:r>
              <a:rPr lang="en-US" sz="1700" dirty="0"/>
              <a:t>minutes</a:t>
            </a:r>
          </a:p>
          <a:p>
            <a:endParaRPr lang="en-US" sz="1700" dirty="0"/>
          </a:p>
          <a:p>
            <a:r>
              <a:rPr lang="en-US" sz="1700" dirty="0"/>
              <a:t>MATERIALS NEEDED:</a:t>
            </a:r>
          </a:p>
          <a:p>
            <a:pPr marL="439198" lvl="1" indent="-273548">
              <a:buFont typeface="Arial" pitchFamily="34" charset="0"/>
              <a:buChar char="•"/>
            </a:pPr>
            <a:r>
              <a:rPr lang="en-US" sz="1700" dirty="0"/>
              <a:t>End of Module Assessment Rubric</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pPr defTabSz="437678">
              <a:defRPr/>
            </a:pPr>
            <a:r>
              <a:rPr lang="en-US" i="1" dirty="0" smtClean="0"/>
              <a:t>(Click to advance</a:t>
            </a:r>
            <a:r>
              <a:rPr lang="en-US" i="1" baseline="0" dirty="0" smtClean="0"/>
              <a:t> the bullet.) </a:t>
            </a:r>
            <a:r>
              <a:rPr lang="en-US" dirty="0" smtClean="0"/>
              <a:t>There</a:t>
            </a:r>
            <a:r>
              <a:rPr lang="en-US" baseline="0" dirty="0" smtClean="0"/>
              <a:t> are 3 sample student assessments. Each table has a post-it with the name Mary, Kelly, or Erin. Please read through the responses for your student and score them using the Rubric. Each question can have a value of 1, 2, 3, or 4. Use about </a:t>
            </a:r>
            <a:r>
              <a:rPr lang="en-US" dirty="0"/>
              <a:t>4</a:t>
            </a:r>
            <a:r>
              <a:rPr lang="en-US" dirty="0" smtClean="0"/>
              <a:t> minutes.</a:t>
            </a:r>
            <a:endParaRPr lang="en-US" baseline="0" dirty="0" smtClean="0"/>
          </a:p>
          <a:p>
            <a:pPr defTabSz="437678">
              <a:defRPr/>
            </a:pPr>
            <a:endParaRPr lang="en-US" baseline="0" dirty="0" smtClean="0"/>
          </a:p>
          <a:p>
            <a:pPr defTabSz="437678">
              <a:defRPr/>
            </a:pPr>
            <a:r>
              <a:rPr lang="en-US" i="1" dirty="0" smtClean="0"/>
              <a:t>(Click to advance</a:t>
            </a:r>
            <a:r>
              <a:rPr lang="en-US" i="1" baseline="0" dirty="0" smtClean="0"/>
              <a:t> the bullet.) </a:t>
            </a:r>
            <a:r>
              <a:rPr lang="en-US" baseline="0" dirty="0" smtClean="0"/>
              <a:t>Once everyone at your table has scored the sample assessment, discuss the scores at your table. Remember to use clear evidence from the student work in conjunction with the Rubric’s Levels of Performance and the Step descriptions. Use about 3 minutes.</a:t>
            </a:r>
          </a:p>
          <a:p>
            <a:pPr defTabSz="437678">
              <a:defRPr/>
            </a:pPr>
            <a:endParaRPr lang="en-US" baseline="0" dirty="0" smtClean="0"/>
          </a:p>
          <a:p>
            <a:pPr defTabSz="437678">
              <a:defRPr/>
            </a:pPr>
            <a:r>
              <a:rPr lang="en-US" i="1" baseline="0" dirty="0" smtClean="0"/>
              <a:t>Ask for the scores of each problem for each assessment. Talk through any large discrepancies shortly, keeping the pace of the presentation. Use about</a:t>
            </a:r>
            <a:r>
              <a:rPr lang="en-US" i="1" dirty="0" smtClean="0"/>
              <a:t> 3 minutes.</a:t>
            </a:r>
            <a:endParaRPr lang="en-US" i="1" baseline="0" dirty="0" smtClean="0"/>
          </a:p>
          <a:p>
            <a:pPr defTabSz="437678">
              <a:defRPr/>
            </a:pPr>
            <a:endParaRPr lang="en-US" baseline="0" dirty="0" smtClean="0"/>
          </a:p>
          <a:p>
            <a:pPr defTabSz="437678">
              <a:defRPr/>
            </a:pPr>
            <a:r>
              <a:rPr lang="en-US" i="1" dirty="0" smtClean="0"/>
              <a:t>(Click to advance</a:t>
            </a:r>
            <a:r>
              <a:rPr lang="en-US" i="1" baseline="0" dirty="0" smtClean="0"/>
              <a:t> the bullet.) </a:t>
            </a:r>
            <a:r>
              <a:rPr lang="en-US" i="0" baseline="0" dirty="0" smtClean="0"/>
              <a:t>The discuss h</a:t>
            </a:r>
            <a:r>
              <a:rPr lang="en-US" baseline="0" dirty="0" smtClean="0"/>
              <a:t>ow this Rubric can assist teachers in assessing student understanding.</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15</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10 </a:t>
            </a:r>
            <a:r>
              <a:rPr lang="en-US" sz="1700" dirty="0"/>
              <a:t>minutes</a:t>
            </a:r>
          </a:p>
          <a:p>
            <a:endParaRPr lang="en-US" sz="1700" dirty="0"/>
          </a:p>
          <a:p>
            <a:r>
              <a:rPr lang="en-US" sz="1700" dirty="0"/>
              <a:t>MATERIALS NEEDED:</a:t>
            </a:r>
          </a:p>
          <a:p>
            <a:pPr marL="439198" lvl="1" indent="-273548">
              <a:buFont typeface="Arial" pitchFamily="34" charset="0"/>
              <a:buChar char="•"/>
            </a:pPr>
            <a:r>
              <a:rPr lang="en-US" sz="1700" dirty="0"/>
              <a:t>End of Module Assessment Rubric</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endParaRPr lang="en-US" dirty="0"/>
          </a:p>
          <a:p>
            <a:pPr>
              <a:defRPr/>
            </a:pPr>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16</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11717"/>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3 </a:t>
            </a:r>
            <a:r>
              <a:rPr lang="en-US" sz="1700" dirty="0"/>
              <a:t>minutes</a:t>
            </a:r>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
        <p:nvSpPr>
          <p:cNvPr id="10" name="Notes Placeholder 2"/>
          <p:cNvSpPr txBox="1">
            <a:spLocks/>
          </p:cNvSpPr>
          <p:nvPr/>
        </p:nvSpPr>
        <p:spPr>
          <a:xfrm>
            <a:off x="579570" y="3666999"/>
            <a:ext cx="6085483" cy="528047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a:defRPr/>
            </a:pPr>
            <a:r>
              <a:rPr lang="en-US" baseline="0" dirty="0" smtClean="0"/>
              <a:t>How could this rubric be used to give students feedback on complex tasks? </a:t>
            </a:r>
            <a:endParaRPr lang="en-US" baseline="0" dirty="0"/>
          </a:p>
        </p:txBody>
      </p:sp>
    </p:spTree>
    <p:extLst>
      <p:ext uri="{BB962C8B-B14F-4D97-AF65-F5344CB8AC3E}">
        <p14:creationId xmlns:p14="http://schemas.microsoft.com/office/powerpoint/2010/main" val="52156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r>
              <a:rPr lang="en-US" i="0" dirty="0" smtClean="0"/>
              <a:t>Welcom</a:t>
            </a:r>
            <a:r>
              <a:rPr lang="en-US" dirty="0" smtClean="0"/>
              <a:t>e back!  Now that we are familiar with the module overview and assessments, let’s begin our examination of the topics and lessons.</a:t>
            </a:r>
          </a:p>
          <a:p>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17</a:t>
            </a:fld>
            <a:endParaRPr lang="en-US" dirty="0"/>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a:t>
            </a:r>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p:txBody>
          <a:bodyPr/>
          <a:lstStyle/>
          <a:p>
            <a:r>
              <a:rPr lang="en-US" baseline="0" dirty="0" smtClean="0"/>
              <a:t>Within a given topic, the lessons work together to build strong understanding of a set of related concepts.  </a:t>
            </a:r>
          </a:p>
          <a:p>
            <a:endParaRPr lang="en-US" baseline="0" dirty="0" smtClean="0"/>
          </a:p>
          <a:p>
            <a:r>
              <a:rPr lang="en-US" i="1" baseline="0" dirty="0" smtClean="0"/>
              <a:t>(CLICK TO ADVANCE FIRST BULLET)  </a:t>
            </a:r>
            <a:r>
              <a:rPr lang="en-US" baseline="0" dirty="0" smtClean="0"/>
              <a:t>Take 5 minutes to review both Topic Openers. </a:t>
            </a:r>
            <a:r>
              <a:rPr lang="en-US" dirty="0" smtClean="0"/>
              <a:t>Be prepared to share insights to the group about the topic</a:t>
            </a:r>
            <a:r>
              <a:rPr lang="en-US" baseline="0" dirty="0" smtClean="0"/>
              <a:t> openers that you read.</a:t>
            </a:r>
          </a:p>
          <a:p>
            <a:endParaRPr lang="en-US" baseline="0" dirty="0" smtClean="0"/>
          </a:p>
          <a:p>
            <a:pPr defTabSz="437678">
              <a:defRPr/>
            </a:pPr>
            <a:r>
              <a:rPr lang="en-US" i="1" baseline="0" dirty="0" smtClean="0"/>
              <a:t>(CLICK TO ADVANCE SECOND BULLET)  </a:t>
            </a:r>
            <a:r>
              <a:rPr lang="en-US" baseline="0" dirty="0" smtClean="0"/>
              <a:t>As you read, mark important information that will help educators implement these lessons.  Again, you might choose to use a symbol or series of symbols, or you might simply highlight essential portions. </a:t>
            </a:r>
          </a:p>
          <a:p>
            <a:pPr defTabSz="437678">
              <a:defRPr/>
            </a:pPr>
            <a:endParaRPr lang="en-US" baseline="0" dirty="0" smtClean="0"/>
          </a:p>
          <a:p>
            <a:pPr defTabSz="437678">
              <a:defRPr/>
            </a:pPr>
            <a:r>
              <a:rPr lang="en-US" i="1" baseline="0" dirty="0" smtClean="0"/>
              <a:t>Allow 5 minutes for participant to read and discuss the topic openers.  Then have </a:t>
            </a:r>
            <a:r>
              <a:rPr lang="en-US" i="1" dirty="0" smtClean="0"/>
              <a:t>volunteers from each table report to</a:t>
            </a:r>
            <a:r>
              <a:rPr lang="en-US" i="1" baseline="0" dirty="0" smtClean="0"/>
              <a:t> the group on each of the topic openers sequentially, so that a clear picture of the progression of the module unfolds.</a:t>
            </a:r>
          </a:p>
          <a:p>
            <a:endParaRPr lang="en-US" baseline="0" dirty="0" smtClean="0"/>
          </a:p>
          <a:p>
            <a:r>
              <a:rPr lang="en-US" i="1" baseline="0" dirty="0" smtClean="0"/>
              <a:t>NOTE</a:t>
            </a:r>
            <a:r>
              <a:rPr lang="en-US" i="1" dirty="0" smtClean="0"/>
              <a:t> TO FACILITATOR</a:t>
            </a:r>
            <a:r>
              <a:rPr lang="en-US" i="1" baseline="0" dirty="0" smtClean="0"/>
              <a:t>:  Consider assigning topics to the tables </a:t>
            </a:r>
            <a:r>
              <a:rPr lang="en-US" i="1" dirty="0" smtClean="0"/>
              <a:t>ahead of time</a:t>
            </a:r>
            <a:r>
              <a:rPr lang="en-US" i="1" baseline="0" dirty="0" smtClean="0"/>
              <a:t> in order to simplify this process.  You might do this just by putting a sticky note with the letter assignment on each table basket.  Specify whether participants should work independently, with a partner, or as a table</a:t>
            </a:r>
            <a:r>
              <a:rPr lang="en-US" baseline="0" dirty="0" smtClean="0"/>
              <a:t>.</a:t>
            </a:r>
          </a:p>
          <a:p>
            <a:endParaRPr lang="en-US" i="1"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8" name="Notes Placeholder 1"/>
          <p:cNvSpPr txBox="1">
            <a:spLocks/>
          </p:cNvSpPr>
          <p:nvPr/>
        </p:nvSpPr>
        <p:spPr>
          <a:xfrm>
            <a:off x="408385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6 </a:t>
            </a:r>
            <a:r>
              <a:rPr lang="en-US" sz="1700" dirty="0"/>
              <a:t>minutes</a:t>
            </a:r>
          </a:p>
          <a:p>
            <a:endParaRPr lang="en-US" sz="1700" dirty="0"/>
          </a:p>
          <a:p>
            <a:r>
              <a:rPr lang="en-US" sz="1700" dirty="0"/>
              <a:t>MATERIALS NEEDED:</a:t>
            </a:r>
          </a:p>
          <a:p>
            <a:pPr marL="439198" lvl="1" indent="-273548">
              <a:buFont typeface="Arial" pitchFamily="34" charset="0"/>
              <a:buChar char="•"/>
            </a:pPr>
            <a:r>
              <a:rPr lang="en-US" sz="1700" dirty="0" smtClean="0"/>
              <a:t>Grade 4 Module 2 Topic Openers A and B </a:t>
            </a: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300754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pPr>
              <a:defRPr/>
            </a:pPr>
            <a:r>
              <a:rPr lang="en-US" dirty="0" smtClean="0"/>
              <a:t>Turn and talk with others at your table about the collection of topic openers.  Share your observations and ask them to do the same.  </a:t>
            </a:r>
          </a:p>
          <a:p>
            <a:pPr>
              <a:defRPr/>
            </a:pPr>
            <a:endParaRPr lang="en-US" dirty="0" smtClean="0"/>
          </a:p>
          <a:p>
            <a:pPr>
              <a:defRPr/>
            </a:pPr>
            <a:r>
              <a:rPr lang="en-US" i="1" dirty="0" smtClean="0"/>
              <a:t>Allow 3 minutes </a:t>
            </a:r>
            <a:r>
              <a:rPr lang="en-US" i="1" dirty="0"/>
              <a:t>for participants to turn and talk about the </a:t>
            </a:r>
            <a:r>
              <a:rPr lang="en-US" i="1" dirty="0" smtClean="0"/>
              <a:t>topic openers.  </a:t>
            </a:r>
            <a:r>
              <a:rPr lang="en-US" i="1" dirty="0"/>
              <a:t>Then facilitate a </a:t>
            </a:r>
            <a:r>
              <a:rPr lang="en-US" i="1" dirty="0" smtClean="0"/>
              <a:t>whole-group discussion about the following</a:t>
            </a:r>
            <a:r>
              <a:rPr lang="en-US" i="1" baseline="0" dirty="0" smtClean="0"/>
              <a:t> questions: </a:t>
            </a:r>
          </a:p>
          <a:p>
            <a:pPr marL="386007" lvl="1" indent="-162610" defTabSz="437678">
              <a:spcBef>
                <a:spcPts val="414"/>
              </a:spcBef>
              <a:spcAft>
                <a:spcPts val="0"/>
              </a:spcAft>
              <a:buFont typeface="Arial" pitchFamily="34" charset="0"/>
              <a:buChar char="•"/>
              <a:defRPr/>
            </a:pPr>
            <a:r>
              <a:rPr lang="en-US" i="1" dirty="0" smtClean="0"/>
              <a:t>How does Topic A lay the foundation for the work in Topic B? (</a:t>
            </a:r>
            <a:r>
              <a:rPr lang="en-US" i="1" dirty="0" smtClean="0">
                <a:solidFill>
                  <a:srgbClr val="FF0000"/>
                </a:solidFill>
              </a:rPr>
              <a:t>Topic A addressed the relationship between the different units and tools for modeling conversions. Topic B applies the conversions and shares the connections they have to place value.</a:t>
            </a:r>
            <a:r>
              <a:rPr lang="en-US" i="1" dirty="0" smtClean="0"/>
              <a:t>)</a:t>
            </a:r>
          </a:p>
          <a:p>
            <a:pPr marL="386007" lvl="1" indent="-162610">
              <a:spcBef>
                <a:spcPts val="414"/>
              </a:spcBef>
              <a:spcAft>
                <a:spcPts val="0"/>
              </a:spcAft>
              <a:buFont typeface="Arial" pitchFamily="34" charset="0"/>
              <a:buChar char="•"/>
              <a:defRPr/>
            </a:pPr>
            <a:r>
              <a:rPr lang="en-US" i="1" dirty="0" smtClean="0"/>
              <a:t>How do Topic Openers A and B allow teachers to understand the vertical alignment amongst grade levels? (</a:t>
            </a:r>
            <a:r>
              <a:rPr lang="en-US" i="1" dirty="0" smtClean="0">
                <a:solidFill>
                  <a:srgbClr val="FF0000"/>
                </a:solidFill>
              </a:rPr>
              <a:t>Coherence Links list the connections to prior and future modules. Measurement lessons are not typically thought to link to a place value module, such as to G5-M1 and M2.</a:t>
            </a:r>
            <a:r>
              <a:rPr lang="en-US" i="1" dirty="0" smtClean="0"/>
              <a:t>)</a:t>
            </a:r>
          </a:p>
          <a:p>
            <a:pPr marL="386007" lvl="1" indent="-162610">
              <a:spcBef>
                <a:spcPts val="414"/>
              </a:spcBef>
              <a:spcAft>
                <a:spcPts val="0"/>
              </a:spcAft>
              <a:buFont typeface="Arial" pitchFamily="34" charset="0"/>
              <a:buChar char="•"/>
              <a:defRPr/>
            </a:pPr>
            <a:r>
              <a:rPr lang="en-US" i="1" dirty="0" smtClean="0"/>
              <a:t>How are the Topic Openers useful as a planning tool for this module? (</a:t>
            </a:r>
            <a:r>
              <a:rPr lang="en-US" i="1" dirty="0" smtClean="0">
                <a:solidFill>
                  <a:srgbClr val="FF0000"/>
                </a:solidFill>
              </a:rPr>
              <a:t>The narrative takes the </a:t>
            </a:r>
            <a:r>
              <a:rPr lang="en-US" i="1" dirty="0">
                <a:solidFill>
                  <a:srgbClr val="FF0000"/>
                </a:solidFill>
              </a:rPr>
              <a:t>information </a:t>
            </a:r>
            <a:r>
              <a:rPr lang="en-US" i="1" dirty="0" smtClean="0">
                <a:solidFill>
                  <a:srgbClr val="FF0000"/>
                </a:solidFill>
              </a:rPr>
              <a:t>from the overview and zooms in to summarize the topic and lay a clear outline of a set of lessons.</a:t>
            </a:r>
            <a:r>
              <a:rPr lang="en-US" i="1" dirty="0" smtClean="0"/>
              <a:t>)</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19</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5 minutes</a:t>
            </a:r>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p:txBody>
          <a:bodyPr/>
          <a:lstStyle/>
          <a:p>
            <a:pPr defTabSz="437678">
              <a:defRPr/>
            </a:pPr>
            <a:r>
              <a:rPr lang="en-US" dirty="0" smtClean="0"/>
              <a:t>Now that we’ve used</a:t>
            </a:r>
            <a:r>
              <a:rPr lang="en-US" baseline="0" dirty="0" smtClean="0"/>
              <a:t> the Topic Openers to gain more specific understanding of this module, let’s move on to </a:t>
            </a:r>
            <a:r>
              <a:rPr lang="en-US" dirty="0" smtClean="0"/>
              <a:t>examine the </a:t>
            </a:r>
            <a:r>
              <a:rPr lang="en-US" baseline="0" dirty="0" smtClean="0"/>
              <a:t>lessons from the module.  For those of you may not be familiar with </a:t>
            </a:r>
            <a:r>
              <a:rPr lang="en-US" i="1" baseline="0" dirty="0" smtClean="0"/>
              <a:t>A Story of Units</a:t>
            </a:r>
            <a:r>
              <a:rPr lang="en-US" baseline="0" dirty="0" smtClean="0"/>
              <a:t>, I’d like to point out that most lessons are comprised of four components:  Fluency Practice, Application Problem, Concept Development, and the Student Debrief.  These components work together to achieve rigor and lead toward the culminating assessment.</a:t>
            </a:r>
          </a:p>
          <a:p>
            <a:pPr defTabSz="437678">
              <a:defRPr/>
            </a:pPr>
            <a:endParaRPr lang="en-US" baseline="0" dirty="0" smtClean="0"/>
          </a:p>
          <a:p>
            <a:pPr defTabSz="437678">
              <a:defRPr/>
            </a:pPr>
            <a:r>
              <a:rPr lang="en-US" dirty="0" smtClean="0"/>
              <a:t>Note that within the Concept Development students are given a time frame to work on the Problem Set.  These problems are revisited during the Debrief portion in order to help students see patterns in the mathematics and think more deeply about their work.  </a:t>
            </a:r>
            <a:endParaRPr lang="en-US" baseline="0" dirty="0" smtClean="0"/>
          </a:p>
          <a:p>
            <a:pPr defTabSz="437678">
              <a:defRPr/>
            </a:pPr>
            <a:endParaRPr lang="en-US" baseline="0" dirty="0" smtClean="0"/>
          </a:p>
          <a:p>
            <a:pPr defTabSz="437678">
              <a:defRPr/>
            </a:pPr>
            <a:endParaRPr lang="en-US" dirty="0" smtClean="0"/>
          </a:p>
          <a:p>
            <a:pPr defTabSz="437678">
              <a:defRPr/>
            </a:pPr>
            <a:endParaRPr lang="en-US" baseline="0" dirty="0" smtClean="0"/>
          </a:p>
          <a:p>
            <a:pPr defTabSz="437678">
              <a:defRPr/>
            </a:pPr>
            <a:endParaRPr lang="en-US"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a:t>
            </a:r>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93854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r>
              <a:rPr lang="en-US" dirty="0" smtClean="0"/>
              <a:t>Our objectives </a:t>
            </a:r>
            <a:r>
              <a:rPr lang="en-US" dirty="0"/>
              <a:t>for </a:t>
            </a:r>
            <a:r>
              <a:rPr lang="en-US" dirty="0" smtClean="0"/>
              <a:t>this session are </a:t>
            </a:r>
            <a:r>
              <a:rPr lang="en-US" dirty="0" smtClean="0">
                <a:solidFill>
                  <a:schemeClr val="tx1">
                    <a:lumMod val="95000"/>
                    <a:lumOff val="5000"/>
                  </a:schemeClr>
                </a:solidFill>
              </a:rPr>
              <a:t>to </a:t>
            </a:r>
            <a:r>
              <a:rPr lang="en-US" i="0" dirty="0" smtClean="0">
                <a:solidFill>
                  <a:schemeClr val="tx1">
                    <a:lumMod val="95000"/>
                    <a:lumOff val="5000"/>
                  </a:schemeClr>
                </a:solidFill>
              </a:rPr>
              <a:t>explore Grade</a:t>
            </a:r>
            <a:r>
              <a:rPr lang="en-US" i="0" baseline="0" dirty="0" smtClean="0">
                <a:solidFill>
                  <a:schemeClr val="tx1">
                    <a:lumMod val="95000"/>
                    <a:lumOff val="5000"/>
                  </a:schemeClr>
                </a:solidFill>
              </a:rPr>
              <a:t> </a:t>
            </a:r>
            <a:r>
              <a:rPr lang="en-US" dirty="0">
                <a:solidFill>
                  <a:schemeClr val="tx1">
                    <a:lumMod val="95000"/>
                    <a:lumOff val="5000"/>
                  </a:schemeClr>
                </a:solidFill>
              </a:rPr>
              <a:t>4</a:t>
            </a:r>
            <a:r>
              <a:rPr lang="en-US" i="0" baseline="0" dirty="0" smtClean="0">
                <a:solidFill>
                  <a:schemeClr val="tx1">
                    <a:lumMod val="95000"/>
                    <a:lumOff val="5000"/>
                  </a:schemeClr>
                </a:solidFill>
              </a:rPr>
              <a:t>–</a:t>
            </a:r>
            <a:r>
              <a:rPr lang="en-US" i="0" dirty="0" smtClean="0">
                <a:solidFill>
                  <a:schemeClr val="tx1">
                    <a:lumMod val="95000"/>
                    <a:lumOff val="5000"/>
                  </a:schemeClr>
                </a:solidFill>
              </a:rPr>
              <a:t>Module 2 in order to:</a:t>
            </a:r>
          </a:p>
          <a:p>
            <a:pPr marL="437678" indent="-221878">
              <a:spcBef>
                <a:spcPts val="0"/>
              </a:spcBef>
              <a:spcAft>
                <a:spcPts val="0"/>
              </a:spcAft>
              <a:buFont typeface="Arial" pitchFamily="34" charset="0"/>
              <a:buChar char="•"/>
            </a:pPr>
            <a:r>
              <a:rPr lang="en-US" dirty="0" smtClean="0">
                <a:solidFill>
                  <a:schemeClr val="tx1">
                    <a:lumMod val="95000"/>
                    <a:lumOff val="5000"/>
                  </a:schemeClr>
                </a:solidFill>
              </a:rPr>
              <a:t>Draw connections between the Geometric Measurement Progression and the careful sequence of mathematical concepts that develop within each module. </a:t>
            </a:r>
          </a:p>
          <a:p>
            <a:pPr marL="437678" indent="-221878">
              <a:spcBef>
                <a:spcPts val="0"/>
              </a:spcBef>
              <a:spcAft>
                <a:spcPts val="0"/>
              </a:spcAft>
              <a:buFont typeface="Arial" pitchFamily="34" charset="0"/>
              <a:buChar char="•"/>
            </a:pPr>
            <a:r>
              <a:rPr lang="en-US" dirty="0" smtClean="0">
                <a:solidFill>
                  <a:schemeClr val="tx1">
                    <a:lumMod val="95000"/>
                    <a:lumOff val="5000"/>
                  </a:schemeClr>
                </a:solidFill>
              </a:rPr>
              <a:t>Articulate how the topics and lessons promote </a:t>
            </a:r>
            <a:r>
              <a:rPr lang="en-US" dirty="0" smtClean="0"/>
              <a:t>mastery of the focus standards and how the module addresses the major work of the grade.</a:t>
            </a:r>
          </a:p>
          <a:p>
            <a:pPr marL="437678" indent="-221878">
              <a:spcBef>
                <a:spcPts val="0"/>
              </a:spcBef>
              <a:spcAft>
                <a:spcPts val="0"/>
              </a:spcAft>
              <a:buFont typeface="Arial" pitchFamily="34" charset="0"/>
              <a:buChar char="•"/>
            </a:pPr>
            <a:r>
              <a:rPr lang="en-US" dirty="0" smtClean="0"/>
              <a:t>Prepare to implement the module and make appropriate instructional choices to meet the needs of students while maintaining the balance of rigor that is built into the curriculum.</a:t>
            </a:r>
          </a:p>
          <a:p>
            <a:pPr marL="437678" indent="-221878">
              <a:spcBef>
                <a:spcPts val="0"/>
              </a:spcBef>
              <a:spcAft>
                <a:spcPts val="0"/>
              </a:spcAft>
              <a:buFont typeface="Arial" pitchFamily="34" charset="0"/>
              <a:buChar char="•"/>
            </a:pPr>
            <a:endParaRPr lang="en-US" dirty="0"/>
          </a:p>
          <a:p>
            <a:pPr marL="437678" indent="-221878">
              <a:spcBef>
                <a:spcPts val="0"/>
              </a:spcBef>
              <a:spcAft>
                <a:spcPts val="0"/>
              </a:spcAft>
              <a:buFont typeface="Arial" pitchFamily="34" charset="0"/>
              <a:buChar char="•"/>
            </a:pPr>
            <a:endParaRPr lang="en-US" dirty="0" smtClean="0"/>
          </a:p>
          <a:p>
            <a:pPr marL="215800">
              <a:spcBef>
                <a:spcPts val="0"/>
              </a:spcBef>
              <a:spcAft>
                <a:spcPts val="0"/>
              </a:spcAft>
            </a:pPr>
            <a:r>
              <a:rPr lang="en-US" dirty="0"/>
              <a:t>As we move through this session, please ask questions that will help with your immediate understanding of the material. If you have questions that relate to your broader understanding </a:t>
            </a:r>
            <a:r>
              <a:rPr lang="en-US" i="1" dirty="0"/>
              <a:t>of A Story of Units </a:t>
            </a:r>
            <a:r>
              <a:rPr lang="en-US" dirty="0"/>
              <a:t>or how to implement the curriculum in your school or district, please write those on a sticky note along with your name and place the note on the parking lot. We will look at those questions during the lunch break and address them with the group if they are applicable to all or with you if they are specific to your situation. </a:t>
            </a:r>
          </a:p>
          <a:p>
            <a:pPr marL="215800">
              <a:spcBef>
                <a:spcPts val="0"/>
              </a:spcBef>
              <a:spcAft>
                <a:spcPts val="0"/>
              </a:spcAft>
            </a:pPr>
            <a:endParaRPr lang="en-US" dirty="0" smtClean="0"/>
          </a:p>
          <a:p>
            <a:pPr>
              <a:spcBef>
                <a:spcPts val="0"/>
              </a:spcBef>
              <a:spcAft>
                <a:spcPts val="0"/>
              </a:spcAft>
            </a:pPr>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2 minutes</a:t>
            </a:r>
          </a:p>
          <a:p>
            <a:endParaRPr lang="en-US" sz="1700" dirty="0"/>
          </a:p>
          <a:p>
            <a:r>
              <a:rPr lang="en-US" sz="1700" dirty="0"/>
              <a:t>MATERIALS NEEDED:</a:t>
            </a:r>
          </a:p>
          <a:p>
            <a:pPr marL="439198" lvl="1" indent="-273548">
              <a:buFont typeface="Arial" pitchFamily="34" charset="0"/>
              <a:buChar char="•"/>
            </a:pPr>
            <a:r>
              <a:rPr lang="en-US" sz="1700" dirty="0" smtClean="0"/>
              <a:t>Geometric Measurement Progression</a:t>
            </a: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12893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pPr defTabSz="437678">
              <a:defRPr/>
            </a:pPr>
            <a:endParaRPr lang="en-US" dirty="0" smtClean="0">
              <a:solidFill>
                <a:schemeClr val="accent2"/>
              </a:solidFill>
            </a:endParaRPr>
          </a:p>
          <a:p>
            <a:pPr defTabSz="437678">
              <a:defRPr/>
            </a:pPr>
            <a:r>
              <a:rPr lang="en-US" dirty="0" smtClean="0">
                <a:solidFill>
                  <a:schemeClr val="tx1">
                    <a:lumMod val="95000"/>
                    <a:lumOff val="5000"/>
                  </a:schemeClr>
                </a:solidFill>
              </a:rPr>
              <a:t>We selected all the lessons in this module to demonstrate how the lessons build on each other. </a:t>
            </a:r>
          </a:p>
          <a:p>
            <a:pPr defTabSz="437678">
              <a:defRPr/>
            </a:pPr>
            <a:r>
              <a:rPr lang="en-US" dirty="0" smtClean="0">
                <a:solidFill>
                  <a:schemeClr val="tx1">
                    <a:lumMod val="95000"/>
                    <a:lumOff val="5000"/>
                  </a:schemeClr>
                </a:solidFill>
              </a:rPr>
              <a:t>Lessons1-3</a:t>
            </a:r>
          </a:p>
          <a:p>
            <a:pPr marL="164129" indent="-164129" defTabSz="437678">
              <a:buFont typeface="Arial" pitchFamily="34" charset="0"/>
              <a:buChar char="•"/>
              <a:defRPr/>
            </a:pPr>
            <a:r>
              <a:rPr lang="en-US" dirty="0" smtClean="0">
                <a:solidFill>
                  <a:schemeClr val="tx1">
                    <a:lumMod val="95000"/>
                    <a:lumOff val="5000"/>
                  </a:schemeClr>
                </a:solidFill>
              </a:rPr>
              <a:t>Revisit the idea that this module is an opportunity to apply addition and subtraction algorithms and strategies,</a:t>
            </a:r>
            <a:r>
              <a:rPr lang="en-US" baseline="0" dirty="0" smtClean="0">
                <a:solidFill>
                  <a:schemeClr val="tx1">
                    <a:lumMod val="95000"/>
                    <a:lumOff val="5000"/>
                  </a:schemeClr>
                </a:solidFill>
              </a:rPr>
              <a:t> including tape diagrams for modeling word problems.</a:t>
            </a:r>
            <a:endParaRPr lang="en-US" dirty="0">
              <a:solidFill>
                <a:schemeClr val="tx1">
                  <a:lumMod val="95000"/>
                  <a:lumOff val="5000"/>
                </a:schemeClr>
              </a:solidFill>
            </a:endParaRPr>
          </a:p>
          <a:p>
            <a:pPr marL="164129" indent="-164129" defTabSz="437678">
              <a:buFont typeface="Arial" pitchFamily="34" charset="0"/>
              <a:buChar char="•"/>
              <a:defRPr/>
            </a:pPr>
            <a:r>
              <a:rPr lang="en-US" dirty="0" smtClean="0">
                <a:solidFill>
                  <a:schemeClr val="tx1">
                    <a:lumMod val="95000"/>
                    <a:lumOff val="5000"/>
                  </a:schemeClr>
                </a:solidFill>
              </a:rPr>
              <a:t>Talk briefly about the terminology introduced in this module and the representations used to work with metric conversions. </a:t>
            </a:r>
          </a:p>
          <a:p>
            <a:pPr marL="164129" indent="-164129" defTabSz="437678">
              <a:buFont typeface="Arial" pitchFamily="34" charset="0"/>
              <a:buChar char="•"/>
              <a:defRPr/>
            </a:pPr>
            <a:r>
              <a:rPr lang="en-US" dirty="0" smtClean="0">
                <a:solidFill>
                  <a:schemeClr val="tx1">
                    <a:lumMod val="95000"/>
                    <a:lumOff val="5000"/>
                  </a:schemeClr>
                </a:solidFill>
              </a:rPr>
              <a:t>2 column tables allow students to see side-by-side conversions</a:t>
            </a:r>
            <a:r>
              <a:rPr lang="en-US" baseline="0" dirty="0" smtClean="0">
                <a:solidFill>
                  <a:schemeClr val="tx1">
                    <a:lumMod val="95000"/>
                    <a:lumOff val="5000"/>
                  </a:schemeClr>
                </a:solidFill>
              </a:rPr>
              <a:t> for each type of measurement.</a:t>
            </a:r>
          </a:p>
          <a:p>
            <a:pPr marL="164129" indent="-164129" defTabSz="437678">
              <a:buFont typeface="Arial" pitchFamily="34" charset="0"/>
              <a:buChar char="•"/>
              <a:defRPr/>
            </a:pPr>
            <a:r>
              <a:rPr lang="en-US" baseline="0" dirty="0" smtClean="0">
                <a:solidFill>
                  <a:schemeClr val="tx1">
                    <a:lumMod val="95000"/>
                    <a:lumOff val="5000"/>
                  </a:schemeClr>
                </a:solidFill>
              </a:rPr>
              <a:t>Number lines are used to align mixed units and the smaller unit when adding and subtracting.</a:t>
            </a:r>
          </a:p>
          <a:p>
            <a:pPr marL="164129" indent="-164129" defTabSz="437678">
              <a:buFont typeface="Arial" pitchFamily="34" charset="0"/>
              <a:buChar char="•"/>
              <a:defRPr/>
            </a:pPr>
            <a:r>
              <a:rPr lang="en-US" baseline="0" dirty="0" smtClean="0">
                <a:solidFill>
                  <a:schemeClr val="tx1">
                    <a:lumMod val="95000"/>
                    <a:lumOff val="5000"/>
                  </a:schemeClr>
                </a:solidFill>
              </a:rPr>
              <a:t>Simplifying strategies are ways of solving a problem that may not require the use of an algorithm. Think of these as written representations of mental math.</a:t>
            </a:r>
          </a:p>
          <a:p>
            <a:pPr marL="164129" indent="-164129" defTabSz="437678">
              <a:buFont typeface="Arial" pitchFamily="34" charset="0"/>
              <a:buChar char="•"/>
              <a:defRPr/>
            </a:pPr>
            <a:r>
              <a:rPr lang="en-US" dirty="0" smtClean="0">
                <a:solidFill>
                  <a:schemeClr val="tx1">
                    <a:lumMod val="95000"/>
                    <a:lumOff val="5000"/>
                  </a:schemeClr>
                </a:solidFill>
              </a:rPr>
              <a:t>Standards alignment: Discuss how note on page 1 of lessons 1-3 does mention extending past the G4 standard of converting larger to smaller units. It will be discussed later how to revise the lessons to only match the G4 standard.</a:t>
            </a:r>
          </a:p>
          <a:p>
            <a:pPr defTabSz="437678">
              <a:defRPr/>
            </a:pPr>
            <a:endParaRPr lang="en-US" i="1" dirty="0" smtClean="0">
              <a:solidFill>
                <a:srgbClr val="00B050"/>
              </a:solidFill>
            </a:endParaRPr>
          </a:p>
          <a:p>
            <a:pPr defTabSz="437678">
              <a:defRPr/>
            </a:pPr>
            <a:endParaRPr lang="en-US" i="1" baseline="0" dirty="0" smtClean="0">
              <a:solidFill>
                <a:srgbClr val="00B050"/>
              </a:solidFill>
            </a:endParaRPr>
          </a:p>
          <a:p>
            <a:pPr defTabSz="437678">
              <a:defRPr/>
            </a:pPr>
            <a:endParaRPr lang="en-US" baseline="0" dirty="0" smtClean="0">
              <a:solidFill>
                <a:srgbClr val="00B050"/>
              </a:solidFill>
            </a:endParaRPr>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
        <p:nvSpPr>
          <p:cNvPr id="7"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3 </a:t>
            </a:r>
            <a:r>
              <a:rPr lang="en-US" sz="1700" dirty="0"/>
              <a:t>minutes</a:t>
            </a:r>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8" name="Date Placeholder 7"/>
          <p:cNvSpPr>
            <a:spLocks noGrp="1"/>
          </p:cNvSpPr>
          <p:nvPr>
            <p:ph type="dt" idx="13"/>
          </p:nvPr>
        </p:nvSpPr>
        <p:spPr>
          <a:xfrm>
            <a:off x="3952835" y="0"/>
            <a:ext cx="3013763" cy="462042"/>
          </a:xfrm>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682688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1 is the first experience students have with converting metric units. We use what they know from Grade 2 with centimeters and meters and teach the new vocabulary word, </a:t>
            </a:r>
            <a:r>
              <a:rPr lang="en-US" i="1" dirty="0" smtClean="0"/>
              <a:t>kilometer</a:t>
            </a:r>
            <a:r>
              <a:rPr lang="en-US" dirty="0" smtClean="0"/>
              <a:t>, by asking students to think about lengths of familiar objects like the width of a door, width of a staple, or the distance around a soccer field 4 times.</a:t>
            </a:r>
          </a:p>
          <a:p>
            <a:endParaRPr lang="en-US" dirty="0"/>
          </a:p>
          <a:p>
            <a:r>
              <a:rPr lang="en-US" dirty="0" smtClean="0"/>
              <a:t>Next students compare sizes and note the relationship between meters and kilometers using conversion equivalencies, represented in a 2-column table.</a:t>
            </a:r>
          </a:p>
          <a:p>
            <a:endParaRPr lang="en-US" dirty="0"/>
          </a:p>
          <a:p>
            <a:r>
              <a:rPr lang="en-US" i="1" dirty="0" smtClean="0"/>
              <a:t>(CLICK TO ADVANCE THE TABLE</a:t>
            </a:r>
            <a:r>
              <a:rPr lang="en-US" i="1" baseline="0" dirty="0" smtClean="0"/>
              <a:t>.) </a:t>
            </a:r>
            <a:r>
              <a:rPr lang="en-US" dirty="0" smtClean="0"/>
              <a:t>Take 1 minute to complete this table. </a:t>
            </a:r>
          </a:p>
          <a:p>
            <a:endParaRPr lang="en-US" dirty="0" smtClean="0"/>
          </a:p>
          <a:p>
            <a:r>
              <a:rPr lang="en-US" i="1" dirty="0" smtClean="0"/>
              <a:t>(CLICK TO ADVANCE EACH ANSWER IN THE TABLE</a:t>
            </a:r>
            <a:r>
              <a:rPr lang="en-US" i="1" baseline="0" dirty="0" smtClean="0"/>
              <a:t>.) Review the answers with participants.</a:t>
            </a:r>
            <a:endParaRPr lang="en-US" dirty="0" smtClean="0"/>
          </a:p>
          <a:p>
            <a:endParaRPr lang="en-US" dirty="0"/>
          </a:p>
          <a:p>
            <a:r>
              <a:rPr lang="en-US" dirty="0" smtClean="0"/>
              <a:t>Think about how this table reflects 4.MD.1. </a:t>
            </a:r>
            <a:r>
              <a:rPr lang="en-US" i="1" dirty="0" smtClean="0">
                <a:solidFill>
                  <a:srgbClr val="FF0000"/>
                </a:solidFill>
              </a:rPr>
              <a:t>(It states explicitly to use a table to record measurement equivalencies.) </a:t>
            </a:r>
          </a:p>
          <a:p>
            <a:r>
              <a:rPr lang="en-US" dirty="0" smtClean="0"/>
              <a:t> How could you make the table more complex? </a:t>
            </a:r>
            <a:r>
              <a:rPr lang="en-US" i="1" dirty="0" smtClean="0">
                <a:solidFill>
                  <a:srgbClr val="FF0000"/>
                </a:solidFill>
              </a:rPr>
              <a:t>(Replace a kilometer measurement with a blank, but give the meter measurement for one or more rows.)</a:t>
            </a:r>
          </a:p>
          <a:p>
            <a:r>
              <a:rPr lang="en-US" dirty="0" smtClean="0"/>
              <a:t> How could you provide more scaffolding? </a:t>
            </a:r>
            <a:r>
              <a:rPr lang="en-US" i="1" dirty="0" smtClean="0">
                <a:solidFill>
                  <a:srgbClr val="FF0000"/>
                </a:solidFill>
              </a:rPr>
              <a:t>(Give an example for the first, and possibly the second, rows.)</a:t>
            </a:r>
            <a:endParaRPr lang="en-US" i="1" dirty="0">
              <a:solidFill>
                <a:srgbClr val="FF0000"/>
              </a:solidFill>
            </a:endParaRPr>
          </a:p>
        </p:txBody>
      </p:sp>
      <p:sp>
        <p:nvSpPr>
          <p:cNvPr id="4" name="Header Placeholder 3"/>
          <p:cNvSpPr>
            <a:spLocks noGrp="1"/>
          </p:cNvSpPr>
          <p:nvPr>
            <p:ph type="hdr" sz="quarter" idx="10"/>
          </p:nvPr>
        </p:nvSpPr>
        <p:spPr/>
        <p:txBody>
          <a:bodyPr/>
          <a:lstStyle/>
          <a:p>
            <a:pPr>
              <a:defRPr/>
            </a:pPr>
            <a:r>
              <a:rPr lang="en-US" dirty="0" smtClean="0"/>
              <a:t>Module Focus </a:t>
            </a:r>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7"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4</a:t>
            </a:r>
            <a:r>
              <a:rPr lang="en-US" sz="1700" dirty="0" smtClean="0"/>
              <a:t> </a:t>
            </a:r>
            <a:r>
              <a:rPr lang="en-US" sz="1700" dirty="0"/>
              <a:t>minutes</a:t>
            </a:r>
          </a:p>
          <a:p>
            <a:endParaRPr lang="en-US" sz="1700" dirty="0"/>
          </a:p>
          <a:p>
            <a:r>
              <a:rPr lang="en-US" sz="1700" dirty="0"/>
              <a:t>MATERIALS NEEDED:</a:t>
            </a:r>
          </a:p>
          <a:p>
            <a:pPr marL="439198" lvl="1" indent="-273548">
              <a:buFont typeface="Arial" pitchFamily="34" charset="0"/>
              <a:buChar char="•"/>
            </a:pPr>
            <a:r>
              <a:rPr lang="en-US" sz="1700" dirty="0"/>
              <a:t>X</a:t>
            </a:r>
          </a:p>
        </p:txBody>
      </p:sp>
    </p:spTree>
    <p:extLst>
      <p:ext uri="{BB962C8B-B14F-4D97-AF65-F5344CB8AC3E}">
        <p14:creationId xmlns:p14="http://schemas.microsoft.com/office/powerpoint/2010/main" val="1988189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number line reinforces the equivalencies between two measurement unit, for example grams and kilograms. This number line shows 10 kilograms is equivalent to 10,000 grams. A number line can be used for a counting up or counting down strategy.</a:t>
            </a:r>
          </a:p>
          <a:p>
            <a:endParaRPr lang="en-US" dirty="0"/>
          </a:p>
          <a:p>
            <a:r>
              <a:rPr lang="en-US" dirty="0" smtClean="0"/>
              <a:t>(CLICK TO ADVANCE THE SLIDE.) This number line shows a counting up strategy. The student starts with 2 kg 250 g or 2,250 grams.</a:t>
            </a:r>
          </a:p>
          <a:p>
            <a:endParaRPr lang="en-US" dirty="0"/>
          </a:p>
          <a:p>
            <a:r>
              <a:rPr lang="en-US" dirty="0"/>
              <a:t>(CLICK TO ADVANCE THE SLIDE.) </a:t>
            </a:r>
            <a:r>
              <a:rPr lang="en-US" dirty="0" smtClean="0"/>
              <a:t>Mental math tells us only 750 more grams are needed to reach a nearest unit that is easier to count with, like 3 kilograms or 3,000 grams.</a:t>
            </a:r>
          </a:p>
          <a:p>
            <a:endParaRPr lang="en-US" dirty="0"/>
          </a:p>
          <a:p>
            <a:r>
              <a:rPr lang="en-US" dirty="0"/>
              <a:t>(CLICK TO ADVANCE THE SLIDE.) </a:t>
            </a:r>
            <a:r>
              <a:rPr lang="en-US" dirty="0" smtClean="0"/>
              <a:t>Mental math again tells us only 7 kilograms or 7,000 grams are needed to reach the original amount of 10 kilograms.</a:t>
            </a:r>
          </a:p>
          <a:p>
            <a:endParaRPr lang="en-US" dirty="0"/>
          </a:p>
          <a:p>
            <a:r>
              <a:rPr lang="en-US" dirty="0"/>
              <a:t>(CLICK TO ADVANCE THE SLIDE.) </a:t>
            </a:r>
            <a:r>
              <a:rPr lang="en-US" dirty="0" smtClean="0"/>
              <a:t>Students add the partials sums to find the difference between 10 kilograms and 2 kilograms 250 grams.</a:t>
            </a:r>
            <a:endParaRPr lang="en-US"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2</a:t>
            </a:r>
            <a:r>
              <a:rPr lang="en-US" sz="1700" dirty="0" smtClean="0"/>
              <a:t> </a:t>
            </a:r>
            <a:r>
              <a:rPr lang="en-US" sz="1700" dirty="0"/>
              <a:t>minutes</a:t>
            </a:r>
          </a:p>
          <a:p>
            <a:endParaRPr lang="en-US" sz="1700" dirty="0"/>
          </a:p>
          <a:p>
            <a:r>
              <a:rPr lang="en-US" sz="1700" dirty="0"/>
              <a:t>MATERIALS NEEDED</a:t>
            </a:r>
            <a:r>
              <a:rPr lang="en-US" sz="1700" dirty="0" smtClean="0"/>
              <a:t>:</a:t>
            </a:r>
            <a:endParaRPr lang="en-US" sz="1700" dirty="0"/>
          </a:p>
        </p:txBody>
      </p:sp>
    </p:spTree>
    <p:extLst>
      <p:ext uri="{BB962C8B-B14F-4D97-AF65-F5344CB8AC3E}">
        <p14:creationId xmlns:p14="http://schemas.microsoft.com/office/powerpoint/2010/main" val="3246735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r>
              <a:rPr lang="en-US" dirty="0" smtClean="0"/>
              <a:t>Students come prepared with many strategies, which can be shared during a debrief or within the context of a problem solving lesson, like lessons 1 through 3.</a:t>
            </a:r>
          </a:p>
          <a:p>
            <a:r>
              <a:rPr lang="en-US" dirty="0" smtClean="0"/>
              <a:t>Here are 5 different ways we have modeled within the lessons on how students may solve addition and subtraction problems with metric units.</a:t>
            </a:r>
          </a:p>
          <a:p>
            <a:endParaRPr lang="en-US" dirty="0" smtClean="0"/>
          </a:p>
          <a:p>
            <a:r>
              <a:rPr lang="en-US" i="1" dirty="0" smtClean="0"/>
              <a:t>(CLICK TO ADVANCE THE SLIDE.)</a:t>
            </a:r>
            <a:r>
              <a:rPr lang="en-US" dirty="0" smtClean="0"/>
              <a:t> Label the strategies modeled in each solution.</a:t>
            </a:r>
          </a:p>
          <a:p>
            <a:endParaRPr lang="en-US" dirty="0" smtClean="0"/>
          </a:p>
          <a:p>
            <a:r>
              <a:rPr lang="en-US" i="1" dirty="0" smtClean="0"/>
              <a:t>Provide a brief discussion where participants share out the strategy modeled.</a:t>
            </a:r>
          </a:p>
          <a:p>
            <a:endParaRPr lang="en-US" dirty="0" smtClean="0"/>
          </a:p>
          <a:p>
            <a:r>
              <a:rPr lang="en-US" i="1" dirty="0"/>
              <a:t>(CLICK TO ADVANCE THE SLIDE.)</a:t>
            </a:r>
            <a:r>
              <a:rPr lang="en-US" dirty="0"/>
              <a:t> </a:t>
            </a:r>
            <a:r>
              <a:rPr lang="en-US" dirty="0" smtClean="0"/>
              <a:t> The answer is “Algorithm using smaller units.”</a:t>
            </a:r>
          </a:p>
          <a:p>
            <a:endParaRPr lang="en-US" dirty="0" smtClean="0"/>
          </a:p>
          <a:p>
            <a:r>
              <a:rPr lang="en-US" dirty="0" smtClean="0"/>
              <a:t>This may be the preferred method of students for solving. They are recently familiar with the subtraction algorithm from Module 1.</a:t>
            </a:r>
            <a:endParaRPr lang="en-US"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
        <p:nvSpPr>
          <p:cNvPr id="7"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2 minutes</a:t>
            </a:r>
            <a:endParaRPr lang="en-US" sz="1700" dirty="0"/>
          </a:p>
          <a:p>
            <a:endParaRPr lang="en-US" sz="1700" dirty="0"/>
          </a:p>
          <a:p>
            <a:r>
              <a:rPr lang="en-US" sz="1700" dirty="0"/>
              <a:t>MATERIALS NEEDED</a:t>
            </a:r>
            <a:r>
              <a:rPr lang="en-US" sz="1700" dirty="0" smtClean="0"/>
              <a:t>:</a:t>
            </a:r>
          </a:p>
          <a:p>
            <a:pPr marL="0" lvl="1"/>
            <a:r>
              <a:rPr lang="en-US" sz="1700" dirty="0"/>
              <a:t>Handout:</a:t>
            </a:r>
            <a:r>
              <a:rPr lang="en-US" sz="1700" baseline="0" dirty="0"/>
              <a:t> </a:t>
            </a:r>
            <a:r>
              <a:rPr lang="en-US" sz="1700" dirty="0"/>
              <a:t>5 solutions to solving a metric subtraction problem.</a:t>
            </a:r>
          </a:p>
          <a:p>
            <a:endParaRPr lang="en-US" sz="1700" dirty="0" smtClean="0"/>
          </a:p>
          <a:p>
            <a:endParaRPr lang="en-US" sz="1700" dirty="0"/>
          </a:p>
        </p:txBody>
      </p:sp>
    </p:spTree>
    <p:extLst>
      <p:ext uri="{BB962C8B-B14F-4D97-AF65-F5344CB8AC3E}">
        <p14:creationId xmlns:p14="http://schemas.microsoft.com/office/powerpoint/2010/main" val="2988102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r>
              <a:rPr lang="en-US" dirty="0"/>
              <a:t>Students come prepared with many strategies, which can be shared during a debrief or within the context of a problem solving lesson, like lessons 1 through 3.</a:t>
            </a:r>
          </a:p>
          <a:p>
            <a:r>
              <a:rPr lang="en-US" dirty="0"/>
              <a:t>Here are 5 different ways we have modeled within the lessons on how students may solve addition and subtraction problems with metric units.</a:t>
            </a:r>
          </a:p>
          <a:p>
            <a:endParaRPr lang="en-US" dirty="0"/>
          </a:p>
          <a:p>
            <a:r>
              <a:rPr lang="en-US" dirty="0" smtClean="0"/>
              <a:t>Label </a:t>
            </a:r>
            <a:r>
              <a:rPr lang="en-US" dirty="0"/>
              <a:t>the strategies modeled in </a:t>
            </a:r>
            <a:r>
              <a:rPr lang="en-US" dirty="0" smtClean="0"/>
              <a:t>Problem 2.</a:t>
            </a:r>
            <a:endParaRPr lang="en-US" dirty="0"/>
          </a:p>
          <a:p>
            <a:endParaRPr lang="en-US" dirty="0"/>
          </a:p>
          <a:p>
            <a:r>
              <a:rPr lang="en-US" i="1" dirty="0"/>
              <a:t>Provide a brief discussion where participants share out the strategy modeled.</a:t>
            </a:r>
          </a:p>
          <a:p>
            <a:endParaRPr lang="en-US" dirty="0"/>
          </a:p>
          <a:p>
            <a:r>
              <a:rPr lang="en-US" i="1" dirty="0"/>
              <a:t>(CLICK TO ADVANCE THE SLIDE.)</a:t>
            </a:r>
            <a:r>
              <a:rPr lang="en-US" dirty="0"/>
              <a:t>  The answer is “Algorithm </a:t>
            </a:r>
            <a:r>
              <a:rPr lang="en-US" dirty="0" smtClean="0"/>
              <a:t>with mixed units</a:t>
            </a:r>
            <a:r>
              <a:rPr lang="en-US" dirty="0"/>
              <a:t>.”</a:t>
            </a:r>
          </a:p>
          <a:p>
            <a:endParaRPr lang="en-US" dirty="0"/>
          </a:p>
          <a:p>
            <a:r>
              <a:rPr lang="en-US" dirty="0"/>
              <a:t>This may </a:t>
            </a:r>
            <a:r>
              <a:rPr lang="en-US" dirty="0" smtClean="0"/>
              <a:t>also be </a:t>
            </a:r>
            <a:r>
              <a:rPr lang="en-US" dirty="0"/>
              <a:t>the preferred method of students for solving. They are recently familiar with the subtraction algorithm from Module 1.</a:t>
            </a:r>
          </a:p>
          <a:p>
            <a:endParaRPr lang="en-US"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7"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2 minutes</a:t>
            </a:r>
            <a:endParaRPr lang="en-US" sz="1700" dirty="0"/>
          </a:p>
          <a:p>
            <a:endParaRPr lang="en-US" sz="1700" dirty="0"/>
          </a:p>
          <a:p>
            <a:r>
              <a:rPr lang="en-US" sz="1700" dirty="0"/>
              <a:t>MATERIALS NEEDED:</a:t>
            </a:r>
          </a:p>
          <a:p>
            <a:pPr marL="439198" lvl="1" indent="-273548">
              <a:buFont typeface="Arial" pitchFamily="34" charset="0"/>
              <a:buChar char="•"/>
            </a:pPr>
            <a:r>
              <a:rPr lang="en-US" sz="1700" dirty="0"/>
              <a:t>Handout:</a:t>
            </a:r>
            <a:r>
              <a:rPr lang="en-US" sz="1700" baseline="0" dirty="0"/>
              <a:t> </a:t>
            </a:r>
            <a:r>
              <a:rPr lang="en-US" sz="1700" dirty="0"/>
              <a:t>5 solutions to solving a metric subtraction problem.</a:t>
            </a:r>
          </a:p>
        </p:txBody>
      </p:sp>
    </p:spTree>
    <p:extLst>
      <p:ext uri="{BB962C8B-B14F-4D97-AF65-F5344CB8AC3E}">
        <p14:creationId xmlns:p14="http://schemas.microsoft.com/office/powerpoint/2010/main" val="2988102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r>
              <a:rPr lang="en-US" dirty="0"/>
              <a:t>Students come prepared with many strategies, which can be shared during a debrief or within the context of a problem solving lesson, like lessons 1 through 3.</a:t>
            </a:r>
          </a:p>
          <a:p>
            <a:r>
              <a:rPr lang="en-US" dirty="0"/>
              <a:t>Here are 5 different ways we have modeled within the lessons on how students may solve addition and subtraction problems with metric units.</a:t>
            </a:r>
          </a:p>
          <a:p>
            <a:endParaRPr lang="en-US" dirty="0"/>
          </a:p>
          <a:p>
            <a:r>
              <a:rPr lang="en-US" i="1" dirty="0" smtClean="0"/>
              <a:t>L</a:t>
            </a:r>
            <a:r>
              <a:rPr lang="en-US" dirty="0" smtClean="0"/>
              <a:t>abel </a:t>
            </a:r>
            <a:r>
              <a:rPr lang="en-US" dirty="0"/>
              <a:t>the strategies modeled in </a:t>
            </a:r>
            <a:r>
              <a:rPr lang="en-US" dirty="0" smtClean="0"/>
              <a:t>Problem 3.</a:t>
            </a:r>
            <a:endParaRPr lang="en-US" dirty="0"/>
          </a:p>
          <a:p>
            <a:endParaRPr lang="en-US" dirty="0"/>
          </a:p>
          <a:p>
            <a:r>
              <a:rPr lang="en-US" i="1" dirty="0"/>
              <a:t>Provide a brief discussion where participants share out the strategy modeled.</a:t>
            </a:r>
          </a:p>
          <a:p>
            <a:endParaRPr lang="en-US" dirty="0"/>
          </a:p>
          <a:p>
            <a:r>
              <a:rPr lang="en-US" i="1" dirty="0"/>
              <a:t>(CLICK TO ADVANCE THE SLIDE.)</a:t>
            </a:r>
            <a:r>
              <a:rPr lang="en-US" dirty="0"/>
              <a:t>  The answer is </a:t>
            </a:r>
            <a:r>
              <a:rPr lang="en-US" dirty="0" smtClean="0"/>
              <a:t>“Special strategy, number line.</a:t>
            </a:r>
            <a:r>
              <a:rPr lang="en-US" dirty="0"/>
              <a:t>”</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dirty="0" smtClean="0"/>
              <a:t>Module Focus </a:t>
            </a:r>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7"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2 minutes</a:t>
            </a:r>
            <a:endParaRPr lang="en-US" sz="1700" dirty="0"/>
          </a:p>
          <a:p>
            <a:endParaRPr lang="en-US" sz="1700" dirty="0"/>
          </a:p>
          <a:p>
            <a:r>
              <a:rPr lang="en-US" sz="1700" dirty="0"/>
              <a:t>MATERIALS NEEDED:</a:t>
            </a:r>
          </a:p>
          <a:p>
            <a:pPr marL="439198" lvl="1" indent="-273548">
              <a:buFont typeface="Arial" pitchFamily="34" charset="0"/>
              <a:buChar char="•"/>
            </a:pPr>
            <a:r>
              <a:rPr lang="en-US" sz="1700" dirty="0"/>
              <a:t>Handout:</a:t>
            </a:r>
            <a:r>
              <a:rPr lang="en-US" sz="1700" baseline="0" dirty="0"/>
              <a:t> </a:t>
            </a:r>
            <a:r>
              <a:rPr lang="en-US" sz="1700" dirty="0"/>
              <a:t>5 solutions to solving a metric subtraction problem.</a:t>
            </a:r>
          </a:p>
        </p:txBody>
      </p:sp>
    </p:spTree>
    <p:extLst>
      <p:ext uri="{BB962C8B-B14F-4D97-AF65-F5344CB8AC3E}">
        <p14:creationId xmlns:p14="http://schemas.microsoft.com/office/powerpoint/2010/main" val="2988102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r>
              <a:rPr lang="en-US" dirty="0"/>
              <a:t>Students come prepared with many strategies, which can be shared during a debrief or within the context of a problem solving lesson, like lessons 1 through 3.</a:t>
            </a:r>
          </a:p>
          <a:p>
            <a:r>
              <a:rPr lang="en-US" dirty="0"/>
              <a:t>Here are 5 different ways we have modeled within the lessons on how students may solve addition and subtraction problems with metric units.</a:t>
            </a:r>
          </a:p>
          <a:p>
            <a:endParaRPr lang="en-US" dirty="0"/>
          </a:p>
          <a:p>
            <a:r>
              <a:rPr lang="en-US" dirty="0" smtClean="0"/>
              <a:t> </a:t>
            </a:r>
            <a:r>
              <a:rPr lang="en-US" dirty="0"/>
              <a:t>Label the strategies modeled in </a:t>
            </a:r>
            <a:r>
              <a:rPr lang="en-US" dirty="0" smtClean="0"/>
              <a:t>Problem 4.</a:t>
            </a:r>
            <a:endParaRPr lang="en-US" dirty="0"/>
          </a:p>
          <a:p>
            <a:endParaRPr lang="en-US" dirty="0"/>
          </a:p>
          <a:p>
            <a:r>
              <a:rPr lang="en-US" i="1" dirty="0"/>
              <a:t>Provide a brief discussion where participants share out the strategy modeled.</a:t>
            </a:r>
          </a:p>
          <a:p>
            <a:endParaRPr lang="en-US" dirty="0"/>
          </a:p>
          <a:p>
            <a:r>
              <a:rPr lang="en-US" i="1" dirty="0"/>
              <a:t>(CLICK TO ADVANCE THE SLIDE.)</a:t>
            </a:r>
            <a:r>
              <a:rPr lang="en-US" dirty="0"/>
              <a:t>  The answer is </a:t>
            </a:r>
            <a:r>
              <a:rPr lang="en-US" dirty="0" smtClean="0"/>
              <a:t>“Special strategy, counting up.</a:t>
            </a:r>
            <a:r>
              <a:rPr lang="en-US" dirty="0"/>
              <a:t>”</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7"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2 minutes</a:t>
            </a:r>
            <a:endParaRPr lang="en-US" sz="1700" dirty="0"/>
          </a:p>
          <a:p>
            <a:endParaRPr lang="en-US" sz="1700" dirty="0"/>
          </a:p>
          <a:p>
            <a:r>
              <a:rPr lang="en-US" sz="1700" dirty="0"/>
              <a:t>MATERIALS NEEDED:</a:t>
            </a:r>
          </a:p>
          <a:p>
            <a:pPr marL="439198" lvl="1" indent="-273548">
              <a:buFont typeface="Arial" pitchFamily="34" charset="0"/>
              <a:buChar char="•"/>
            </a:pPr>
            <a:r>
              <a:rPr lang="en-US" sz="1700" dirty="0"/>
              <a:t>Handout:</a:t>
            </a:r>
            <a:r>
              <a:rPr lang="en-US" sz="1700" baseline="0" dirty="0"/>
              <a:t> </a:t>
            </a:r>
            <a:r>
              <a:rPr lang="en-US" sz="1700" dirty="0"/>
              <a:t>5 solutions to solving a metric subtraction problem.</a:t>
            </a:r>
          </a:p>
        </p:txBody>
      </p:sp>
    </p:spTree>
    <p:extLst>
      <p:ext uri="{BB962C8B-B14F-4D97-AF65-F5344CB8AC3E}">
        <p14:creationId xmlns:p14="http://schemas.microsoft.com/office/powerpoint/2010/main" val="2988102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r>
              <a:rPr lang="en-US" dirty="0"/>
              <a:t>Students come prepared with many strategies, which can be shared during a debrief or within the context of a problem solving lesson, like lessons 1 through 3.</a:t>
            </a:r>
          </a:p>
          <a:p>
            <a:r>
              <a:rPr lang="en-US" dirty="0"/>
              <a:t>Here are 5 different ways we have modeled within the lessons on how students may solve addition and subtraction problems with metric units.</a:t>
            </a:r>
          </a:p>
          <a:p>
            <a:endParaRPr lang="en-US" dirty="0"/>
          </a:p>
          <a:p>
            <a:r>
              <a:rPr lang="en-US" dirty="0" smtClean="0"/>
              <a:t> </a:t>
            </a:r>
            <a:r>
              <a:rPr lang="en-US" dirty="0"/>
              <a:t>Label the strategies modeled in </a:t>
            </a:r>
            <a:r>
              <a:rPr lang="en-US" dirty="0" smtClean="0"/>
              <a:t>Problem 5.</a:t>
            </a:r>
            <a:endParaRPr lang="en-US" dirty="0"/>
          </a:p>
          <a:p>
            <a:endParaRPr lang="en-US" dirty="0"/>
          </a:p>
          <a:p>
            <a:r>
              <a:rPr lang="en-US" i="1" dirty="0"/>
              <a:t>Provide a brief discussion where participants share out the strategy modeled.</a:t>
            </a:r>
          </a:p>
          <a:p>
            <a:endParaRPr lang="en-US" dirty="0"/>
          </a:p>
          <a:p>
            <a:r>
              <a:rPr lang="en-US" i="1" dirty="0"/>
              <a:t>(CLICK TO ADVANCE THE SLIDE.)</a:t>
            </a:r>
            <a:r>
              <a:rPr lang="en-US" dirty="0"/>
              <a:t>  The answer is </a:t>
            </a:r>
            <a:r>
              <a:rPr lang="en-US" dirty="0" smtClean="0"/>
              <a:t>“Special strategy, one unit at a time.</a:t>
            </a:r>
            <a:r>
              <a:rPr lang="en-US" dirty="0"/>
              <a:t>”</a:t>
            </a:r>
          </a:p>
          <a:p>
            <a:endParaRPr lang="en-US" dirty="0"/>
          </a:p>
          <a:p>
            <a:r>
              <a:rPr lang="en-US" dirty="0" smtClean="0"/>
              <a:t>Remember students are creative in their methods for solving. Teachers will see different methods than the ones presented in the lessons. Teachers can decide what methods are best to use as direct instruction within each lesson. Perhaps one room is ready to investigate multiple means of special strategies, where another classroom is ready to explore only the algorithms in depth.</a:t>
            </a:r>
            <a:endParaRPr lang="en-US" dirty="0"/>
          </a:p>
          <a:p>
            <a:pPr marL="164129" indent="-164129">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dirty="0" smtClean="0"/>
              <a:t>July 2013 </a:t>
            </a:r>
          </a:p>
          <a:p>
            <a:pPr>
              <a:defRPr/>
            </a:pPr>
            <a:r>
              <a:rPr lang="en-US" dirty="0" smtClean="0"/>
              <a:t>Network Team Institute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7"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2 minutes</a:t>
            </a:r>
            <a:endParaRPr lang="en-US" sz="1700" dirty="0"/>
          </a:p>
          <a:p>
            <a:endParaRPr lang="en-US" sz="1700" dirty="0"/>
          </a:p>
          <a:p>
            <a:r>
              <a:rPr lang="en-US" sz="1700" dirty="0"/>
              <a:t>MATERIALS NEEDED:</a:t>
            </a:r>
          </a:p>
          <a:p>
            <a:pPr marL="439198" lvl="1" indent="-273548">
              <a:buFont typeface="Arial" pitchFamily="34" charset="0"/>
              <a:buChar char="•"/>
            </a:pPr>
            <a:r>
              <a:rPr lang="en-US" sz="1700" dirty="0"/>
              <a:t>Handout:</a:t>
            </a:r>
            <a:r>
              <a:rPr lang="en-US" sz="1700" baseline="0" dirty="0"/>
              <a:t> </a:t>
            </a:r>
            <a:r>
              <a:rPr lang="en-US" sz="1700" dirty="0"/>
              <a:t>5 solutions to solving a metric subtraction problem.</a:t>
            </a:r>
          </a:p>
        </p:txBody>
      </p:sp>
    </p:spTree>
    <p:extLst>
      <p:ext uri="{BB962C8B-B14F-4D97-AF65-F5344CB8AC3E}">
        <p14:creationId xmlns:p14="http://schemas.microsoft.com/office/powerpoint/2010/main" val="2988102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pPr defTabSz="437678">
              <a:defRPr/>
            </a:pPr>
            <a:r>
              <a:rPr lang="en-US" dirty="0" smtClean="0"/>
              <a:t>By the time the students get to Lesson 4 they have had some experience with the patterns in metric conversion.  Lesson 4 helps the students connect these patterns to what they know about place value.  The students then use their place value understanding to compare and order measurements. </a:t>
            </a:r>
          </a:p>
          <a:p>
            <a:pPr defTabSz="437678">
              <a:defRPr/>
            </a:pPr>
            <a:endParaRPr lang="en-US" i="1" baseline="0" dirty="0" smtClean="0">
              <a:solidFill>
                <a:srgbClr val="00B050"/>
              </a:solidFill>
            </a:endParaRPr>
          </a:p>
          <a:p>
            <a:pPr defTabSz="437678">
              <a:defRPr/>
            </a:pPr>
            <a:endParaRPr lang="en-US" baseline="0" dirty="0" smtClean="0">
              <a:solidFill>
                <a:srgbClr val="00B050"/>
              </a:solidFill>
            </a:endParaRPr>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1 minute</a:t>
            </a:r>
            <a:endParaRPr lang="en-US" sz="1700" dirty="0"/>
          </a:p>
          <a:p>
            <a:endParaRPr lang="en-US" sz="1700" dirty="0"/>
          </a:p>
          <a:p>
            <a:r>
              <a:rPr lang="en-US" sz="1700" dirty="0"/>
              <a:t>MATERIALS NEEDED:</a:t>
            </a:r>
          </a:p>
          <a:p>
            <a:pPr marL="439198" lvl="1" indent="-273548">
              <a:buFont typeface="Arial" pitchFamily="34" charset="0"/>
              <a:buChar char="•"/>
            </a:pPr>
            <a:r>
              <a:rPr lang="en-US" sz="1700" dirty="0"/>
              <a:t>Lesson 4</a:t>
            </a:r>
          </a:p>
        </p:txBody>
      </p:sp>
      <p:sp>
        <p:nvSpPr>
          <p:cNvPr id="8" name="Date Placeholder 7"/>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682688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you notice about the relationship between grams and kilograms (write on whiteboards)</a:t>
            </a:r>
          </a:p>
          <a:p>
            <a:endParaRPr lang="en-US" dirty="0"/>
          </a:p>
          <a:p>
            <a:r>
              <a:rPr lang="en-US" dirty="0" smtClean="0"/>
              <a:t>Now let’s take that information a step farther.  Write your answer as an equation. (on whiteboards)</a:t>
            </a:r>
          </a:p>
          <a:p>
            <a:endParaRPr lang="en-US" dirty="0"/>
          </a:p>
          <a:p>
            <a:r>
              <a:rPr lang="en-US" dirty="0" smtClean="0"/>
              <a:t>Repeat writing an equation to show the relationship between</a:t>
            </a:r>
          </a:p>
          <a:p>
            <a:pPr marL="164129" indent="-164129">
              <a:buFont typeface="Arial" pitchFamily="34" charset="0"/>
              <a:buChar char="•"/>
            </a:pPr>
            <a:r>
              <a:rPr lang="en-US" dirty="0" smtClean="0"/>
              <a:t>Kilometer and meter</a:t>
            </a:r>
          </a:p>
          <a:p>
            <a:pPr marL="164129" indent="-164129">
              <a:buFont typeface="Arial" pitchFamily="34" charset="0"/>
              <a:buChar char="•"/>
            </a:pPr>
            <a:r>
              <a:rPr lang="en-US" dirty="0" smtClean="0"/>
              <a:t>Liter and milliliter </a:t>
            </a:r>
          </a:p>
          <a:p>
            <a:pPr marL="164129" indent="-164129">
              <a:buFont typeface="Arial" pitchFamily="34" charset="0"/>
              <a:buChar char="•"/>
            </a:pPr>
            <a:r>
              <a:rPr lang="en-US" dirty="0" smtClean="0"/>
              <a:t>Thousand and one</a:t>
            </a:r>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a:t>
            </a:r>
            <a:r>
              <a:rPr lang="en-US" sz="1700" dirty="0" smtClean="0"/>
              <a:t>4 </a:t>
            </a:r>
            <a:r>
              <a:rPr lang="en-US" sz="1700" dirty="0"/>
              <a:t>minutes</a:t>
            </a:r>
          </a:p>
          <a:p>
            <a:endParaRPr lang="en-US" sz="1700" dirty="0"/>
          </a:p>
          <a:p>
            <a:r>
              <a:rPr lang="en-US" sz="1700" dirty="0"/>
              <a:t>MATERIALS NEEDED:</a:t>
            </a:r>
          </a:p>
          <a:p>
            <a:pPr marL="439198" lvl="1" indent="-273548">
              <a:buFont typeface="Arial" pitchFamily="34" charset="0"/>
              <a:buChar char="•"/>
            </a:pPr>
            <a:r>
              <a:rPr lang="en-US" sz="1700" dirty="0"/>
              <a:t>Lesson 4</a:t>
            </a:r>
          </a:p>
          <a:p>
            <a:pPr marL="439198" lvl="1" indent="-273548">
              <a:buFont typeface="Arial" pitchFamily="34" charset="0"/>
              <a:buChar char="•"/>
            </a:pPr>
            <a:r>
              <a:rPr lang="en-US" sz="1700" dirty="0"/>
              <a:t>Personal white boards</a:t>
            </a:r>
          </a:p>
        </p:txBody>
      </p:sp>
    </p:spTree>
    <p:extLst>
      <p:ext uri="{BB962C8B-B14F-4D97-AF65-F5344CB8AC3E}">
        <p14:creationId xmlns:p14="http://schemas.microsoft.com/office/powerpoint/2010/main" val="264091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pPr>
              <a:defRPr/>
            </a:pPr>
            <a:endParaRPr lang="en-US" i="1" dirty="0">
              <a:solidFill>
                <a:srgbClr val="FF0000"/>
              </a:solidFill>
            </a:endParaRPr>
          </a:p>
          <a:p>
            <a:pPr>
              <a:defRPr/>
            </a:pPr>
            <a:r>
              <a:rPr lang="en-US" i="0" dirty="0" smtClean="0"/>
              <a:t>This curriculum map is found on page 3 of </a:t>
            </a:r>
            <a:r>
              <a:rPr lang="en-US" b="1" i="1" dirty="0" smtClean="0"/>
              <a:t>A Story of Units</a:t>
            </a:r>
            <a:r>
              <a:rPr lang="en-US" b="1" i="0" dirty="0" smtClean="0"/>
              <a:t>:  A Curriculum Overview for Grades P-5</a:t>
            </a:r>
            <a:r>
              <a:rPr lang="en-US" i="0" dirty="0" smtClean="0"/>
              <a:t>.   For those of you who participated in the May NTI, you’ll recall that we deeply examined the first module </a:t>
            </a:r>
            <a:r>
              <a:rPr lang="en-US" i="0" dirty="0" smtClean="0">
                <a:solidFill>
                  <a:schemeClr val="tx1">
                    <a:lumMod val="95000"/>
                    <a:lumOff val="5000"/>
                  </a:schemeClr>
                </a:solidFill>
              </a:rPr>
              <a:t>of Grade 4.  In this session, we </a:t>
            </a:r>
            <a:r>
              <a:rPr lang="en-US" dirty="0" smtClean="0">
                <a:solidFill>
                  <a:schemeClr val="tx1">
                    <a:lumMod val="95000"/>
                    <a:lumOff val="5000"/>
                  </a:schemeClr>
                </a:solidFill>
              </a:rPr>
              <a:t>will continue that deep examination of the next module.</a:t>
            </a:r>
            <a:r>
              <a:rPr lang="en-US" i="0" dirty="0" smtClean="0">
                <a:solidFill>
                  <a:schemeClr val="tx1">
                    <a:lumMod val="95000"/>
                    <a:lumOff val="5000"/>
                  </a:schemeClr>
                </a:solidFill>
              </a:rPr>
              <a:t> </a:t>
            </a:r>
          </a:p>
          <a:p>
            <a:pPr>
              <a:defRPr/>
            </a:pPr>
            <a:endParaRPr lang="en-US" i="0" dirty="0" smtClean="0">
              <a:solidFill>
                <a:schemeClr val="tx1">
                  <a:lumMod val="95000"/>
                  <a:lumOff val="5000"/>
                </a:schemeClr>
              </a:solidFill>
            </a:endParaRPr>
          </a:p>
          <a:p>
            <a:pPr>
              <a:defRPr/>
            </a:pPr>
            <a:r>
              <a:rPr lang="en-US" i="1" dirty="0" smtClean="0">
                <a:solidFill>
                  <a:schemeClr val="tx1">
                    <a:lumMod val="95000"/>
                    <a:lumOff val="5000"/>
                  </a:schemeClr>
                </a:solidFill>
              </a:rPr>
              <a:t>NOTE TO FACILITATOR:  Take a moment to share briefly</a:t>
            </a:r>
            <a:r>
              <a:rPr lang="en-US" i="1" baseline="0" dirty="0" smtClean="0">
                <a:solidFill>
                  <a:schemeClr val="tx1">
                    <a:lumMod val="95000"/>
                    <a:lumOff val="5000"/>
                  </a:schemeClr>
                </a:solidFill>
              </a:rPr>
              <a:t> the following information about this module. </a:t>
            </a:r>
            <a:endParaRPr lang="en-US" i="1" dirty="0" smtClean="0">
              <a:solidFill>
                <a:schemeClr val="tx1">
                  <a:lumMod val="95000"/>
                  <a:lumOff val="5000"/>
                </a:schemeClr>
              </a:solidFill>
            </a:endParaRPr>
          </a:p>
          <a:p>
            <a:pPr marL="386007" indent="-167169" defTabSz="437678">
              <a:buFont typeface="Arial" pitchFamily="34" charset="0"/>
              <a:buChar char="•"/>
              <a:defRPr/>
            </a:pPr>
            <a:r>
              <a:rPr lang="en-US" i="1" dirty="0" smtClean="0">
                <a:solidFill>
                  <a:schemeClr val="tx1">
                    <a:lumMod val="95000"/>
                    <a:lumOff val="5000"/>
                  </a:schemeClr>
                </a:solidFill>
              </a:rPr>
              <a:t>What is the title of this module?  (Unit Conversions and Problem Solving with Metric Measurement)</a:t>
            </a:r>
          </a:p>
          <a:p>
            <a:pPr marL="386007" indent="-167169">
              <a:buFont typeface="Arial" pitchFamily="34" charset="0"/>
              <a:buChar char="•"/>
              <a:defRPr/>
            </a:pPr>
            <a:r>
              <a:rPr lang="en-US" i="1" dirty="0" smtClean="0">
                <a:solidFill>
                  <a:schemeClr val="tx1">
                    <a:lumMod val="95000"/>
                    <a:lumOff val="5000"/>
                  </a:schemeClr>
                </a:solidFill>
              </a:rPr>
              <a:t>How many instructional days are allotted</a:t>
            </a:r>
            <a:r>
              <a:rPr lang="en-US" i="1" baseline="0" dirty="0" smtClean="0">
                <a:solidFill>
                  <a:schemeClr val="tx1">
                    <a:lumMod val="95000"/>
                    <a:lumOff val="5000"/>
                  </a:schemeClr>
                </a:solidFill>
              </a:rPr>
              <a:t> for this module?</a:t>
            </a:r>
            <a:r>
              <a:rPr lang="en-US" i="1" dirty="0" smtClean="0">
                <a:solidFill>
                  <a:schemeClr val="tx1">
                    <a:lumMod val="95000"/>
                    <a:lumOff val="5000"/>
                  </a:schemeClr>
                </a:solidFill>
              </a:rPr>
              <a:t> (</a:t>
            </a:r>
            <a:r>
              <a:rPr lang="en-US" i="1" dirty="0">
                <a:solidFill>
                  <a:schemeClr val="tx1">
                    <a:lumMod val="95000"/>
                    <a:lumOff val="5000"/>
                  </a:schemeClr>
                </a:solidFill>
              </a:rPr>
              <a:t>7</a:t>
            </a:r>
            <a:r>
              <a:rPr lang="en-US" i="1" dirty="0" smtClean="0">
                <a:solidFill>
                  <a:schemeClr val="tx1">
                    <a:lumMod val="95000"/>
                    <a:lumOff val="5000"/>
                  </a:schemeClr>
                </a:solidFill>
              </a:rPr>
              <a:t>)</a:t>
            </a:r>
          </a:p>
          <a:p>
            <a:pPr marL="386007" indent="-167169">
              <a:buFont typeface="Arial" pitchFamily="34" charset="0"/>
              <a:buChar char="•"/>
              <a:defRPr/>
            </a:pPr>
            <a:r>
              <a:rPr lang="en-US" i="1" dirty="0" smtClean="0">
                <a:solidFill>
                  <a:schemeClr val="tx1">
                    <a:lumMod val="95000"/>
                    <a:lumOff val="5000"/>
                  </a:schemeClr>
                </a:solidFill>
              </a:rPr>
              <a:t>What modules, prior to this one, might prepare students</a:t>
            </a:r>
            <a:r>
              <a:rPr lang="en-US" i="1" baseline="0" dirty="0" smtClean="0">
                <a:solidFill>
                  <a:schemeClr val="tx1">
                    <a:lumMod val="95000"/>
                    <a:lumOff val="5000"/>
                  </a:schemeClr>
                </a:solidFill>
              </a:rPr>
              <a:t> for success in this module</a:t>
            </a:r>
            <a:r>
              <a:rPr lang="en-US" i="1" dirty="0" smtClean="0">
                <a:solidFill>
                  <a:schemeClr val="tx1">
                    <a:lumMod val="95000"/>
                    <a:lumOff val="5000"/>
                  </a:schemeClr>
                </a:solidFill>
              </a:rPr>
              <a:t>? (G2 M2)</a:t>
            </a:r>
            <a:endParaRPr lang="en-US" i="1" baseline="0" dirty="0" smtClean="0">
              <a:solidFill>
                <a:schemeClr val="tx1">
                  <a:lumMod val="95000"/>
                  <a:lumOff val="5000"/>
                </a:schemeClr>
              </a:solidFill>
            </a:endParaRPr>
          </a:p>
          <a:p>
            <a:pPr marL="386007" indent="-167169">
              <a:buFont typeface="Arial" pitchFamily="34" charset="0"/>
              <a:buChar char="•"/>
              <a:defRPr/>
            </a:pPr>
            <a:r>
              <a:rPr lang="en-US" i="1" baseline="0" dirty="0" smtClean="0">
                <a:solidFill>
                  <a:schemeClr val="tx1">
                    <a:lumMod val="95000"/>
                    <a:lumOff val="5000"/>
                  </a:schemeClr>
                </a:solidFill>
              </a:rPr>
              <a:t>What modules, beyond this one, might build on the concepts of this module?</a:t>
            </a:r>
            <a:r>
              <a:rPr lang="en-US" i="1" dirty="0" smtClean="0">
                <a:solidFill>
                  <a:schemeClr val="tx1">
                    <a:lumMod val="95000"/>
                    <a:lumOff val="5000"/>
                  </a:schemeClr>
                </a:solidFill>
              </a:rPr>
              <a:t> (G5 M1 &amp; M4)</a:t>
            </a:r>
          </a:p>
          <a:p>
            <a:pPr marL="382968" indent="-164129">
              <a:buFont typeface="Arial" pitchFamily="34" charset="0"/>
              <a:buChar char="•"/>
              <a:defRPr/>
            </a:pPr>
            <a:endParaRPr lang="en-US" i="1"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a:t>
            </a:fld>
            <a:endParaRPr lang="en-US" dirty="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2 minutes</a:t>
            </a:r>
          </a:p>
          <a:p>
            <a:endParaRPr lang="en-US" sz="1700" dirty="0"/>
          </a:p>
          <a:p>
            <a:r>
              <a:rPr lang="en-US" sz="1700" dirty="0"/>
              <a:t>MATERIALS NEEDED:</a:t>
            </a:r>
          </a:p>
          <a:p>
            <a:pPr marL="439198" lvl="1" indent="-273548">
              <a:buFont typeface="Arial" pitchFamily="34" charset="0"/>
              <a:buChar char="•"/>
            </a:pPr>
            <a:r>
              <a:rPr lang="en-US" sz="1700" dirty="0"/>
              <a:t>Curriculum Map</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102659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pPr defTabSz="437638">
              <a:defRPr/>
            </a:pPr>
            <a:r>
              <a:rPr lang="en-US" baseline="0" dirty="0" smtClean="0"/>
              <a:t>Lesson 5 is the culminating lesson of Module 2.  Completion of the lesson requires application of the concepts developed during Lessons 1-4.  Lesson 5 is designed such that the Problem Set is used as part of the Concept Development.  Students complete Problems 1-4 in a structured way during the Concept Development and then complete Problems 5 and 6 independently.</a:t>
            </a:r>
          </a:p>
          <a:p>
            <a:pPr defTabSz="437638">
              <a:defRPr/>
            </a:pPr>
            <a:endParaRPr lang="en-US" baseline="0" dirty="0" smtClean="0"/>
          </a:p>
          <a:p>
            <a:pPr marL="164115" indent="-164115" defTabSz="437638">
              <a:buFont typeface="Arial" pitchFamily="34" charset="0"/>
              <a:buChar char="•"/>
              <a:defRPr/>
            </a:pPr>
            <a:r>
              <a:rPr lang="en-US" baseline="0" dirty="0" smtClean="0"/>
              <a:t>Discuss structure of the lesson (RDW). (3 min.)</a:t>
            </a:r>
          </a:p>
          <a:p>
            <a:pPr defTabSz="437638">
              <a:defRPr/>
            </a:pPr>
            <a:endParaRPr lang="en-US" baseline="0" dirty="0" smtClean="0"/>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Focus </a:t>
            </a: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solidFill>
                  <a:prstClr val="black"/>
                </a:solidFill>
              </a:rPr>
              <a:pPr>
                <a:defRPr/>
              </a:pPr>
              <a:t>31</a:t>
            </a:fld>
            <a:endParaRPr lang="en-US" dirty="0">
              <a:solidFill>
                <a:prstClr val="black"/>
              </a:solidFill>
            </a:endParaRPr>
          </a:p>
        </p:txBody>
      </p:sp>
      <p:sp>
        <p:nvSpPr>
          <p:cNvPr id="7" name="Notes Placeholder 1"/>
          <p:cNvSpPr txBox="1">
            <a:spLocks/>
          </p:cNvSpPr>
          <p:nvPr/>
        </p:nvSpPr>
        <p:spPr>
          <a:xfrm>
            <a:off x="4075807" y="704065"/>
            <a:ext cx="2529032" cy="2640239"/>
          </a:xfrm>
          <a:prstGeom prst="rect">
            <a:avLst/>
          </a:prstGeom>
        </p:spPr>
        <p:txBody>
          <a:bodyPr vert="horz" lIns="87528" tIns="43764" rIns="87528" bIns="4376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solidFill>
                  <a:prstClr val="black"/>
                </a:solidFill>
              </a:rPr>
              <a:t>TIME ALLOTTED FOR THIS SLIDE:  	</a:t>
            </a:r>
          </a:p>
          <a:p>
            <a:r>
              <a:rPr lang="en-US" sz="1700" dirty="0">
                <a:solidFill>
                  <a:prstClr val="black"/>
                </a:solidFill>
              </a:rPr>
              <a:t>	3 minutes</a:t>
            </a:r>
          </a:p>
          <a:p>
            <a:endParaRPr lang="en-US" sz="1700" dirty="0">
              <a:solidFill>
                <a:prstClr val="black"/>
              </a:solidFill>
            </a:endParaRPr>
          </a:p>
          <a:p>
            <a:r>
              <a:rPr lang="en-US" sz="1700" dirty="0">
                <a:solidFill>
                  <a:prstClr val="black"/>
                </a:solidFill>
              </a:rPr>
              <a:t>MATERIALS NEEDED:</a:t>
            </a:r>
          </a:p>
          <a:p>
            <a:pPr marL="273525" indent="-273525">
              <a:buFont typeface="Arial" pitchFamily="34" charset="0"/>
              <a:buChar char="•"/>
            </a:pPr>
            <a:r>
              <a:rPr lang="en-US" sz="1700" dirty="0">
                <a:solidFill>
                  <a:prstClr val="black"/>
                </a:solidFill>
              </a:rPr>
              <a:t>Lesson 5</a:t>
            </a:r>
          </a:p>
        </p:txBody>
      </p:sp>
      <p:sp>
        <p:nvSpPr>
          <p:cNvPr id="8" name="Date Placeholder 7"/>
          <p:cNvSpPr>
            <a:spLocks noGrp="1"/>
          </p:cNvSpPr>
          <p:nvPr>
            <p:ph type="dt" idx="13"/>
          </p:nvPr>
        </p:nvSpPr>
        <p:spPr/>
        <p:txBody>
          <a:bodyPr/>
          <a:lstStyle/>
          <a:p>
            <a:pPr>
              <a:defRPr/>
            </a:pPr>
            <a:r>
              <a:rPr lang="en-US" smtClean="0">
                <a:solidFill>
                  <a:prstClr val="black"/>
                </a:solidFill>
              </a:rPr>
              <a:t>July 2013 </a:t>
            </a:r>
          </a:p>
          <a:p>
            <a:pPr>
              <a:defRPr/>
            </a:pPr>
            <a:r>
              <a:rPr lang="en-US" smtClean="0">
                <a:solidFill>
                  <a:prstClr val="black"/>
                </a:solidFill>
              </a:rPr>
              <a:t>Network Team Institute</a:t>
            </a:r>
            <a:endParaRPr lang="en-US" dirty="0" smtClean="0">
              <a:solidFill>
                <a:prstClr val="black"/>
              </a:solidFill>
            </a:endParaRPr>
          </a:p>
        </p:txBody>
      </p:sp>
    </p:spTree>
    <p:extLst>
      <p:ext uri="{BB962C8B-B14F-4D97-AF65-F5344CB8AC3E}">
        <p14:creationId xmlns:p14="http://schemas.microsoft.com/office/powerpoint/2010/main" val="682688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pPr marL="164115" indent="-164115" defTabSz="437638">
              <a:buFont typeface="Arial" pitchFamily="34" charset="0"/>
              <a:buChar char="•"/>
              <a:defRPr/>
            </a:pPr>
            <a:r>
              <a:rPr lang="en-US" dirty="0" smtClean="0"/>
              <a:t>Allow</a:t>
            </a:r>
            <a:r>
              <a:rPr lang="en-US" baseline="0" dirty="0" smtClean="0"/>
              <a:t> 2 minutes to draw a model of</a:t>
            </a:r>
            <a:r>
              <a:rPr lang="en-US" dirty="0" smtClean="0"/>
              <a:t> Problem 1.</a:t>
            </a:r>
            <a:endParaRPr lang="en-US" baseline="0" dirty="0" smtClean="0"/>
          </a:p>
          <a:p>
            <a:pPr marL="164115" indent="-164115" defTabSz="437638">
              <a:buFont typeface="Arial" pitchFamily="34" charset="0"/>
              <a:buChar char="•"/>
              <a:defRPr/>
            </a:pPr>
            <a:r>
              <a:rPr lang="en-US" dirty="0" smtClean="0"/>
              <a:t>Allow 1 minute for participants to share their models with one other person.  Were the models the same?</a:t>
            </a:r>
          </a:p>
          <a:p>
            <a:pPr marL="164115" indent="-164115" defTabSz="437638">
              <a:buFont typeface="Arial" pitchFamily="34" charset="0"/>
              <a:buChar char="•"/>
              <a:defRPr/>
            </a:pPr>
            <a:r>
              <a:rPr lang="en-US" dirty="0" smtClean="0"/>
              <a:t>Allow 2 minutes for two participants to share their models with the whole group.  Give time for others to ask questions.</a:t>
            </a:r>
          </a:p>
          <a:p>
            <a:pPr marL="164115" indent="-164115" defTabSz="437638">
              <a:buFont typeface="Arial" pitchFamily="34" charset="0"/>
              <a:buChar char="•"/>
              <a:defRPr/>
            </a:pPr>
            <a:r>
              <a:rPr lang="en-US" dirty="0" smtClean="0"/>
              <a:t>Allow 2 minutes to solve the problem and to discuss prior knowledge needed to solve the problem.  How does it build from prior lessons? </a:t>
            </a:r>
            <a:endParaRPr lang="en-US" baseline="0" dirty="0" smtClean="0"/>
          </a:p>
          <a:p>
            <a:pPr defTabSz="437638">
              <a:defRPr/>
            </a:pPr>
            <a:endParaRPr lang="en-US" baseline="0" dirty="0" smtClean="0"/>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Focus </a:t>
            </a: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solidFill>
                  <a:prstClr val="black"/>
                </a:solidFill>
              </a:rPr>
              <a:pPr>
                <a:defRPr/>
              </a:pPr>
              <a:t>32</a:t>
            </a:fld>
            <a:endParaRPr lang="en-US" dirty="0">
              <a:solidFill>
                <a:prstClr val="black"/>
              </a:solidFill>
            </a:endParaRPr>
          </a:p>
        </p:txBody>
      </p:sp>
      <p:sp>
        <p:nvSpPr>
          <p:cNvPr id="7" name="Notes Placeholder 1"/>
          <p:cNvSpPr txBox="1">
            <a:spLocks/>
          </p:cNvSpPr>
          <p:nvPr/>
        </p:nvSpPr>
        <p:spPr>
          <a:xfrm>
            <a:off x="4075807" y="704065"/>
            <a:ext cx="2529032" cy="2640239"/>
          </a:xfrm>
          <a:prstGeom prst="rect">
            <a:avLst/>
          </a:prstGeom>
        </p:spPr>
        <p:txBody>
          <a:bodyPr vert="horz" lIns="87528" tIns="43764" rIns="87528" bIns="4376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solidFill>
                  <a:prstClr val="black"/>
                </a:solidFill>
              </a:rPr>
              <a:t>TIME ALLOTTED FOR THIS SLIDE:  	</a:t>
            </a:r>
          </a:p>
          <a:p>
            <a:r>
              <a:rPr lang="en-US" sz="1700" dirty="0">
                <a:solidFill>
                  <a:prstClr val="black"/>
                </a:solidFill>
              </a:rPr>
              <a:t>	7 minutes</a:t>
            </a:r>
          </a:p>
          <a:p>
            <a:endParaRPr lang="en-US" sz="1700" dirty="0">
              <a:solidFill>
                <a:prstClr val="black"/>
              </a:solidFill>
            </a:endParaRPr>
          </a:p>
          <a:p>
            <a:r>
              <a:rPr lang="en-US" sz="1700" dirty="0">
                <a:solidFill>
                  <a:prstClr val="black"/>
                </a:solidFill>
              </a:rPr>
              <a:t>MATERIALS NEEDED:</a:t>
            </a:r>
          </a:p>
          <a:p>
            <a:pPr marL="273525" indent="-273525">
              <a:buFont typeface="Arial" pitchFamily="34" charset="0"/>
              <a:buChar char="•"/>
            </a:pPr>
            <a:r>
              <a:rPr lang="en-US" sz="1700" dirty="0">
                <a:solidFill>
                  <a:prstClr val="black"/>
                </a:solidFill>
              </a:rPr>
              <a:t>Lesson 5</a:t>
            </a:r>
          </a:p>
        </p:txBody>
      </p:sp>
      <p:sp>
        <p:nvSpPr>
          <p:cNvPr id="8" name="Date Placeholder 7"/>
          <p:cNvSpPr>
            <a:spLocks noGrp="1"/>
          </p:cNvSpPr>
          <p:nvPr>
            <p:ph type="dt" idx="13"/>
          </p:nvPr>
        </p:nvSpPr>
        <p:spPr/>
        <p:txBody>
          <a:bodyPr/>
          <a:lstStyle/>
          <a:p>
            <a:pPr>
              <a:defRPr/>
            </a:pPr>
            <a:r>
              <a:rPr lang="en-US" smtClean="0">
                <a:solidFill>
                  <a:prstClr val="black"/>
                </a:solidFill>
              </a:rPr>
              <a:t>July 2013 </a:t>
            </a:r>
          </a:p>
          <a:p>
            <a:pPr>
              <a:defRPr/>
            </a:pPr>
            <a:r>
              <a:rPr lang="en-US" smtClean="0">
                <a:solidFill>
                  <a:prstClr val="black"/>
                </a:solidFill>
              </a:rPr>
              <a:t>Network Team Institute</a:t>
            </a:r>
            <a:endParaRPr lang="en-US" dirty="0" smtClean="0">
              <a:solidFill>
                <a:prstClr val="black"/>
              </a:solidFill>
            </a:endParaRPr>
          </a:p>
        </p:txBody>
      </p:sp>
    </p:spTree>
    <p:extLst>
      <p:ext uri="{BB962C8B-B14F-4D97-AF65-F5344CB8AC3E}">
        <p14:creationId xmlns:p14="http://schemas.microsoft.com/office/powerpoint/2010/main" val="682688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r>
              <a:rPr lang="en-US" dirty="0" smtClean="0"/>
              <a:t>All four lesson components provide opportunities to nurture </a:t>
            </a:r>
            <a:r>
              <a:rPr lang="en-US" baseline="0" dirty="0" smtClean="0"/>
              <a:t>the Standards of Mathematical Practice and</a:t>
            </a:r>
            <a:r>
              <a:rPr lang="en-US" dirty="0" smtClean="0"/>
              <a:t> are critical in maintaining the balance of rigor.  Certainly educators will need to make instructional choices when implementing these lessons, but attention to each component is key</a:t>
            </a:r>
            <a:r>
              <a:rPr lang="en-US" baseline="0" dirty="0" smtClean="0"/>
              <a:t>.</a:t>
            </a:r>
          </a:p>
          <a:p>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4" name="Header Placeholder 3"/>
          <p:cNvSpPr>
            <a:spLocks noGrp="1"/>
          </p:cNvSpPr>
          <p:nvPr>
            <p:ph type="hdr" sz="quarter" idx="13"/>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a:t>
            </a:r>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9" name="Date Placeholder 8"/>
          <p:cNvSpPr>
            <a:spLocks noGrp="1"/>
          </p:cNvSpPr>
          <p:nvPr>
            <p:ph type="dt" idx="14"/>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558388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pPr>
              <a:defRPr/>
            </a:pPr>
            <a:r>
              <a:rPr lang="en-US" dirty="0" smtClean="0"/>
              <a:t>Take one minute to reflect on this session. </a:t>
            </a:r>
            <a:r>
              <a:rPr lang="en-US" dirty="0"/>
              <a:t>.  How do these lessons compare to your past experiences with mathematics instruction?  How would you adapt/enhance your answers to the questions on the Module Overview Handout after our Lesson Study work? What are the implications for the supports and resources your colleagues will need to fully implement this curriculum with fidelity? Jot down your thoughts.  Then you will have time to share your thoughts </a:t>
            </a:r>
            <a:endParaRPr lang="en-US" dirty="0" smtClean="0"/>
          </a:p>
          <a:p>
            <a:pPr>
              <a:defRPr/>
            </a:pPr>
            <a:endParaRPr lang="en-US" i="1" dirty="0"/>
          </a:p>
          <a:p>
            <a:pPr>
              <a:defRPr/>
            </a:pPr>
            <a:r>
              <a:rPr lang="en-US" i="1" dirty="0" smtClean="0"/>
              <a:t>Give </a:t>
            </a:r>
            <a:r>
              <a:rPr lang="en-US" i="1" dirty="0"/>
              <a:t>participants 1 minute </a:t>
            </a:r>
            <a:r>
              <a:rPr lang="en-US" i="1" dirty="0" smtClean="0"/>
              <a:t>for silent, independent reflection.</a:t>
            </a:r>
          </a:p>
          <a:p>
            <a:pPr>
              <a:defRPr/>
            </a:pPr>
            <a:endParaRPr lang="en-US" dirty="0" smtClean="0"/>
          </a:p>
          <a:p>
            <a:pPr>
              <a:defRPr/>
            </a:pPr>
            <a:r>
              <a:rPr lang="en-US" i="1" dirty="0" smtClean="0"/>
              <a:t>(Click</a:t>
            </a:r>
            <a:r>
              <a:rPr lang="en-US" i="1" baseline="0" dirty="0" smtClean="0"/>
              <a:t> to advance to the next bullet.) </a:t>
            </a:r>
            <a:r>
              <a:rPr lang="en-US" dirty="0" smtClean="0"/>
              <a:t>Turn and talk with a partner at your table about your reflections.</a:t>
            </a:r>
          </a:p>
          <a:p>
            <a:pPr>
              <a:defRPr/>
            </a:pPr>
            <a:r>
              <a:rPr lang="en-US" i="1" dirty="0" smtClean="0"/>
              <a:t>Allow 2 </a:t>
            </a:r>
            <a:r>
              <a:rPr lang="en-US" i="1" dirty="0"/>
              <a:t>minutes for participants to turn and talk </a:t>
            </a:r>
            <a:r>
              <a:rPr lang="en-US" i="1" dirty="0" smtClean="0"/>
              <a:t>about their reflections.  Then, facilitate a discussion that leads into the key points on the next slide.</a:t>
            </a:r>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34</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4 minutes</a:t>
            </a:r>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r>
              <a:rPr lang="en-US" dirty="0" smtClean="0"/>
              <a:t>Let’s review key points from our examination of these lessons:</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35</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a:t>
            </a:r>
            <a:r>
              <a:rPr lang="en-US" sz="1700" dirty="0" smtClean="0"/>
              <a:t> </a:t>
            </a:r>
            <a:r>
              <a:rPr lang="en-US" sz="1700" dirty="0"/>
              <a:t>minute</a:t>
            </a:r>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300086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r>
              <a:rPr lang="en-US" dirty="0" smtClean="0"/>
              <a:t>As</a:t>
            </a:r>
            <a:r>
              <a:rPr lang="en-US" baseline="0" dirty="0" smtClean="0"/>
              <a:t> a foundation for our study of this module, we’re going to first take some time to examine a portion of </a:t>
            </a:r>
            <a:r>
              <a:rPr lang="en-US" baseline="0" dirty="0" smtClean="0">
                <a:solidFill>
                  <a:schemeClr val="tx1">
                    <a:lumMod val="95000"/>
                    <a:lumOff val="5000"/>
                  </a:schemeClr>
                </a:solidFill>
              </a:rPr>
              <a:t>the Geometric</a:t>
            </a:r>
            <a:r>
              <a:rPr lang="en-US" dirty="0" smtClean="0">
                <a:solidFill>
                  <a:schemeClr val="tx1">
                    <a:lumMod val="95000"/>
                    <a:lumOff val="5000"/>
                  </a:schemeClr>
                </a:solidFill>
              </a:rPr>
              <a:t> Measurement </a:t>
            </a:r>
            <a:r>
              <a:rPr lang="en-US" dirty="0">
                <a:solidFill>
                  <a:schemeClr val="tx1">
                    <a:lumMod val="95000"/>
                    <a:lumOff val="5000"/>
                  </a:schemeClr>
                </a:solidFill>
              </a:rPr>
              <a:t>P</a:t>
            </a:r>
            <a:r>
              <a:rPr lang="en-US" baseline="0" dirty="0" smtClean="0">
                <a:solidFill>
                  <a:schemeClr val="tx1">
                    <a:lumMod val="95000"/>
                    <a:lumOff val="5000"/>
                  </a:schemeClr>
                </a:solidFill>
              </a:rPr>
              <a:t>rogression document that describes the mathematical concepts that will be developed throughout the lessons.  </a:t>
            </a:r>
          </a:p>
          <a:p>
            <a:endParaRPr lang="en-US" dirty="0" smtClean="0">
              <a:solidFill>
                <a:schemeClr val="tx1">
                  <a:lumMod val="95000"/>
                  <a:lumOff val="5000"/>
                </a:schemeClr>
              </a:solidFill>
            </a:endParaRPr>
          </a:p>
          <a:p>
            <a:r>
              <a:rPr lang="en-US" baseline="0" dirty="0" smtClean="0">
                <a:solidFill>
                  <a:schemeClr val="tx1">
                    <a:lumMod val="95000"/>
                    <a:lumOff val="5000"/>
                  </a:schemeClr>
                </a:solidFill>
              </a:rPr>
              <a:t>You’ll have about </a:t>
            </a:r>
            <a:r>
              <a:rPr lang="en-US" dirty="0" smtClean="0">
                <a:solidFill>
                  <a:schemeClr val="tx1">
                    <a:lumMod val="95000"/>
                    <a:lumOff val="5000"/>
                  </a:schemeClr>
                </a:solidFill>
              </a:rPr>
              <a:t>5</a:t>
            </a:r>
            <a:r>
              <a:rPr lang="en-US" baseline="0" dirty="0" smtClean="0">
                <a:solidFill>
                  <a:schemeClr val="tx1">
                    <a:lumMod val="95000"/>
                    <a:lumOff val="5000"/>
                  </a:schemeClr>
                </a:solidFill>
              </a:rPr>
              <a:t> minutes to read through the document independently.  As you read, highlight</a:t>
            </a:r>
            <a:r>
              <a:rPr lang="en-US" dirty="0" smtClean="0">
                <a:solidFill>
                  <a:schemeClr val="tx1">
                    <a:lumMod val="95000"/>
                    <a:lumOff val="5000"/>
                  </a:schemeClr>
                </a:solidFill>
              </a:rPr>
              <a:t> measurement concepts Grade 4 students are expected to learn</a:t>
            </a:r>
            <a:r>
              <a:rPr lang="en-US" baseline="0" dirty="0" smtClean="0">
                <a:solidFill>
                  <a:schemeClr val="tx1">
                    <a:lumMod val="95000"/>
                    <a:lumOff val="5000"/>
                  </a:schemeClr>
                </a:solidFill>
              </a:rPr>
              <a:t>.  </a:t>
            </a:r>
            <a:r>
              <a:rPr lang="en-US" dirty="0" smtClean="0">
                <a:solidFill>
                  <a:schemeClr val="tx1">
                    <a:lumMod val="95000"/>
                    <a:lumOff val="5000"/>
                  </a:schemeClr>
                </a:solidFill>
              </a:rPr>
              <a:t>Then you’ll have an opportunity to discuss your thoughts with others at your table.</a:t>
            </a:r>
          </a:p>
          <a:p>
            <a:endParaRPr lang="en-US" baseline="0" dirty="0">
              <a:solidFill>
                <a:schemeClr val="tx1">
                  <a:lumMod val="95000"/>
                  <a:lumOff val="5000"/>
                </a:schemeClr>
              </a:solidFill>
            </a:endParaRPr>
          </a:p>
          <a:p>
            <a:r>
              <a:rPr lang="en-US" dirty="0"/>
              <a:t>As you think about what you are reading reflect on your role and what this information may mean for how you support your colleagues- consider resources such as time, money and people. </a:t>
            </a:r>
          </a:p>
          <a:p>
            <a:r>
              <a:rPr lang="en-US" dirty="0"/>
              <a:t>For example, do I need to look at my PD schedule, do I need to shift the planning times for teachers, do I need to order more math materials?</a:t>
            </a:r>
          </a:p>
          <a:p>
            <a:endParaRPr lang="en-US" baseline="0" dirty="0" smtClean="0"/>
          </a:p>
          <a:p>
            <a:endParaRPr lang="en-US" baseline="0" dirty="0" smtClean="0"/>
          </a:p>
          <a:p>
            <a:r>
              <a:rPr lang="en-US" i="1" baseline="0" dirty="0" smtClean="0"/>
              <a:t>Allow participants </a:t>
            </a:r>
            <a:r>
              <a:rPr lang="en-US" i="1" dirty="0" smtClean="0"/>
              <a:t>5</a:t>
            </a:r>
            <a:r>
              <a:rPr lang="en-US" i="1" baseline="0" dirty="0" smtClean="0"/>
              <a:t> minutes to read independently.  Then advance to the next slide for a turn and talk.  </a:t>
            </a:r>
          </a:p>
          <a:p>
            <a:endParaRPr lang="en-US" i="1" baseline="0" dirty="0" smtClean="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10 minutes</a:t>
            </a:r>
          </a:p>
          <a:p>
            <a:endParaRPr lang="en-US" sz="1700" dirty="0"/>
          </a:p>
          <a:p>
            <a:r>
              <a:rPr lang="en-US" sz="1700" dirty="0"/>
              <a:t>MATERIALS NEEDED:</a:t>
            </a:r>
          </a:p>
          <a:p>
            <a:pPr marL="439198" lvl="1" indent="-273548">
              <a:buFont typeface="Arial" pitchFamily="34" charset="0"/>
              <a:buChar char="•"/>
            </a:pPr>
            <a:r>
              <a:rPr lang="en-US" sz="1700" dirty="0"/>
              <a:t>Geometric Measurement Progression Document </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73544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4850"/>
            <a:ext cx="3517900" cy="2640013"/>
          </a:xfrm>
        </p:spPr>
      </p:sp>
      <p:sp>
        <p:nvSpPr>
          <p:cNvPr id="3" name="Notes Placeholder 2"/>
          <p:cNvSpPr>
            <a:spLocks noGrp="1"/>
          </p:cNvSpPr>
          <p:nvPr>
            <p:ph type="body" idx="1"/>
          </p:nvPr>
        </p:nvSpPr>
        <p:spPr/>
        <p:txBody>
          <a:bodyPr/>
          <a:lstStyle/>
          <a:p>
            <a:pPr marL="437678" indent="-437678">
              <a:spcAft>
                <a:spcPts val="1149"/>
              </a:spcAft>
              <a:buFont typeface="Arial" pitchFamily="34" charset="0"/>
              <a:buChar char="•"/>
            </a:pPr>
            <a:r>
              <a:rPr lang="en-US" dirty="0"/>
              <a:t>Which measurement concepts are students </a:t>
            </a:r>
            <a:r>
              <a:rPr lang="en-US" dirty="0" smtClean="0"/>
              <a:t>expected </a:t>
            </a:r>
            <a:r>
              <a:rPr lang="en-US" dirty="0"/>
              <a:t>to learn in Grade 4?</a:t>
            </a:r>
          </a:p>
          <a:p>
            <a:pPr>
              <a:spcAft>
                <a:spcPts val="1149"/>
              </a:spcAft>
            </a:pPr>
            <a:r>
              <a:rPr lang="en-US" dirty="0" smtClean="0"/>
              <a:t>Turn </a:t>
            </a:r>
            <a:r>
              <a:rPr lang="en-US" dirty="0"/>
              <a:t>and talk with a partner at your table, and then you’ll have an opportunity to share your </a:t>
            </a:r>
            <a:r>
              <a:rPr lang="en-US" dirty="0" smtClean="0"/>
              <a:t>thoughts with the group.</a:t>
            </a:r>
            <a:endParaRPr lang="en-US" dirty="0"/>
          </a:p>
          <a:p>
            <a:pPr marL="164129" indent="-164129">
              <a:buFont typeface="Arial"/>
              <a:buChar char="•"/>
              <a:defRPr/>
            </a:pPr>
            <a:r>
              <a:rPr lang="en-US" dirty="0"/>
              <a:t>What appears to be missing from this </a:t>
            </a:r>
            <a:r>
              <a:rPr lang="en-US" dirty="0" smtClean="0"/>
              <a:t>Progression </a:t>
            </a:r>
            <a:r>
              <a:rPr lang="en-US" dirty="0"/>
              <a:t>that you would expect to find </a:t>
            </a:r>
            <a:r>
              <a:rPr lang="en-US" dirty="0" smtClean="0"/>
              <a:t>when </a:t>
            </a:r>
            <a:r>
              <a:rPr lang="en-US" dirty="0"/>
              <a:t>teaching about measurement</a:t>
            </a:r>
            <a:r>
              <a:rPr lang="en-US" dirty="0" smtClean="0"/>
              <a:t>?</a:t>
            </a:r>
          </a:p>
          <a:p>
            <a:pPr>
              <a:defRPr/>
            </a:pPr>
            <a:endParaRPr lang="en-US" dirty="0" smtClean="0"/>
          </a:p>
          <a:p>
            <a:pPr>
              <a:defRPr/>
            </a:pPr>
            <a:r>
              <a:rPr lang="en-US" dirty="0"/>
              <a:t>Turn and talk with a partner at your table, and then you’ll have an opportunity to share your thoughts with the group.</a:t>
            </a:r>
          </a:p>
          <a:p>
            <a:pPr>
              <a:defRPr/>
            </a:pPr>
            <a:endParaRPr lang="en-US" dirty="0"/>
          </a:p>
          <a:p>
            <a:pPr>
              <a:defRPr/>
            </a:pPr>
            <a:endParaRPr lang="en-US" i="1" dirty="0"/>
          </a:p>
          <a:p>
            <a:pPr>
              <a:defRPr/>
            </a:pPr>
            <a:r>
              <a:rPr lang="en-US" i="1" dirty="0"/>
              <a:t>Allow 2 minutes for participants to turn and talk about their reflections.  Then, facilitate a discussion.</a:t>
            </a:r>
          </a:p>
          <a:p>
            <a:endParaRPr lang="en-US"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5 minutes</a:t>
            </a:r>
          </a:p>
          <a:p>
            <a:endParaRPr lang="en-US" sz="1700" dirty="0"/>
          </a:p>
          <a:p>
            <a:r>
              <a:rPr lang="en-US" sz="1700" dirty="0"/>
              <a:t>MATERIALS NEEDED:</a:t>
            </a:r>
          </a:p>
          <a:p>
            <a:pPr marL="439198" lvl="1" indent="-273548">
              <a:buFont typeface="Arial" pitchFamily="34" charset="0"/>
              <a:buChar char="•"/>
            </a:pPr>
            <a:r>
              <a:rPr lang="en-US" sz="1700" dirty="0"/>
              <a:t>Geometric Measurement Progression Document </a:t>
            </a:r>
          </a:p>
          <a:p>
            <a:pPr marL="165649" lvl="1"/>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73544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Tree>
    <p:extLst>
      <p:ext uri="{BB962C8B-B14F-4D97-AF65-F5344CB8AC3E}">
        <p14:creationId xmlns:p14="http://schemas.microsoft.com/office/powerpoint/2010/main" val="302272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r>
              <a:rPr lang="en-US" dirty="0" smtClean="0"/>
              <a:t>For those of you who may be unfamiliar</a:t>
            </a:r>
            <a:r>
              <a:rPr lang="en-US" baseline="0" dirty="0" smtClean="0"/>
              <a:t> with A Story of Units, I’ll take just a moment to </a:t>
            </a:r>
            <a:r>
              <a:rPr lang="en-US" dirty="0" smtClean="0"/>
              <a:t>review the organizational</a:t>
            </a:r>
            <a:r>
              <a:rPr lang="en-US" baseline="0" dirty="0" smtClean="0"/>
              <a:t> structure of the modules that make up </a:t>
            </a:r>
            <a:r>
              <a:rPr lang="en-US" i="1" baseline="0" dirty="0" smtClean="0"/>
              <a:t>A Story of Units</a:t>
            </a:r>
            <a:r>
              <a:rPr lang="en-US" dirty="0" smtClean="0"/>
              <a:t>:</a:t>
            </a:r>
          </a:p>
          <a:p>
            <a:pPr marL="387527" indent="-170208">
              <a:buFont typeface="Arial" pitchFamily="34" charset="0"/>
              <a:buChar char="•"/>
            </a:pPr>
            <a:r>
              <a:rPr lang="en-US" dirty="0" smtClean="0"/>
              <a:t>Each </a:t>
            </a:r>
            <a:r>
              <a:rPr lang="en-US" dirty="0"/>
              <a:t>grade contains </a:t>
            </a:r>
            <a:r>
              <a:rPr lang="en-US" dirty="0" smtClean="0"/>
              <a:t>5-8 </a:t>
            </a:r>
            <a:r>
              <a:rPr lang="en-US" dirty="0"/>
              <a:t>modules.  Modules </a:t>
            </a:r>
            <a:r>
              <a:rPr lang="en-US" dirty="0" smtClean="0"/>
              <a:t>are comprised of topics</a:t>
            </a:r>
            <a:r>
              <a:rPr lang="en-US" dirty="0"/>
              <a:t>, </a:t>
            </a:r>
            <a:r>
              <a:rPr lang="en-US" dirty="0" smtClean="0"/>
              <a:t>topics </a:t>
            </a:r>
            <a:r>
              <a:rPr lang="en-US" dirty="0"/>
              <a:t>break into concepts, and concepts become lessons</a:t>
            </a:r>
            <a:r>
              <a:rPr lang="en-US" dirty="0" smtClean="0"/>
              <a:t>.  Modules</a:t>
            </a:r>
            <a:r>
              <a:rPr lang="en-US" baseline="0" dirty="0" smtClean="0"/>
              <a:t> and t</a:t>
            </a:r>
            <a:r>
              <a:rPr lang="en-US" dirty="0" smtClean="0"/>
              <a:t>opics will vary in length depending on the concepts</a:t>
            </a:r>
            <a:r>
              <a:rPr lang="en-US" baseline="0" dirty="0" smtClean="0"/>
              <a:t> addressed in each.</a:t>
            </a:r>
            <a:r>
              <a:rPr lang="en-US" dirty="0" smtClean="0"/>
              <a:t>  In 1</a:t>
            </a:r>
            <a:r>
              <a:rPr lang="en-US" baseline="30000" dirty="0" smtClean="0"/>
              <a:t>st</a:t>
            </a:r>
            <a:r>
              <a:rPr lang="en-US" dirty="0" smtClean="0"/>
              <a:t> through 5</a:t>
            </a:r>
            <a:r>
              <a:rPr lang="en-US" baseline="30000" dirty="0" smtClean="0"/>
              <a:t>th</a:t>
            </a:r>
            <a:r>
              <a:rPr lang="en-US" dirty="0" smtClean="0"/>
              <a:t> grades, </a:t>
            </a:r>
            <a:r>
              <a:rPr lang="en-US" baseline="0" dirty="0" smtClean="0"/>
              <a:t>every lesson is designed for a 60 minute instructional period; in Kindergarten,</a:t>
            </a:r>
            <a:r>
              <a:rPr lang="en-US" dirty="0" smtClean="0"/>
              <a:t> </a:t>
            </a:r>
            <a:r>
              <a:rPr lang="en-US" baseline="0" dirty="0" smtClean="0"/>
              <a:t>lessons are designed for a 50 minute period; Pre-kindergarten lessons are designed for a 25 minute period.  </a:t>
            </a:r>
          </a:p>
          <a:p>
            <a:pPr marL="387527" indent="-170208">
              <a:buFont typeface="Arial" pitchFamily="34" charset="0"/>
              <a:buChar char="•"/>
            </a:pPr>
            <a:r>
              <a:rPr lang="en-US" baseline="0" dirty="0" smtClean="0"/>
              <a:t>This graphic illustrates the breakdown of the module structure.  Each component, moving from the Overview to the Lesson, provides a more specific level of information.  As you plan to implement </a:t>
            </a:r>
            <a:r>
              <a:rPr lang="en-US" i="1" baseline="0" dirty="0" smtClean="0"/>
              <a:t>A Story of Units</a:t>
            </a:r>
            <a:r>
              <a:rPr lang="en-US" baseline="0" dirty="0" smtClean="0"/>
              <a:t>, each of these components will be important to your understanding of the instructional path of the module.</a:t>
            </a:r>
            <a:endParaRPr lang="en-US" dirty="0"/>
          </a:p>
          <a:p>
            <a:pPr marL="387527" indent="-170208">
              <a:buFont typeface="Arial" pitchFamily="34" charset="0"/>
              <a:buChar char="•"/>
            </a:pPr>
            <a:r>
              <a:rPr lang="en-US" sz="1100" dirty="0"/>
              <a:t>The Standards, both Content and Practice, come to life through the lessons.  Rigorous problems are embedded throughout the module.  We will spend time in the upcoming sessions exploring this further.</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8</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a:t>
            </a:r>
          </a:p>
          <a:p>
            <a:endParaRPr lang="en-US" sz="1700" dirty="0"/>
          </a:p>
          <a:p>
            <a:r>
              <a:rPr lang="en-US" sz="1700" dirty="0"/>
              <a:t>MATERIALS NEEDED:</a:t>
            </a:r>
          </a:p>
          <a:p>
            <a:pPr marL="439198" lvl="1" indent="-273548">
              <a:buFont typeface="Arial" pitchFamily="34" charset="0"/>
              <a:buChar char="•"/>
            </a:pPr>
            <a:r>
              <a:rPr lang="en-US" sz="1700" dirty="0"/>
              <a:t>X</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300086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p:txBody>
          <a:bodyPr/>
          <a:lstStyle/>
          <a:p>
            <a:r>
              <a:rPr lang="en-US" baseline="0" dirty="0" smtClean="0"/>
              <a:t>Each Overview contains multiple components to help educators</a:t>
            </a:r>
            <a:r>
              <a:rPr lang="en-US" dirty="0" smtClean="0"/>
              <a:t> </a:t>
            </a:r>
            <a:r>
              <a:rPr lang="en-US" baseline="0" dirty="0" smtClean="0"/>
              <a:t>understand more clearly the focus of the module.  These components include:</a:t>
            </a:r>
          </a:p>
          <a:p>
            <a:pPr marL="386007" lvl="3" indent="-170208" defTabSz="437678">
              <a:buFont typeface="Arial" pitchFamily="34" charset="0"/>
              <a:buChar char="•"/>
              <a:defRPr/>
            </a:pPr>
            <a:r>
              <a:rPr lang="en-US" dirty="0" smtClean="0"/>
              <a:t>Descriptive narrative</a:t>
            </a:r>
          </a:p>
          <a:p>
            <a:pPr marL="386007" lvl="3" indent="-170208" defTabSz="437678">
              <a:buFont typeface="Arial" pitchFamily="34" charset="0"/>
              <a:buChar char="•"/>
              <a:defRPr/>
            </a:pPr>
            <a:r>
              <a:rPr lang="en-US" dirty="0" smtClean="0"/>
              <a:t>Distribution of Instructional Minutes</a:t>
            </a:r>
          </a:p>
          <a:p>
            <a:pPr marL="386007" lvl="3" indent="-170208" defTabSz="437678">
              <a:buFont typeface="Arial" pitchFamily="34" charset="0"/>
              <a:buChar char="•"/>
              <a:defRPr/>
            </a:pPr>
            <a:r>
              <a:rPr lang="en-US" dirty="0" smtClean="0"/>
              <a:t>Focus Grade Level Standards, Foundational Standards, and Standards for Mathematical Practices </a:t>
            </a:r>
          </a:p>
          <a:p>
            <a:pPr marL="386007" lvl="3" indent="-170208" defTabSz="437678">
              <a:buFont typeface="Arial" pitchFamily="34" charset="0"/>
              <a:buChar char="•"/>
              <a:defRPr/>
            </a:pPr>
            <a:r>
              <a:rPr lang="en-US" dirty="0" smtClean="0"/>
              <a:t>Overview of Module Topics and Lesson Objectives</a:t>
            </a:r>
          </a:p>
          <a:p>
            <a:pPr marL="386007" lvl="3" indent="-170208" defTabSz="437678">
              <a:buFont typeface="Arial" pitchFamily="34" charset="0"/>
              <a:buChar char="•"/>
              <a:defRPr/>
            </a:pPr>
            <a:r>
              <a:rPr lang="en-US" dirty="0" smtClean="0"/>
              <a:t>Terminology</a:t>
            </a:r>
          </a:p>
          <a:p>
            <a:pPr marL="386007" lvl="3" indent="-170208" defTabSz="437678">
              <a:buFont typeface="Arial" pitchFamily="34" charset="0"/>
              <a:buChar char="•"/>
              <a:defRPr/>
            </a:pPr>
            <a:r>
              <a:rPr lang="en-US" dirty="0" smtClean="0"/>
              <a:t>Suggested Tools and Representations</a:t>
            </a:r>
          </a:p>
          <a:p>
            <a:pPr marL="386007" lvl="3" indent="-170208" defTabSz="437678">
              <a:buFont typeface="Arial" pitchFamily="34" charset="0"/>
              <a:buChar char="•"/>
              <a:defRPr/>
            </a:pPr>
            <a:r>
              <a:rPr lang="en-US" dirty="0" smtClean="0"/>
              <a:t>Scaffolds</a:t>
            </a:r>
          </a:p>
          <a:p>
            <a:pPr marL="386007" lvl="3" indent="-170208" defTabSz="437678">
              <a:buFont typeface="Arial" pitchFamily="34" charset="0"/>
              <a:buChar char="•"/>
              <a:defRPr/>
            </a:pPr>
            <a:r>
              <a:rPr lang="en-US" dirty="0" smtClean="0"/>
              <a:t>Assessment Summary</a:t>
            </a:r>
          </a:p>
          <a:p>
            <a:pPr marL="711226" lvl="3" indent="-273548" defTabSz="437678">
              <a:buFont typeface="Arial" pitchFamily="34" charset="0"/>
              <a:buChar char="•"/>
              <a:defRPr/>
            </a:pPr>
            <a:endParaRPr lang="en-US" dirty="0" smtClean="0"/>
          </a:p>
          <a:p>
            <a:r>
              <a:rPr lang="en-US" i="1" baseline="0" dirty="0" smtClean="0"/>
              <a:t>(CLICK TO ADVANCE FIRST BULLET)  </a:t>
            </a:r>
            <a:r>
              <a:rPr lang="en-US" baseline="0" dirty="0" smtClean="0"/>
              <a:t>Take 8 minutes to read the Module Overview independently. </a:t>
            </a:r>
          </a:p>
          <a:p>
            <a:endParaRPr lang="en-US" baseline="0" dirty="0" smtClean="0"/>
          </a:p>
          <a:p>
            <a:pPr defTabSz="437678">
              <a:defRPr/>
            </a:pPr>
            <a:r>
              <a:rPr lang="en-US" i="1" baseline="0" dirty="0" smtClean="0"/>
              <a:t>(CLICK TO ADVANCE SECOND BULLET)  </a:t>
            </a:r>
            <a:r>
              <a:rPr lang="en-US" baseline="0" dirty="0" smtClean="0"/>
              <a:t>As you read, mark important information that will help build understanding of the content in preparation to implement this </a:t>
            </a:r>
            <a:r>
              <a:rPr lang="en-US" baseline="0" dirty="0" smtClean="0">
                <a:solidFill>
                  <a:schemeClr val="tx1">
                    <a:lumMod val="95000"/>
                    <a:lumOff val="5000"/>
                  </a:schemeClr>
                </a:solidFill>
              </a:rPr>
              <a:t>module.  You might do so using a symbol, such as a star, or by highlighting essential portions. </a:t>
            </a:r>
          </a:p>
        </p:txBody>
      </p:sp>
      <p:sp>
        <p:nvSpPr>
          <p:cNvPr id="4" name="Header Placeholder 3"/>
          <p:cNvSpPr>
            <a:spLocks noGrp="1"/>
          </p:cNvSpPr>
          <p:nvPr>
            <p:ph type="hdr" sz="quarter" idx="10"/>
          </p:nvPr>
        </p:nvSpPr>
        <p:spPr/>
        <p:txBody>
          <a:bodyPr/>
          <a:lstStyle/>
          <a:p>
            <a:pPr>
              <a:defRPr/>
            </a:pPr>
            <a:r>
              <a:rPr lang="en-US" smtClean="0"/>
              <a:t>Module Focus </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9 minutes</a:t>
            </a:r>
          </a:p>
          <a:p>
            <a:endParaRPr lang="en-US" sz="1700" dirty="0"/>
          </a:p>
          <a:p>
            <a:r>
              <a:rPr lang="en-US" sz="1700" dirty="0"/>
              <a:t>MATERIALS NEEDED:</a:t>
            </a:r>
          </a:p>
          <a:p>
            <a:pPr marL="439198" lvl="1" indent="-273548">
              <a:buFont typeface="Arial" pitchFamily="34" charset="0"/>
              <a:buChar char="•"/>
            </a:pPr>
            <a:r>
              <a:rPr lang="en-US" sz="1700" dirty="0"/>
              <a:t>Grade 4 Module Overview</a:t>
            </a:r>
            <a:r>
              <a:rPr lang="en-US" sz="1700" baseline="0" dirty="0"/>
              <a:t> </a:t>
            </a:r>
            <a:endParaRPr lang="en-US" sz="1700" dirty="0"/>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325696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4850"/>
            <a:ext cx="3519488" cy="2640013"/>
          </a:xfrm>
        </p:spPr>
      </p:sp>
      <p:sp>
        <p:nvSpPr>
          <p:cNvPr id="3" name="Notes Placeholder 2"/>
          <p:cNvSpPr>
            <a:spLocks noGrp="1"/>
          </p:cNvSpPr>
          <p:nvPr>
            <p:ph type="body" idx="1"/>
          </p:nvPr>
        </p:nvSpPr>
        <p:spPr>
          <a:xfrm>
            <a:off x="434678" y="3520319"/>
            <a:ext cx="6085483" cy="5280479"/>
          </a:xfrm>
          <a:prstGeom prst="rect">
            <a:avLst/>
          </a:prstGeom>
        </p:spPr>
        <p:txBody>
          <a:bodyPr/>
          <a:lstStyle/>
          <a:p>
            <a:pPr>
              <a:defRPr/>
            </a:pPr>
            <a:r>
              <a:rPr lang="en-US" sz="1000" dirty="0"/>
              <a:t>Turn and talk with others at your table.  Share your observations and ask them to do the same.  </a:t>
            </a:r>
            <a:endParaRPr lang="en-US" sz="1000" i="1" dirty="0"/>
          </a:p>
          <a:p>
            <a:pPr>
              <a:defRPr/>
            </a:pPr>
            <a:r>
              <a:rPr lang="en-US" sz="1000" i="1" dirty="0"/>
              <a:t>NOTE TO FACILITATOR:  Allow 2 minutes for participants to turn and talk about their review of the Overview and their response to the information provided there.  Then facilitate a discussion in the remaining 5 minutes using the following talking points:</a:t>
            </a:r>
          </a:p>
          <a:p>
            <a:pPr marL="386007" lvl="2" indent="-170208" defTabSz="437678">
              <a:buFont typeface="Arial" pitchFamily="34" charset="0"/>
              <a:buChar char="•"/>
              <a:defRPr/>
            </a:pPr>
            <a:r>
              <a:rPr lang="en-US" sz="1000" dirty="0"/>
              <a:t>Which standards are the </a:t>
            </a:r>
            <a:r>
              <a:rPr lang="en-US" sz="1000" dirty="0">
                <a:solidFill>
                  <a:schemeClr val="tx1">
                    <a:lumMod val="95000"/>
                    <a:lumOff val="5000"/>
                  </a:schemeClr>
                </a:solidFill>
              </a:rPr>
              <a:t>focus of this module? (4.MD.1, 4.MD.2)</a:t>
            </a:r>
          </a:p>
          <a:p>
            <a:pPr marL="386007" lvl="2" indent="-170208" defTabSz="437678">
              <a:buFont typeface="Arial" pitchFamily="34" charset="0"/>
              <a:buChar char="•"/>
              <a:defRPr/>
            </a:pPr>
            <a:r>
              <a:rPr lang="en-US" sz="1000" dirty="0">
                <a:solidFill>
                  <a:schemeClr val="tx1">
                    <a:lumMod val="95000"/>
                    <a:lumOff val="5000"/>
                  </a:schemeClr>
                </a:solidFill>
              </a:rPr>
              <a:t>How is each standard addressed by the content of this module? (4.MD.1 is addressed in Topic A. 4.MD.2 is addressed in Topic A and B to apply measurement concepts)</a:t>
            </a:r>
          </a:p>
          <a:p>
            <a:pPr marL="386007" indent="-170208">
              <a:spcAft>
                <a:spcPts val="0"/>
              </a:spcAft>
              <a:buFont typeface="Arial" pitchFamily="34" charset="0"/>
              <a:buChar char="•"/>
            </a:pPr>
            <a:r>
              <a:rPr lang="en-US" sz="1000" dirty="0">
                <a:solidFill>
                  <a:schemeClr val="tx1">
                    <a:lumMod val="95000"/>
                    <a:lumOff val="5000"/>
                  </a:schemeClr>
                </a:solidFill>
              </a:rPr>
              <a:t>Which standards are foundational to this module? (2.NBT.1, 3.MD.2, 4.OA.3, 4.NBT.4)  This corresponds with the information we saw in the Distribution of Instructional Minutes diagram.)  These are standards with which students are expected to be familiar.  This list is provided to assist teachers in helping students build on previous understandings, making logical connections across grades.  In addition, and especially while the implementation of the CCLS is new, teachers should be prepared to address any gaps that may exist in these foundational understandings.</a:t>
            </a:r>
          </a:p>
          <a:p>
            <a:pPr marL="386007" indent="-170208">
              <a:spcAft>
                <a:spcPts val="0"/>
              </a:spcAft>
              <a:buFont typeface="Arial" pitchFamily="34" charset="0"/>
              <a:buChar char="•"/>
            </a:pPr>
            <a:r>
              <a:rPr lang="en-US" sz="1000" dirty="0">
                <a:solidFill>
                  <a:schemeClr val="tx1">
                    <a:lumMod val="95000"/>
                    <a:lumOff val="5000"/>
                  </a:schemeClr>
                </a:solidFill>
              </a:rPr>
              <a:t>Which Mathematical Practices are addressed in this module? (MP.1, 7, and 8)  While it is certainly hoped that teachers will continue to promote all practices on a regular basis as opportunities arise, these practices listed in the Overview are particularly appropriate for the lessons in this module.  In addition to the information provided in this list, activity-specific suggestions are provided in the lessons themselves. </a:t>
            </a:r>
          </a:p>
          <a:p>
            <a:pPr marL="386007" indent="-170208">
              <a:spcAft>
                <a:spcPts val="0"/>
              </a:spcAft>
              <a:buFont typeface="Arial" pitchFamily="34" charset="0"/>
              <a:buChar char="•"/>
            </a:pPr>
            <a:r>
              <a:rPr lang="en-US" sz="1000" dirty="0">
                <a:solidFill>
                  <a:schemeClr val="tx1">
                    <a:lumMod val="95000"/>
                    <a:lumOff val="5000"/>
                  </a:schemeClr>
                </a:solidFill>
              </a:rPr>
              <a:t>How are these MPs expected to come to life in this module? (</a:t>
            </a:r>
            <a:r>
              <a:rPr lang="en-US" sz="1000" i="1" dirty="0">
                <a:solidFill>
                  <a:schemeClr val="tx1">
                    <a:lumMod val="95000"/>
                    <a:lumOff val="5000"/>
                  </a:schemeClr>
                </a:solidFill>
              </a:rPr>
              <a:t>See examples from the Overview</a:t>
            </a:r>
            <a:r>
              <a:rPr lang="en-US" sz="1000" dirty="0">
                <a:solidFill>
                  <a:schemeClr val="tx1">
                    <a:lumMod val="95000"/>
                    <a:lumOff val="5000"/>
                  </a:schemeClr>
                </a:solidFill>
              </a:rPr>
              <a:t>.) </a:t>
            </a:r>
          </a:p>
          <a:p>
            <a:pPr marL="386007" lvl="2" indent="-170208" defTabSz="437678">
              <a:spcAft>
                <a:spcPts val="0"/>
              </a:spcAft>
              <a:buFont typeface="Arial" pitchFamily="34" charset="0"/>
              <a:buChar char="•"/>
              <a:defRPr/>
            </a:pPr>
            <a:r>
              <a:rPr lang="en-US" sz="1000" dirty="0">
                <a:solidFill>
                  <a:schemeClr val="tx1">
                    <a:lumMod val="95000"/>
                    <a:lumOff val="5000"/>
                  </a:schemeClr>
                </a:solidFill>
              </a:rPr>
              <a:t>How does the Terminology provided inform instruction for this module? (It helps the teacher focus the instruction. Only metric units are taught (km, m, cm, mL, L, g, kg). Note: Mixed units are foundational for fractions and strengthen place value understanding.)</a:t>
            </a:r>
          </a:p>
          <a:p>
            <a:pPr marL="386007" lvl="2" indent="-170208" defTabSz="437678">
              <a:spcAft>
                <a:spcPts val="0"/>
              </a:spcAft>
              <a:buFont typeface="Arial" pitchFamily="34" charset="0"/>
              <a:buChar char="•"/>
              <a:defRPr/>
            </a:pPr>
            <a:r>
              <a:rPr lang="en-US" sz="1000" dirty="0">
                <a:solidFill>
                  <a:schemeClr val="tx1">
                    <a:lumMod val="95000"/>
                    <a:lumOff val="5000"/>
                  </a:schemeClr>
                </a:solidFill>
              </a:rPr>
              <a:t>How do these Tools and Representations support instruction in this module? (Rulers, scales, and beakers provide a visual connection to the units. Number lines and 2-column tables allow students to see the patterns of unit conversions. Tape diagrams visually support the understanding of a word problem.)</a:t>
            </a:r>
          </a:p>
          <a:p>
            <a:pPr marL="386007" lvl="2" indent="-170208" defTabSz="437678">
              <a:spcAft>
                <a:spcPts val="0"/>
              </a:spcAft>
              <a:buFont typeface="Arial" pitchFamily="34" charset="0"/>
              <a:buChar char="•"/>
              <a:defRPr/>
            </a:pPr>
            <a:r>
              <a:rPr lang="en-US" sz="1000" dirty="0">
                <a:solidFill>
                  <a:schemeClr val="tx1">
                    <a:lumMod val="95000"/>
                    <a:lumOff val="5000"/>
                  </a:schemeClr>
                </a:solidFill>
              </a:rPr>
              <a:t>What do you know about the assessment included in this module? (This module has only 1 assessment. It assesses both standards taught in the module and follows the instruction of Topics A and B</a:t>
            </a:r>
            <a:r>
              <a:rPr lang="en-US" sz="1000" dirty="0" smtClean="0">
                <a:solidFill>
                  <a:schemeClr val="tx1">
                    <a:lumMod val="95000"/>
                    <a:lumOff val="5000"/>
                  </a:schemeClr>
                </a:solidFill>
              </a:rPr>
              <a:t>.)</a:t>
            </a:r>
          </a:p>
          <a:p>
            <a:pPr marL="386007" lvl="2" indent="-170208" defTabSz="437678">
              <a:spcAft>
                <a:spcPts val="0"/>
              </a:spcAft>
              <a:buFont typeface="Arial" pitchFamily="34" charset="0"/>
              <a:buChar char="•"/>
              <a:defRPr/>
            </a:pPr>
            <a:r>
              <a:rPr lang="en-US" sz="1000" dirty="0">
                <a:solidFill>
                  <a:schemeClr val="tx1">
                    <a:lumMod val="95000"/>
                    <a:lumOff val="5000"/>
                  </a:schemeClr>
                </a:solidFill>
              </a:rPr>
              <a:t>How might you use this information in your role? ( It is a quick summary of what teachers will do for the next few weeks and can be shared with parents and the community, it also summarizes what conversations should be happening in grade level meetings and what resources teachers may be requesting for their classrooms, it can be shared with </a:t>
            </a:r>
            <a:r>
              <a:rPr lang="en-US" sz="1000" dirty="0"/>
              <a:t>other teachers in the school for the purpose of thematic unit planning.)</a:t>
            </a:r>
          </a:p>
          <a:p>
            <a:pPr marL="386007" lvl="2" indent="-170208" defTabSz="437678">
              <a:spcAft>
                <a:spcPts val="0"/>
              </a:spcAft>
              <a:buFont typeface="Arial" pitchFamily="34" charset="0"/>
              <a:buChar char="•"/>
              <a:defRPr/>
            </a:pPr>
            <a:endParaRPr lang="en-US" sz="1000" dirty="0"/>
          </a:p>
          <a:p>
            <a:pPr marL="0" lvl="2" defTabSz="437678">
              <a:defRPr/>
            </a:pPr>
            <a:endParaRPr lang="en-US" sz="1000" dirty="0"/>
          </a:p>
          <a:p>
            <a:pPr>
              <a:defRPr/>
            </a:pPr>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10</a:t>
            </a:fld>
            <a:endParaRPr lang="en-US"/>
          </a:p>
        </p:txBody>
      </p:sp>
      <p:sp>
        <p:nvSpPr>
          <p:cNvPr id="6" name="Header Placeholder 5"/>
          <p:cNvSpPr>
            <a:spLocks noGrp="1"/>
          </p:cNvSpPr>
          <p:nvPr>
            <p:ph type="hdr" sz="quarter" idx="12"/>
          </p:nvPr>
        </p:nvSpPr>
        <p:spPr/>
        <p:txBody>
          <a:bodyPr/>
          <a:lstStyle/>
          <a:p>
            <a:pPr>
              <a:defRPr/>
            </a:pPr>
            <a:r>
              <a:rPr lang="en-US" smtClean="0"/>
              <a:t>Module Focus </a:t>
            </a:r>
            <a:endParaRPr lang="en-US" dirty="0" smtClean="0"/>
          </a:p>
        </p:txBody>
      </p:sp>
      <p:sp>
        <p:nvSpPr>
          <p:cNvPr id="8" name="Notes Placeholder 1"/>
          <p:cNvSpPr txBox="1">
            <a:spLocks/>
          </p:cNvSpPr>
          <p:nvPr/>
        </p:nvSpPr>
        <p:spPr>
          <a:xfrm>
            <a:off x="4075806" y="704064"/>
            <a:ext cx="2529032" cy="2640239"/>
          </a:xfrm>
          <a:prstGeom prst="rect">
            <a:avLst/>
          </a:prstGeom>
        </p:spPr>
        <p:txBody>
          <a:bodyPr vert="horz" lIns="87536" tIns="43768" rIns="87536" bIns="43768"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8 minutes</a:t>
            </a:r>
          </a:p>
          <a:p>
            <a:endParaRPr lang="en-US" sz="1700" dirty="0"/>
          </a:p>
          <a:p>
            <a:r>
              <a:rPr lang="en-US" sz="1700" dirty="0"/>
              <a:t>MATERIALS NEEDED:</a:t>
            </a:r>
          </a:p>
          <a:p>
            <a:pPr marL="439198" lvl="1" indent="-273548">
              <a:buFont typeface="Arial" pitchFamily="34" charset="0"/>
              <a:buChar char="•"/>
            </a:pPr>
            <a:r>
              <a:rPr lang="en-US" sz="1700" dirty="0"/>
              <a:t>Module Overview</a:t>
            </a:r>
          </a:p>
        </p:txBody>
      </p:sp>
      <p:sp>
        <p:nvSpPr>
          <p:cNvPr id="9" name="Date Placeholder 8"/>
          <p:cNvSpPr>
            <a:spLocks noGrp="1"/>
          </p:cNvSpPr>
          <p:nvPr>
            <p:ph type="dt" idx="13"/>
          </p:nvPr>
        </p:nvSpPr>
        <p:spPr/>
        <p:txBody>
          <a:bodyPr/>
          <a:lstStyle/>
          <a:p>
            <a:pPr>
              <a:defRPr/>
            </a:pPr>
            <a:r>
              <a:rPr lang="en-US" smtClean="0"/>
              <a:t>July 2013 </a:t>
            </a:r>
          </a:p>
          <a:p>
            <a:pPr>
              <a:defRPr/>
            </a:pPr>
            <a:r>
              <a:rPr lang="en-US" smtClean="0"/>
              <a:t>Network Team Institute</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wmf"/><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0" y="0"/>
            <a:ext cx="9144000" cy="3971636"/>
          </a:xfrm>
          <a:prstGeom prst="rect">
            <a:avLst/>
          </a:prstGeom>
        </p:spPr>
      </p:pic>
      <p:sp>
        <p:nvSpPr>
          <p:cNvPr id="2" name="Title 1"/>
          <p:cNvSpPr>
            <a:spLocks noGrp="1"/>
          </p:cNvSpPr>
          <p:nvPr>
            <p:ph type="ctrTitle"/>
          </p:nvPr>
        </p:nvSpPr>
        <p:spPr>
          <a:xfrm>
            <a:off x="501037" y="1616246"/>
            <a:ext cx="5489843" cy="1733444"/>
          </a:xfrm>
        </p:spPr>
        <p:txBody>
          <a:bodyPr lIns="0" anchor="b" anchorCtr="0">
            <a:noAutofit/>
          </a:bodyPr>
          <a:lstStyle>
            <a:lvl1pPr algn="l">
              <a:lnSpc>
                <a:spcPct val="90000"/>
              </a:lnSpc>
              <a:defRPr sz="6000" b="1">
                <a:solidFill>
                  <a:srgbClr val="7B083C"/>
                </a:solidFill>
                <a:latin typeface="Calibri"/>
                <a:cs typeface="Calibri"/>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457200" y="6298828"/>
            <a:ext cx="279400" cy="241300"/>
          </a:xfrm>
          <a:prstGeom prst="rect">
            <a:avLst/>
          </a:prstGeom>
        </p:spPr>
      </p:pic>
      <p:pic>
        <p:nvPicPr>
          <p:cNvPr id="9" name="Picture 8"/>
          <p:cNvPicPr>
            <a:picLocks noChangeAspect="1"/>
          </p:cNvPicPr>
          <p:nvPr userDrawn="1"/>
        </p:nvPicPr>
        <p:blipFill>
          <a:blip r:embed="rId4"/>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1" name="Straight Connector 10"/>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engageny_logo_bw.jpg"/>
          <p:cNvPicPr>
            <a:picLocks noChangeAspect="1"/>
          </p:cNvPicPr>
          <p:nvPr userDrawn="1"/>
        </p:nvPicPr>
        <p:blipFill>
          <a:blip r:embed="rId5">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16" name="TextBox 15"/>
          <p:cNvSpPr txBox="1"/>
          <p:nvPr userDrawn="1"/>
        </p:nvSpPr>
        <p:spPr>
          <a:xfrm>
            <a:off x="457787" y="429405"/>
            <a:ext cx="5305715" cy="338554"/>
          </a:xfrm>
          <a:prstGeom prst="rect">
            <a:avLst/>
          </a:prstGeom>
          <a:noFill/>
        </p:spPr>
        <p:txBody>
          <a:bodyPr wrap="square" rtlCol="0">
            <a:spAutoFit/>
          </a:bodyPr>
          <a:lstStyle/>
          <a:p>
            <a:r>
              <a:rPr lang="en-US" sz="1600" b="1" spc="100" baseline="0" dirty="0" smtClean="0">
                <a:solidFill>
                  <a:srgbClr val="0A668B">
                    <a:alpha val="42000"/>
                  </a:srgbClr>
                </a:solidFill>
                <a:latin typeface="Calibri"/>
                <a:cs typeface="Calibri"/>
              </a:rPr>
              <a:t>NYS COMMON CORE MATHEMATICS CURRICULUM</a:t>
            </a:r>
            <a:endParaRPr lang="en-US" sz="1600" b="1" spc="100" baseline="0" dirty="0">
              <a:solidFill>
                <a:srgbClr val="0A668B">
                  <a:alpha val="42000"/>
                </a:srgbClr>
              </a:solidFill>
              <a:latin typeface="Calibri"/>
              <a:cs typeface="Calibri"/>
            </a:endParaRPr>
          </a:p>
        </p:txBody>
      </p:sp>
      <p:sp>
        <p:nvSpPr>
          <p:cNvPr id="12" name="Rectangle 11"/>
          <p:cNvSpPr/>
          <p:nvPr userDrawn="1"/>
        </p:nvSpPr>
        <p:spPr>
          <a:xfrm>
            <a:off x="0" y="11272"/>
            <a:ext cx="9144000" cy="119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108625"/>
          </a:xfrm>
          <a:prstGeom prst="rect">
            <a:avLst/>
          </a:prstGeom>
          <a:solidFill>
            <a:srgbClr val="0A6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5437650" y="475248"/>
            <a:ext cx="0" cy="2893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5504498" y="402798"/>
            <a:ext cx="1915162" cy="406265"/>
          </a:xfrm>
          <a:prstGeom prst="rect">
            <a:avLst/>
          </a:prstGeom>
          <a:noFill/>
        </p:spPr>
        <p:txBody>
          <a:bodyPr wrap="square" rtlCol="0">
            <a:spAutoFit/>
          </a:bodyPr>
          <a:lstStyle/>
          <a:p>
            <a:r>
              <a:rPr lang="en-US" sz="1800" b="1" spc="0" baseline="0" dirty="0" smtClean="0">
                <a:solidFill>
                  <a:schemeClr val="bg1"/>
                </a:solidFill>
                <a:effectLst>
                  <a:glow rad="127000">
                    <a:srgbClr val="95B4BF">
                      <a:alpha val="12000"/>
                    </a:srgbClr>
                  </a:glow>
                </a:effectLst>
                <a:latin typeface="Calibri"/>
                <a:cs typeface="Calibri"/>
              </a:rPr>
              <a:t>A Story of Units</a:t>
            </a:r>
            <a:endParaRPr lang="en-US" sz="1800" b="1" spc="0" baseline="0" dirty="0">
              <a:solidFill>
                <a:schemeClr val="bg1"/>
              </a:solidFill>
              <a:effectLst>
                <a:glow rad="127000">
                  <a:srgbClr val="95B4BF">
                    <a:alpha val="12000"/>
                  </a:srgbClr>
                </a:glow>
              </a:effectLst>
              <a:latin typeface="Calibri"/>
              <a:cs typeface="Calibri"/>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3312186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15"/>
          <p:cNvPicPr/>
          <p:nvPr userDrawn="1"/>
        </p:nvPicPr>
        <p:blipFill>
          <a:blip r:embed="rId5">
            <a:extLst>
              <a:ext uri="{28A0092B-C50C-407E-A947-70E740481C1C}">
                <a14:useLocalDpi xmlns:a14="http://schemas.microsoft.com/office/drawing/2010/main" val="0"/>
              </a:ext>
            </a:extLst>
          </a:blip>
          <a:stretch>
            <a:fillRect/>
          </a:stretch>
        </p:blipFill>
        <p:spPr>
          <a:xfrm>
            <a:off x="6112674" y="3814602"/>
            <a:ext cx="2326943" cy="2125637"/>
          </a:xfrm>
          <a:prstGeom prst="rect">
            <a:avLst/>
          </a:prstGeom>
        </p:spPr>
      </p:pic>
    </p:spTree>
    <p:extLst>
      <p:ext uri="{BB962C8B-B14F-4D97-AF65-F5344CB8AC3E}">
        <p14:creationId xmlns:p14="http://schemas.microsoft.com/office/powerpoint/2010/main" val="33121863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2" descr="C:\Documents and Settings\jdiniz\Local Settings\Temporary Internet Files\Content.IE5\3CKUH0AK\MC900239461[1].wm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93952"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4402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05266" y="2651760"/>
            <a:ext cx="204216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1863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8067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954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7" name="Slide Number Placeholder 5"/>
          <p:cNvSpPr>
            <a:spLocks noGrp="1"/>
          </p:cNvSpPr>
          <p:nvPr>
            <p:ph type="sldNum" sz="quarter" idx="4"/>
          </p:nvPr>
        </p:nvSpPr>
        <p:spPr>
          <a:xfrm>
            <a:off x="8234363" y="6356350"/>
            <a:ext cx="452437"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mn-lt"/>
                <a:ea typeface="+mn-ea"/>
                <a:cs typeface="+mn-cs"/>
              </a:defRPr>
            </a:lvl1pPr>
          </a:lstStyle>
          <a:p>
            <a:pPr>
              <a:defRPr/>
            </a:pPr>
            <a:fld id="{CF9147F9-DCE1-4C7B-AAAC-63EA3FF959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62" r:id="rId2"/>
    <p:sldLayoutId id="2147483657" r:id="rId3"/>
    <p:sldLayoutId id="2147483661" r:id="rId4"/>
    <p:sldLayoutId id="2147483664" r:id="rId5"/>
    <p:sldLayoutId id="2147483663" r:id="rId6"/>
    <p:sldLayoutId id="2147483658" r:id="rId7"/>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r>
              <a:rPr lang="en-US" i="1" dirty="0" smtClean="0"/>
              <a:t>A Story of Units</a:t>
            </a:r>
            <a:endParaRPr lang="en-US" i="1" dirty="0"/>
          </a:p>
        </p:txBody>
      </p:sp>
      <p:sp>
        <p:nvSpPr>
          <p:cNvPr id="5" name="TextBox 4"/>
          <p:cNvSpPr txBox="1"/>
          <p:nvPr/>
        </p:nvSpPr>
        <p:spPr>
          <a:xfrm>
            <a:off x="501037" y="3349689"/>
            <a:ext cx="6252314" cy="584775"/>
          </a:xfrm>
          <a:prstGeom prst="rect">
            <a:avLst/>
          </a:prstGeom>
          <a:noFill/>
        </p:spPr>
        <p:txBody>
          <a:bodyPr wrap="square" lIns="0" rtlCol="0" anchor="t">
            <a:spAutoFit/>
          </a:bodyPr>
          <a:lstStyle/>
          <a:p>
            <a:r>
              <a:rPr lang="en-US" sz="3200" baseline="0" dirty="0" smtClean="0">
                <a:solidFill>
                  <a:srgbClr val="B9899D"/>
                </a:solidFill>
                <a:latin typeface="Calibri"/>
                <a:cs typeface="Calibri"/>
              </a:rPr>
              <a:t>Module </a:t>
            </a:r>
            <a:r>
              <a:rPr lang="en-US" sz="3200" baseline="0" dirty="0" smtClean="0">
                <a:solidFill>
                  <a:srgbClr val="B9899D"/>
                </a:solidFill>
                <a:latin typeface="Calibri"/>
                <a:cs typeface="Calibri"/>
              </a:rPr>
              <a:t>2</a:t>
            </a:r>
            <a:endParaRPr lang="en-US" sz="3200" baseline="0" dirty="0">
              <a:solidFill>
                <a:srgbClr val="B9899D"/>
              </a:solidFill>
              <a:latin typeface="Calibri"/>
              <a:cs typeface="Calibri"/>
            </a:endParaRPr>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10</a:t>
            </a:fld>
            <a:endParaRPr lang="en-US" dirty="0"/>
          </a:p>
        </p:txBody>
      </p:sp>
      <p:sp>
        <p:nvSpPr>
          <p:cNvPr id="4" name="Content Placeholder 3"/>
          <p:cNvSpPr>
            <a:spLocks noGrp="1"/>
          </p:cNvSpPr>
          <p:nvPr>
            <p:ph idx="1"/>
          </p:nvPr>
        </p:nvSpPr>
        <p:spPr>
          <a:xfrm>
            <a:off x="457200" y="1913474"/>
            <a:ext cx="5465135" cy="4019126"/>
          </a:xfrm>
        </p:spPr>
        <p:txBody>
          <a:bodyPr/>
          <a:lstStyle/>
          <a:p>
            <a:pPr marL="457200" indent="-457200">
              <a:spcAft>
                <a:spcPts val="1200"/>
              </a:spcAft>
              <a:buFont typeface="Arial" pitchFamily="34" charset="0"/>
              <a:buChar char="•"/>
            </a:pPr>
            <a:r>
              <a:rPr lang="en-US" sz="2400" dirty="0" smtClean="0"/>
              <a:t>How does this Module compare to your past experiences with this content?</a:t>
            </a:r>
          </a:p>
          <a:p>
            <a:pPr marL="457200" indent="-457200">
              <a:spcAft>
                <a:spcPts val="1200"/>
              </a:spcAft>
              <a:buFont typeface="Arial" pitchFamily="34" charset="0"/>
              <a:buChar char="•"/>
            </a:pPr>
            <a:r>
              <a:rPr lang="en-US" sz="2400" dirty="0" smtClean="0"/>
              <a:t>How does each component of the Module Overview prepare you to implement this material in your classroom?</a:t>
            </a:r>
          </a:p>
          <a:p>
            <a:pPr marL="0" indent="0">
              <a:spcAft>
                <a:spcPts val="1200"/>
              </a:spcAft>
            </a:pPr>
            <a:r>
              <a:rPr lang="en-US" sz="2400" dirty="0" smtClean="0"/>
              <a:t>Turn and talk with others at your table </a:t>
            </a:r>
            <a:r>
              <a:rPr lang="en-US" sz="2400" dirty="0"/>
              <a:t>about </a:t>
            </a:r>
            <a:r>
              <a:rPr lang="en-US" sz="2400" dirty="0" smtClean="0"/>
              <a:t>your observations.</a:t>
            </a:r>
            <a:endParaRPr lang="en-US" sz="2400" b="1" dirty="0"/>
          </a:p>
        </p:txBody>
      </p:sp>
    </p:spTree>
    <p:extLst>
      <p:ext uri="{BB962C8B-B14F-4D97-AF65-F5344CB8AC3E}">
        <p14:creationId xmlns:p14="http://schemas.microsoft.com/office/powerpoint/2010/main" val="4054554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Mathematics in Practice</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11</a:t>
            </a:fld>
            <a:endParaRPr lang="en-US" dirty="0"/>
          </a:p>
        </p:txBody>
      </p:sp>
      <p:sp>
        <p:nvSpPr>
          <p:cNvPr id="7" name="Rectangle 6"/>
          <p:cNvSpPr/>
          <p:nvPr/>
        </p:nvSpPr>
        <p:spPr>
          <a:xfrm>
            <a:off x="4225330" y="4658706"/>
            <a:ext cx="693512" cy="512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918054" y="4658706"/>
            <a:ext cx="693512" cy="512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918054" y="1677571"/>
            <a:ext cx="3991734" cy="4000500"/>
          </a:xfrm>
          <a:prstGeom prst="rect">
            <a:avLst/>
          </a:prstGeom>
        </p:spPr>
      </p:pic>
      <p:pic>
        <p:nvPicPr>
          <p:cNvPr id="9" name="Picture 8"/>
          <p:cNvPicPr>
            <a:picLocks noChangeAspect="1"/>
          </p:cNvPicPr>
          <p:nvPr/>
        </p:nvPicPr>
        <p:blipFill rotWithShape="1">
          <a:blip r:embed="rId4"/>
          <a:srcRect l="9764" t="72037" r="68909" b="8826"/>
          <a:stretch/>
        </p:blipFill>
        <p:spPr>
          <a:xfrm>
            <a:off x="2471465" y="4495796"/>
            <a:ext cx="753533" cy="675294"/>
          </a:xfrm>
          <a:prstGeom prst="rect">
            <a:avLst/>
          </a:prstGeom>
        </p:spPr>
      </p:pic>
      <p:pic>
        <p:nvPicPr>
          <p:cNvPr id="10" name="Picture 9"/>
          <p:cNvPicPr>
            <a:picLocks noChangeAspect="1"/>
          </p:cNvPicPr>
          <p:nvPr/>
        </p:nvPicPr>
        <p:blipFill rotWithShape="1">
          <a:blip r:embed="rId4"/>
          <a:srcRect l="64954" t="74781" r="7949" b="10129"/>
          <a:stretch/>
        </p:blipFill>
        <p:spPr>
          <a:xfrm>
            <a:off x="4410841" y="4658706"/>
            <a:ext cx="1016001" cy="565077"/>
          </a:xfrm>
          <a:prstGeom prst="rect">
            <a:avLst/>
          </a:prstGeom>
        </p:spPr>
      </p:pic>
      <p:pic>
        <p:nvPicPr>
          <p:cNvPr id="11" name="Picture 10"/>
          <p:cNvPicPr>
            <a:picLocks noChangeAspect="1"/>
          </p:cNvPicPr>
          <p:nvPr/>
        </p:nvPicPr>
        <p:blipFill rotWithShape="1">
          <a:blip r:embed="rId5"/>
          <a:srcRect l="7537" t="83372" r="65829" b="4740"/>
          <a:stretch/>
        </p:blipFill>
        <p:spPr>
          <a:xfrm>
            <a:off x="2211917" y="5584609"/>
            <a:ext cx="1121834" cy="530862"/>
          </a:xfrm>
          <a:prstGeom prst="rect">
            <a:avLst/>
          </a:prstGeom>
        </p:spPr>
      </p:pic>
    </p:spTree>
    <p:extLst>
      <p:ext uri="{BB962C8B-B14F-4D97-AF65-F5344CB8AC3E}">
        <p14:creationId xmlns:p14="http://schemas.microsoft.com/office/powerpoint/2010/main" val="16833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style.rotation</p:attrName>
                                        </p:attrNameLst>
                                      </p:cBhvr>
                                      <p:tavLst>
                                        <p:tav tm="0">
                                          <p:val>
                                            <p:fltVal val="720"/>
                                          </p:val>
                                        </p:tav>
                                        <p:tav tm="100000">
                                          <p:val>
                                            <p:fltVal val="0"/>
                                          </p:val>
                                        </p:tav>
                                      </p:tavLst>
                                    </p:anim>
                                    <p:anim calcmode="lin" valueType="num">
                                      <p:cBhvr>
                                        <p:cTn id="33" dur="2000" fill="hold"/>
                                        <p:tgtEl>
                                          <p:spTgt spid="10"/>
                                        </p:tgtEl>
                                        <p:attrNameLst>
                                          <p:attrName>ppt_h</p:attrName>
                                        </p:attrNameLst>
                                      </p:cBhvr>
                                      <p:tavLst>
                                        <p:tav tm="0">
                                          <p:val>
                                            <p:fltVal val="0"/>
                                          </p:val>
                                        </p:tav>
                                        <p:tav tm="100000">
                                          <p:val>
                                            <p:strVal val="#ppt_h"/>
                                          </p:val>
                                        </p:tav>
                                      </p:tavLst>
                                    </p:anim>
                                    <p:anim calcmode="lin" valueType="num">
                                      <p:cBhvr>
                                        <p:cTn id="34"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Mathematics in Practice</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12</a:t>
            </a:fld>
            <a:endParaRPr lang="en-US" dirty="0"/>
          </a:p>
        </p:txBody>
      </p:sp>
      <p:sp>
        <p:nvSpPr>
          <p:cNvPr id="10" name="TextBox 9"/>
          <p:cNvSpPr txBox="1"/>
          <p:nvPr/>
        </p:nvSpPr>
        <p:spPr>
          <a:xfrm>
            <a:off x="4556241" y="3910136"/>
            <a:ext cx="1970696" cy="502702"/>
          </a:xfrm>
          <a:prstGeom prst="rect">
            <a:avLst/>
          </a:prstGeom>
          <a:noFill/>
        </p:spPr>
        <p:txBody>
          <a:bodyPr wrap="square" rtlCol="0">
            <a:spAutoFit/>
          </a:bodyPr>
          <a:lstStyle/>
          <a:p>
            <a:r>
              <a:rPr lang="en-US" sz="4000" dirty="0" smtClean="0"/>
              <a:t>500 m</a:t>
            </a:r>
            <a:endParaRPr lang="en-US" sz="4000" dirty="0"/>
          </a:p>
        </p:txBody>
      </p:sp>
      <p:sp>
        <p:nvSpPr>
          <p:cNvPr id="18" name="Rectangle 17"/>
          <p:cNvSpPr/>
          <p:nvPr/>
        </p:nvSpPr>
        <p:spPr>
          <a:xfrm>
            <a:off x="4606465" y="4031423"/>
            <a:ext cx="1053356" cy="5123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099568" y="1713756"/>
            <a:ext cx="3560253" cy="4290178"/>
            <a:chOff x="4923347" y="1574801"/>
            <a:chExt cx="3560253" cy="4290178"/>
          </a:xfrm>
        </p:grpSpPr>
        <p:pic>
          <p:nvPicPr>
            <p:cNvPr id="3" name="Picture 2"/>
            <p:cNvPicPr>
              <a:picLocks noChangeAspect="1"/>
            </p:cNvPicPr>
            <p:nvPr/>
          </p:nvPicPr>
          <p:blipFill rotWithShape="1">
            <a:blip r:embed="rId3"/>
            <a:srcRect t="2336"/>
            <a:stretch/>
          </p:blipFill>
          <p:spPr>
            <a:xfrm>
              <a:off x="4923347" y="1574801"/>
              <a:ext cx="3560253" cy="4290178"/>
            </a:xfrm>
            <a:prstGeom prst="rect">
              <a:avLst/>
            </a:prstGeom>
          </p:spPr>
        </p:pic>
        <p:sp>
          <p:nvSpPr>
            <p:cNvPr id="22" name="Rectangle 21"/>
            <p:cNvSpPr/>
            <p:nvPr/>
          </p:nvSpPr>
          <p:spPr>
            <a:xfrm>
              <a:off x="7188200" y="4273883"/>
              <a:ext cx="1054100" cy="472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245100" y="5392286"/>
              <a:ext cx="1181100" cy="472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rotWithShape="1">
          <a:blip r:embed="rId3"/>
          <a:srcRect l="8090" t="88394" r="57428"/>
          <a:stretch/>
        </p:blipFill>
        <p:spPr>
          <a:xfrm>
            <a:off x="2421321" y="5393013"/>
            <a:ext cx="1227667" cy="509812"/>
          </a:xfrm>
          <a:prstGeom prst="rect">
            <a:avLst/>
          </a:prstGeom>
        </p:spPr>
      </p:pic>
      <p:pic>
        <p:nvPicPr>
          <p:cNvPr id="19" name="Picture 18"/>
          <p:cNvPicPr>
            <a:picLocks noChangeAspect="1"/>
          </p:cNvPicPr>
          <p:nvPr/>
        </p:nvPicPr>
        <p:blipFill rotWithShape="1">
          <a:blip r:embed="rId3"/>
          <a:srcRect l="62905" t="63274" r="7488" b="25965"/>
          <a:stretch/>
        </p:blipFill>
        <p:spPr>
          <a:xfrm>
            <a:off x="4364421" y="4412838"/>
            <a:ext cx="1054100" cy="472693"/>
          </a:xfrm>
          <a:prstGeom prst="rect">
            <a:avLst/>
          </a:prstGeom>
        </p:spPr>
      </p:pic>
    </p:spTree>
    <p:extLst>
      <p:ext uri="{BB962C8B-B14F-4D97-AF65-F5344CB8AC3E}">
        <p14:creationId xmlns:p14="http://schemas.microsoft.com/office/powerpoint/2010/main" val="27409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edge">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Assessments</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13</a:t>
            </a:fld>
            <a:endParaRPr lang="en-US" dirty="0"/>
          </a:p>
        </p:txBody>
      </p:sp>
      <p:sp>
        <p:nvSpPr>
          <p:cNvPr id="4" name="Content Placeholder 3"/>
          <p:cNvSpPr>
            <a:spLocks noGrp="1"/>
          </p:cNvSpPr>
          <p:nvPr>
            <p:ph idx="1"/>
          </p:nvPr>
        </p:nvSpPr>
        <p:spPr>
          <a:xfrm>
            <a:off x="457200" y="1913474"/>
            <a:ext cx="6908800" cy="4019126"/>
          </a:xfrm>
        </p:spPr>
        <p:txBody>
          <a:bodyPr/>
          <a:lstStyle/>
          <a:p>
            <a:pPr marL="457200" indent="-457200">
              <a:spcAft>
                <a:spcPts val="1200"/>
              </a:spcAft>
              <a:buFont typeface="Arial"/>
              <a:buChar char="•"/>
            </a:pPr>
            <a:r>
              <a:rPr lang="en-US" sz="2400" dirty="0" smtClean="0"/>
              <a:t>Complete the End of Module Assessment.</a:t>
            </a:r>
          </a:p>
          <a:p>
            <a:pPr marL="457200" indent="-457200">
              <a:spcAft>
                <a:spcPts val="1200"/>
              </a:spcAft>
              <a:buFont typeface="Arial"/>
              <a:buChar char="•"/>
            </a:pPr>
            <a:r>
              <a:rPr lang="en-US" sz="2400" dirty="0" smtClean="0"/>
              <a:t>Label each problem with the standard it assesses.</a:t>
            </a:r>
            <a:endParaRPr lang="en-US" sz="2400" dirty="0"/>
          </a:p>
        </p:txBody>
      </p:sp>
    </p:spTree>
    <p:extLst>
      <p:ext uri="{BB962C8B-B14F-4D97-AF65-F5344CB8AC3E}">
        <p14:creationId xmlns:p14="http://schemas.microsoft.com/office/powerpoint/2010/main" val="8614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Assessments:  Rubrics</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14</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798" y="1726351"/>
            <a:ext cx="3342415" cy="4389120"/>
          </a:xfrm>
          <a:prstGeom prst="rect">
            <a:avLst/>
          </a:prstGeom>
          <a:noFill/>
          <a:ln w="9525">
            <a:solidFill>
              <a:schemeClr val="accent5">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Left Arrow 2"/>
          <p:cNvSpPr/>
          <p:nvPr/>
        </p:nvSpPr>
        <p:spPr>
          <a:xfrm rot="10283650">
            <a:off x="947550" y="2441004"/>
            <a:ext cx="2150142" cy="753381"/>
          </a:xfrm>
          <a:prstGeom prst="leftArrow">
            <a:avLst/>
          </a:prstGeom>
          <a:gradFill>
            <a:gsLst>
              <a:gs pos="75000">
                <a:schemeClr val="accent2">
                  <a:lumMod val="50000"/>
                </a:schemeClr>
              </a:gs>
              <a:gs pos="50000">
                <a:schemeClr val="accent2">
                  <a:lumMod val="20000"/>
                  <a:lumOff val="80000"/>
                </a:schemeClr>
              </a:gs>
              <a:gs pos="0">
                <a:schemeClr val="accent2">
                  <a:lumMod val="75000"/>
                </a:schemeClr>
              </a:gs>
              <a:gs pos="70825">
                <a:srgbClr val="653A44"/>
              </a:gs>
              <a:gs pos="100000">
                <a:schemeClr val="accent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31930" y="3011214"/>
            <a:ext cx="2853556" cy="740979"/>
          </a:xfrm>
          <a:prstGeom prst="rect">
            <a:avLst/>
          </a:prstGeom>
          <a:gradFill flip="none" rotWithShape="1">
            <a:gsLst>
              <a:gs pos="0">
                <a:srgbClr val="FFFF00">
                  <a:alpha val="27000"/>
                </a:srgbClr>
              </a:gs>
              <a:gs pos="100000">
                <a:srgbClr val="FBFED0">
                  <a:alpha val="10980"/>
                </a:srgbClr>
              </a:gs>
            </a:gsLst>
            <a:lin ang="8100000" scaled="1"/>
            <a:tileRect/>
          </a:gra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3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Assessments:  Scoring Sample Student Work</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15</a:t>
            </a:fld>
            <a:endParaRPr lang="en-US" dirty="0"/>
          </a:p>
        </p:txBody>
      </p:sp>
      <p:sp>
        <p:nvSpPr>
          <p:cNvPr id="4" name="Content Placeholder 3"/>
          <p:cNvSpPr>
            <a:spLocks noGrp="1"/>
          </p:cNvSpPr>
          <p:nvPr>
            <p:ph idx="1"/>
          </p:nvPr>
        </p:nvSpPr>
        <p:spPr>
          <a:xfrm>
            <a:off x="457200" y="2146300"/>
            <a:ext cx="8229600" cy="3365500"/>
          </a:xfrm>
        </p:spPr>
        <p:txBody>
          <a:bodyPr/>
          <a:lstStyle/>
          <a:p>
            <a:pPr marL="457200" indent="-457200">
              <a:buFont typeface="Arial"/>
              <a:buChar char="•"/>
            </a:pPr>
            <a:r>
              <a:rPr lang="en-US" dirty="0" smtClean="0"/>
              <a:t>Score the assessment assigned to your table using the Rubric.</a:t>
            </a:r>
          </a:p>
          <a:p>
            <a:pPr marL="457200" indent="-457200">
              <a:buFont typeface="Arial"/>
              <a:buChar char="•"/>
            </a:pPr>
            <a:r>
              <a:rPr lang="en-US" dirty="0" smtClean="0"/>
              <a:t>Discuss the scores at your table.</a:t>
            </a:r>
          </a:p>
          <a:p>
            <a:pPr marL="457200" indent="-457200">
              <a:buFont typeface="Arial"/>
              <a:buChar char="•"/>
            </a:pPr>
            <a:r>
              <a:rPr lang="en-US" dirty="0" smtClean="0"/>
              <a:t>How can the Levels of Performance                          and the Step descriptions assist a                        teacher in assessing student                    understanding?</a:t>
            </a:r>
          </a:p>
          <a:p>
            <a:pPr marL="0" indent="0"/>
            <a:endParaRPr lang="en-US" dirty="0"/>
          </a:p>
        </p:txBody>
      </p:sp>
    </p:spTree>
    <p:extLst>
      <p:ext uri="{BB962C8B-B14F-4D97-AF65-F5344CB8AC3E}">
        <p14:creationId xmlns:p14="http://schemas.microsoft.com/office/powerpoint/2010/main" val="170898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strips(downLeft)">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heckerboard(across)">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Assessments:  Reflection</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16</a:t>
            </a:fld>
            <a:endParaRPr lang="en-US" dirty="0"/>
          </a:p>
        </p:txBody>
      </p:sp>
      <p:sp>
        <p:nvSpPr>
          <p:cNvPr id="4" name="Content Placeholder 3"/>
          <p:cNvSpPr>
            <a:spLocks noGrp="1"/>
          </p:cNvSpPr>
          <p:nvPr>
            <p:ph idx="1"/>
          </p:nvPr>
        </p:nvSpPr>
        <p:spPr>
          <a:xfrm>
            <a:off x="457200" y="1913474"/>
            <a:ext cx="5518298" cy="4019126"/>
          </a:xfrm>
        </p:spPr>
        <p:txBody>
          <a:bodyPr/>
          <a:lstStyle/>
          <a:p>
            <a:pPr defTabSz="437678">
              <a:defRPr/>
            </a:pPr>
            <a:r>
              <a:rPr lang="en-US" sz="2400" dirty="0"/>
              <a:t>How could this rubric be </a:t>
            </a:r>
            <a:r>
              <a:rPr lang="en-US" sz="2400" dirty="0" smtClean="0"/>
              <a:t>used?</a:t>
            </a:r>
            <a:endParaRPr lang="en-US" sz="2400" dirty="0"/>
          </a:p>
        </p:txBody>
      </p:sp>
    </p:spTree>
    <p:extLst>
      <p:ext uri="{BB962C8B-B14F-4D97-AF65-F5344CB8AC3E}">
        <p14:creationId xmlns:p14="http://schemas.microsoft.com/office/powerpoint/2010/main" val="2957107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Slide Number Placeholder 7"/>
          <p:cNvSpPr>
            <a:spLocks noGrp="1"/>
          </p:cNvSpPr>
          <p:nvPr>
            <p:ph type="sldNum" sz="quarter" idx="10"/>
          </p:nvPr>
        </p:nvSpPr>
        <p:spPr/>
        <p:txBody>
          <a:bodyPr/>
          <a:lstStyle/>
          <a:p>
            <a:pPr>
              <a:defRPr/>
            </a:pPr>
            <a:fld id="{6F00AB01-4170-4D6E-91C0-E0BCC4030175}" type="slidenum">
              <a:rPr lang="en-US" smtClean="0"/>
              <a:pPr>
                <a:defRPr/>
              </a:pPr>
              <a:t>17</a:t>
            </a:fld>
            <a:endParaRPr lang="en-US" dirty="0"/>
          </a:p>
        </p:txBody>
      </p:sp>
      <p:sp>
        <p:nvSpPr>
          <p:cNvPr id="4" name="Content Placeholder 3"/>
          <p:cNvSpPr>
            <a:spLocks noGrp="1"/>
          </p:cNvSpPr>
          <p:nvPr>
            <p:ph idx="1"/>
          </p:nvPr>
        </p:nvSpPr>
        <p:spPr/>
        <p:txBody>
          <a:bodyPr/>
          <a:lstStyle/>
          <a:p>
            <a:r>
              <a:rPr lang="en-US" b="1" dirty="0" smtClean="0">
                <a:effectLst/>
              </a:rPr>
              <a:t>Study of the Progression Document</a:t>
            </a:r>
            <a:endParaRPr lang="en-US" sz="2800" b="1" dirty="0" smtClean="0">
              <a:effectLst/>
            </a:endParaRPr>
          </a:p>
          <a:p>
            <a:r>
              <a:rPr lang="en-US" b="1" dirty="0" smtClean="0"/>
              <a:t>Examination of Module Overview and Assessments</a:t>
            </a:r>
          </a:p>
          <a:p>
            <a:r>
              <a:rPr lang="en-US" b="1" dirty="0" smtClean="0">
                <a:effectLst>
                  <a:glow rad="228600">
                    <a:srgbClr val="A56877">
                      <a:alpha val="40000"/>
                    </a:srgbClr>
                  </a:glow>
                </a:effectLst>
              </a:rPr>
              <a:t>Exploration of Selected Lessons</a:t>
            </a:r>
          </a:p>
          <a:p>
            <a:r>
              <a:rPr lang="en-US" b="1" dirty="0" smtClean="0"/>
              <a:t>Bringing the Module to Life</a:t>
            </a:r>
          </a:p>
          <a:p>
            <a:endParaRPr lang="en-US" sz="2800" b="1" dirty="0" smtClean="0">
              <a:effectLst/>
            </a:endParaRPr>
          </a:p>
        </p:txBody>
      </p:sp>
    </p:spTree>
    <p:extLst>
      <p:ext uri="{BB962C8B-B14F-4D97-AF65-F5344CB8AC3E}">
        <p14:creationId xmlns:p14="http://schemas.microsoft.com/office/powerpoint/2010/main" val="437011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Openers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18</a:t>
            </a:fld>
            <a:endParaRPr lang="en-US" dirty="0"/>
          </a:p>
        </p:txBody>
      </p:sp>
      <p:sp>
        <p:nvSpPr>
          <p:cNvPr id="4" name="Content Placeholder 3"/>
          <p:cNvSpPr>
            <a:spLocks noGrp="1"/>
          </p:cNvSpPr>
          <p:nvPr>
            <p:ph idx="1"/>
          </p:nvPr>
        </p:nvSpPr>
        <p:spPr>
          <a:xfrm>
            <a:off x="457200" y="1913474"/>
            <a:ext cx="4540102" cy="4019126"/>
          </a:xfrm>
        </p:spPr>
        <p:txBody>
          <a:bodyPr/>
          <a:lstStyle/>
          <a:p>
            <a:pPr marL="457200" indent="-457200">
              <a:buFont typeface="Arial" pitchFamily="34" charset="0"/>
              <a:buChar char="•"/>
            </a:pPr>
            <a:r>
              <a:rPr lang="en-US" sz="2400" dirty="0" smtClean="0"/>
              <a:t>Read the descriptive narrative. </a:t>
            </a:r>
          </a:p>
          <a:p>
            <a:pPr marL="457200" indent="-457200">
              <a:buFont typeface="Arial" pitchFamily="34" charset="0"/>
              <a:buChar char="•"/>
            </a:pPr>
            <a:r>
              <a:rPr lang="en-US" sz="2400" dirty="0" smtClean="0"/>
              <a:t>Make note of important information that will help educators implement these lessons.</a:t>
            </a:r>
          </a:p>
          <a:p>
            <a:pPr marL="457200" indent="-457200">
              <a:buFont typeface="Arial" pitchFamily="34" charset="0"/>
              <a:buChar cha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448" y="1449324"/>
            <a:ext cx="3021610" cy="3959352"/>
          </a:xfrm>
          <a:prstGeom prst="rect">
            <a:avLst/>
          </a:prstGeom>
          <a:ln>
            <a:solidFill>
              <a:schemeClr val="tx2"/>
            </a:solidFill>
          </a:ln>
        </p:spPr>
      </p:pic>
    </p:spTree>
    <p:extLst>
      <p:ext uri="{BB962C8B-B14F-4D97-AF65-F5344CB8AC3E}">
        <p14:creationId xmlns:p14="http://schemas.microsoft.com/office/powerpoint/2010/main" val="27783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a:t>
            </a:r>
            <a:r>
              <a:rPr lang="en-US" dirty="0"/>
              <a:t>Openers</a:t>
            </a:r>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19</a:t>
            </a:fld>
            <a:endParaRPr lang="en-US" dirty="0"/>
          </a:p>
        </p:txBody>
      </p:sp>
      <p:sp>
        <p:nvSpPr>
          <p:cNvPr id="4" name="Content Placeholder 3"/>
          <p:cNvSpPr>
            <a:spLocks noGrp="1"/>
          </p:cNvSpPr>
          <p:nvPr>
            <p:ph idx="1"/>
          </p:nvPr>
        </p:nvSpPr>
        <p:spPr>
          <a:xfrm>
            <a:off x="457200" y="1913474"/>
            <a:ext cx="5443870" cy="4019126"/>
          </a:xfrm>
        </p:spPr>
        <p:txBody>
          <a:bodyPr/>
          <a:lstStyle/>
          <a:p>
            <a:pPr marL="457200" lvl="1" indent="-457200" defTabSz="457200">
              <a:spcBef>
                <a:spcPct val="20000"/>
              </a:spcBef>
              <a:spcAft>
                <a:spcPts val="1200"/>
              </a:spcAft>
              <a:buFont typeface="Arial" pitchFamily="34" charset="0"/>
              <a:buChar char="•"/>
            </a:pPr>
            <a:r>
              <a:rPr lang="en-US" dirty="0" smtClean="0">
                <a:solidFill>
                  <a:srgbClr val="0A2D6B"/>
                </a:solidFill>
              </a:rPr>
              <a:t>How </a:t>
            </a:r>
            <a:r>
              <a:rPr lang="en-US" dirty="0">
                <a:solidFill>
                  <a:srgbClr val="0A2D6B"/>
                </a:solidFill>
              </a:rPr>
              <a:t>does </a:t>
            </a:r>
            <a:r>
              <a:rPr lang="en-US" dirty="0" smtClean="0">
                <a:solidFill>
                  <a:srgbClr val="0A2D6B"/>
                </a:solidFill>
              </a:rPr>
              <a:t>Topic A lay the foundation for the work in Topic B?</a:t>
            </a:r>
          </a:p>
          <a:p>
            <a:pPr marL="457200" lvl="1" indent="-457200" defTabSz="457200">
              <a:spcBef>
                <a:spcPct val="20000"/>
              </a:spcBef>
              <a:spcAft>
                <a:spcPts val="1200"/>
              </a:spcAft>
              <a:buFont typeface="Arial" pitchFamily="34" charset="0"/>
              <a:buChar char="•"/>
            </a:pPr>
            <a:r>
              <a:rPr lang="en-US" dirty="0" smtClean="0">
                <a:solidFill>
                  <a:srgbClr val="0A2D6B"/>
                </a:solidFill>
              </a:rPr>
              <a:t>How do Topic Openers A and B allow teachers to understand the vertical alignment amongst grade levels?</a:t>
            </a:r>
          </a:p>
          <a:p>
            <a:pPr marL="457200" lvl="1" indent="-457200" defTabSz="457200">
              <a:spcBef>
                <a:spcPct val="20000"/>
              </a:spcBef>
              <a:spcAft>
                <a:spcPts val="1200"/>
              </a:spcAft>
              <a:buFont typeface="Arial" pitchFamily="34" charset="0"/>
              <a:buChar char="•"/>
            </a:pPr>
            <a:r>
              <a:rPr lang="en-US" dirty="0" smtClean="0">
                <a:solidFill>
                  <a:srgbClr val="0A2D6B"/>
                </a:solidFill>
              </a:rPr>
              <a:t>How are the Topic Openers useful as a planning tool for this model?</a:t>
            </a:r>
          </a:p>
          <a:p>
            <a:pPr marL="457200" lvl="1" indent="-457200" defTabSz="457200">
              <a:spcBef>
                <a:spcPct val="20000"/>
              </a:spcBef>
              <a:spcAft>
                <a:spcPts val="1200"/>
              </a:spcAft>
              <a:buFont typeface="Arial" pitchFamily="34" charset="0"/>
              <a:buChar char="•"/>
            </a:pPr>
            <a:endParaRPr lang="en-US" dirty="0">
              <a:solidFill>
                <a:srgbClr val="0A2D6B"/>
              </a:solidFill>
            </a:endParaRPr>
          </a:p>
        </p:txBody>
      </p:sp>
    </p:spTree>
    <p:extLst>
      <p:ext uri="{BB962C8B-B14F-4D97-AF65-F5344CB8AC3E}">
        <p14:creationId xmlns:p14="http://schemas.microsoft.com/office/powerpoint/2010/main" val="514557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2</a:t>
            </a:fld>
            <a:endParaRPr lang="en-US" dirty="0"/>
          </a:p>
        </p:txBody>
      </p:sp>
      <p:sp>
        <p:nvSpPr>
          <p:cNvPr id="4" name="Content Placeholder 3"/>
          <p:cNvSpPr>
            <a:spLocks noGrp="1"/>
          </p:cNvSpPr>
          <p:nvPr>
            <p:ph idx="1"/>
          </p:nvPr>
        </p:nvSpPr>
        <p:spPr/>
        <p:txBody>
          <a:bodyPr/>
          <a:lstStyle/>
          <a:p>
            <a:pPr marL="457200" indent="-457200">
              <a:spcBef>
                <a:spcPts val="0"/>
              </a:spcBef>
              <a:spcAft>
                <a:spcPts val="1200"/>
              </a:spcAft>
              <a:buFont typeface="Arial" pitchFamily="34" charset="0"/>
              <a:buChar char="•"/>
            </a:pPr>
            <a:r>
              <a:rPr lang="en-US" sz="2400" dirty="0" smtClean="0"/>
              <a:t>Draw </a:t>
            </a:r>
            <a:r>
              <a:rPr lang="en-US" sz="2400" dirty="0"/>
              <a:t>connections between the progression documents and the careful sequence of mathematical concepts that develop within each module. </a:t>
            </a:r>
            <a:endParaRPr lang="en-US" sz="2400" dirty="0" smtClean="0"/>
          </a:p>
          <a:p>
            <a:pPr marL="457200" indent="-457200">
              <a:spcBef>
                <a:spcPts val="0"/>
              </a:spcBef>
              <a:spcAft>
                <a:spcPts val="1200"/>
              </a:spcAft>
              <a:buFont typeface="Arial" pitchFamily="34" charset="0"/>
              <a:buChar char="•"/>
            </a:pPr>
            <a:r>
              <a:rPr lang="en-US" sz="2400" dirty="0" smtClean="0"/>
              <a:t>Articulate </a:t>
            </a:r>
            <a:r>
              <a:rPr lang="en-US" sz="2400" dirty="0"/>
              <a:t>how the topics and lessons promote mastery of the focus standards and how the module addresses the major work of the grade.</a:t>
            </a:r>
          </a:p>
          <a:p>
            <a:pPr marL="457200" indent="-457200">
              <a:spcBef>
                <a:spcPts val="0"/>
              </a:spcBef>
              <a:spcAft>
                <a:spcPts val="1200"/>
              </a:spcAft>
              <a:buFont typeface="Arial" pitchFamily="34" charset="0"/>
              <a:buChar char="•"/>
            </a:pPr>
            <a:r>
              <a:rPr lang="en-US" sz="2400" dirty="0" smtClean="0"/>
              <a:t>Prepare to </a:t>
            </a:r>
            <a:r>
              <a:rPr lang="en-US" sz="2400" dirty="0"/>
              <a:t>implement the </a:t>
            </a:r>
            <a:r>
              <a:rPr lang="en-US" sz="2400" dirty="0" smtClean="0"/>
              <a:t>module </a:t>
            </a:r>
            <a:r>
              <a:rPr lang="en-US" sz="2400" dirty="0"/>
              <a:t>and </a:t>
            </a:r>
            <a:r>
              <a:rPr lang="en-US" sz="2400" dirty="0" smtClean="0"/>
              <a:t>make </a:t>
            </a:r>
            <a:r>
              <a:rPr lang="en-US" sz="2400" dirty="0"/>
              <a:t>appropriate instructional choices to meet the needs of </a:t>
            </a:r>
            <a:r>
              <a:rPr lang="en-US" sz="2400" dirty="0" smtClean="0"/>
              <a:t>students </a:t>
            </a:r>
            <a:r>
              <a:rPr lang="en-US" sz="2400" dirty="0"/>
              <a:t>while maintaining the balance of rigor that is built into the curriculum.</a:t>
            </a:r>
          </a:p>
        </p:txBody>
      </p:sp>
    </p:spTree>
    <p:extLst>
      <p:ext uri="{BB962C8B-B14F-4D97-AF65-F5344CB8AC3E}">
        <p14:creationId xmlns:p14="http://schemas.microsoft.com/office/powerpoint/2010/main" val="17533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Study</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20</a:t>
            </a:fld>
            <a:endParaRPr lang="en-US" dirty="0"/>
          </a:p>
        </p:txBody>
      </p:sp>
      <p:sp>
        <p:nvSpPr>
          <p:cNvPr id="4" name="Content Placeholder 3"/>
          <p:cNvSpPr>
            <a:spLocks noGrp="1"/>
          </p:cNvSpPr>
          <p:nvPr>
            <p:ph idx="1"/>
          </p:nvPr>
        </p:nvSpPr>
        <p:spPr>
          <a:xfrm>
            <a:off x="236476" y="1913474"/>
            <a:ext cx="8229600" cy="4019126"/>
          </a:xfrm>
        </p:spPr>
        <p:txBody>
          <a:bodyPr/>
          <a:lstStyle/>
          <a:p>
            <a:pPr marL="909638" lvl="1" indent="-230188">
              <a:buFont typeface="Arial" pitchFamily="34" charset="0"/>
              <a:buChar char="•"/>
            </a:pPr>
            <a:r>
              <a:rPr lang="en-US" dirty="0" smtClean="0">
                <a:solidFill>
                  <a:srgbClr val="0A2D6B"/>
                </a:solidFill>
              </a:rPr>
              <a:t>Fluency Practice </a:t>
            </a:r>
          </a:p>
          <a:p>
            <a:pPr marL="909638" lvl="1" indent="-230188">
              <a:buFont typeface="Arial" pitchFamily="34" charset="0"/>
              <a:buChar char="•"/>
            </a:pPr>
            <a:r>
              <a:rPr lang="en-US" dirty="0" smtClean="0">
                <a:solidFill>
                  <a:srgbClr val="0A2D6B"/>
                </a:solidFill>
              </a:rPr>
              <a:t>Application Problems</a:t>
            </a:r>
          </a:p>
          <a:p>
            <a:pPr marL="909638" lvl="1" indent="-230188">
              <a:buFont typeface="Arial" pitchFamily="34" charset="0"/>
              <a:buChar char="•"/>
            </a:pPr>
            <a:r>
              <a:rPr lang="en-US" dirty="0" smtClean="0">
                <a:solidFill>
                  <a:srgbClr val="0A2D6B"/>
                </a:solidFill>
              </a:rPr>
              <a:t>Concept Development</a:t>
            </a:r>
          </a:p>
          <a:p>
            <a:pPr marL="909638" lvl="1" indent="-230188">
              <a:spcAft>
                <a:spcPts val="1200"/>
              </a:spcAft>
              <a:buFont typeface="Arial" pitchFamily="34" charset="0"/>
              <a:buChar char="•"/>
            </a:pPr>
            <a:r>
              <a:rPr lang="en-US" dirty="0" smtClean="0">
                <a:solidFill>
                  <a:srgbClr val="0A2D6B"/>
                </a:solidFill>
              </a:rPr>
              <a:t>Student Debrief</a:t>
            </a:r>
          </a:p>
          <a:p>
            <a:pPr marL="679450" lvl="1" indent="0">
              <a:spcAft>
                <a:spcPts val="1200"/>
              </a:spcAft>
              <a:buNone/>
            </a:pPr>
            <a:endParaRPr lang="en-US" dirty="0" smtClean="0">
              <a:solidFill>
                <a:srgbClr val="0A2D6B"/>
              </a:solidFill>
            </a:endParaRPr>
          </a:p>
        </p:txBody>
      </p:sp>
      <p:pic>
        <p:nvPicPr>
          <p:cNvPr id="5" name="Picture 4"/>
          <p:cNvPicPr>
            <a:picLocks noChangeAspect="1"/>
          </p:cNvPicPr>
          <p:nvPr/>
        </p:nvPicPr>
        <p:blipFill>
          <a:blip r:embed="rId3"/>
          <a:stretch>
            <a:fillRect/>
          </a:stretch>
        </p:blipFill>
        <p:spPr>
          <a:xfrm>
            <a:off x="4445001" y="988073"/>
            <a:ext cx="3741188" cy="4944527"/>
          </a:xfrm>
          <a:prstGeom prst="rect">
            <a:avLst/>
          </a:prstGeom>
          <a:ln>
            <a:solidFill>
              <a:srgbClr val="BBE0E3"/>
            </a:solidFill>
          </a:ln>
        </p:spPr>
      </p:pic>
    </p:spTree>
    <p:extLst>
      <p:ext uri="{BB962C8B-B14F-4D97-AF65-F5344CB8AC3E}">
        <p14:creationId xmlns:p14="http://schemas.microsoft.com/office/powerpoint/2010/main" val="1083686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0"/>
            <a:ext cx="7771370" cy="1591047"/>
          </a:xfrm>
        </p:spPr>
        <p:txBody>
          <a:bodyPr/>
          <a:lstStyle/>
          <a:p>
            <a:r>
              <a:rPr lang="en-US" dirty="0" smtClean="0"/>
              <a:t>Lesson 1-3 </a:t>
            </a:r>
            <a:br>
              <a:rPr lang="en-US" dirty="0" smtClean="0"/>
            </a:br>
            <a:r>
              <a:rPr lang="en-US" sz="1900" dirty="0" smtClean="0"/>
              <a:t>Unit conversions with metric measurements of length, weight, and capacity.</a:t>
            </a:r>
            <a:endParaRPr lang="en-US" sz="1900"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21</a:t>
            </a:fld>
            <a:endParaRPr lang="en-US" dirty="0"/>
          </a:p>
        </p:txBody>
      </p:sp>
      <p:sp>
        <p:nvSpPr>
          <p:cNvPr id="4" name="Content Placeholder 3"/>
          <p:cNvSpPr>
            <a:spLocks noGrp="1"/>
          </p:cNvSpPr>
          <p:nvPr>
            <p:ph idx="1"/>
          </p:nvPr>
        </p:nvSpPr>
        <p:spPr>
          <a:xfrm>
            <a:off x="457198" y="2349052"/>
            <a:ext cx="4648201" cy="3578030"/>
          </a:xfrm>
        </p:spPr>
        <p:txBody>
          <a:bodyPr/>
          <a:lstStyle/>
          <a:p>
            <a:pPr marL="457200" indent="-457200">
              <a:buFont typeface="Arial" pitchFamily="34" charset="0"/>
              <a:buChar char="•"/>
            </a:pPr>
            <a:r>
              <a:rPr lang="en-US" sz="2000" dirty="0" smtClean="0"/>
              <a:t>Application of Module 1: addition and subtraction; algorithms and strategies</a:t>
            </a:r>
          </a:p>
          <a:p>
            <a:pPr marL="457200" indent="-457200">
              <a:buFont typeface="Arial" pitchFamily="34" charset="0"/>
              <a:buChar char="•"/>
            </a:pPr>
            <a:r>
              <a:rPr lang="en-US" sz="2000" dirty="0" smtClean="0"/>
              <a:t>New Terms: kilometer, milliliter, mass, mixed units</a:t>
            </a:r>
          </a:p>
          <a:p>
            <a:pPr marL="457200" indent="-457200">
              <a:buFont typeface="Arial" pitchFamily="34" charset="0"/>
              <a:buChar char="•"/>
            </a:pPr>
            <a:r>
              <a:rPr lang="en-US" sz="2000" dirty="0" smtClean="0"/>
              <a:t>2-column table used to show conversions</a:t>
            </a:r>
          </a:p>
          <a:p>
            <a:pPr marL="457200" indent="-457200">
              <a:buFont typeface="Arial" pitchFamily="34" charset="0"/>
              <a:buChar char="•"/>
            </a:pPr>
            <a:r>
              <a:rPr lang="en-US" sz="2000" dirty="0" smtClean="0"/>
              <a:t>Number line used as a strategy for counting up or down.</a:t>
            </a:r>
          </a:p>
          <a:p>
            <a:pPr marL="457200" indent="-457200">
              <a:buFont typeface="Arial" pitchFamily="34" charset="0"/>
              <a:buChar char="•"/>
            </a:pPr>
            <a:r>
              <a:rPr lang="en-US" sz="2000" dirty="0" smtClean="0"/>
              <a:t>Simplifying strategies are encouraged.</a:t>
            </a:r>
          </a:p>
          <a:p>
            <a:pPr marL="457200" indent="-457200">
              <a:buFont typeface="Arial" pitchFamily="34" charset="0"/>
              <a:buChar char="•"/>
            </a:pPr>
            <a:r>
              <a:rPr lang="en-US" sz="2000" dirty="0" smtClean="0"/>
              <a:t>Standards alignment</a:t>
            </a:r>
            <a:endParaRPr lang="en-US"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041" y="2028168"/>
            <a:ext cx="2852529" cy="3749040"/>
          </a:xfrm>
          <a:prstGeom prst="rect">
            <a:avLst/>
          </a:prstGeom>
          <a:noFill/>
          <a:ln w="9525">
            <a:solidFill>
              <a:schemeClr val="accent5">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9903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1</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22</a:t>
            </a:fld>
            <a:endParaRPr lang="en-US" dirty="0"/>
          </a:p>
        </p:txBody>
      </p:sp>
      <p:sp>
        <p:nvSpPr>
          <p:cNvPr id="6" name="Content Placeholder 5"/>
          <p:cNvSpPr>
            <a:spLocks noGrp="1"/>
          </p:cNvSpPr>
          <p:nvPr>
            <p:ph idx="1"/>
          </p:nvPr>
        </p:nvSpPr>
        <p:spPr/>
        <p:txBody>
          <a:bodyPr/>
          <a:lstStyle/>
          <a:p>
            <a:r>
              <a:rPr lang="en-US" dirty="0" smtClean="0"/>
              <a:t>2- column tables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06766480"/>
              </p:ext>
            </p:extLst>
          </p:nvPr>
        </p:nvGraphicFramePr>
        <p:xfrm>
          <a:off x="3136185" y="2133784"/>
          <a:ext cx="3116946" cy="3798816"/>
        </p:xfrm>
        <a:graphic>
          <a:graphicData uri="http://schemas.openxmlformats.org/drawingml/2006/table">
            <a:tbl>
              <a:tblPr firstRow="1" bandRow="1">
                <a:tableStyleId>{5940675A-B579-460E-94D1-54222C63F5DA}</a:tableStyleId>
              </a:tblPr>
              <a:tblGrid>
                <a:gridCol w="1558473"/>
                <a:gridCol w="1558473"/>
              </a:tblGrid>
              <a:tr h="542688">
                <a:tc gridSpan="2">
                  <a:txBody>
                    <a:bodyPr/>
                    <a:lstStyle/>
                    <a:p>
                      <a:pPr algn="ctr"/>
                      <a:r>
                        <a:rPr lang="en-US" b="1" u="sng" dirty="0" smtClean="0"/>
                        <a:t>Distance</a:t>
                      </a:r>
                      <a:endParaRPr lang="en-US" b="1" u="sng" dirty="0"/>
                    </a:p>
                  </a:txBody>
                  <a:tcPr/>
                </a:tc>
                <a:tc hMerge="1">
                  <a:txBody>
                    <a:bodyPr/>
                    <a:lstStyle/>
                    <a:p>
                      <a:endParaRPr lang="en-US" dirty="0"/>
                    </a:p>
                  </a:txBody>
                  <a:tcPr/>
                </a:tc>
              </a:tr>
              <a:tr h="542688">
                <a:tc>
                  <a:txBody>
                    <a:bodyPr/>
                    <a:lstStyle/>
                    <a:p>
                      <a:pPr algn="ctr"/>
                      <a:r>
                        <a:rPr lang="en-US" dirty="0" smtClean="0"/>
                        <a:t>km</a:t>
                      </a:r>
                      <a:endParaRPr lang="en-US" dirty="0"/>
                    </a:p>
                  </a:txBody>
                  <a:tcPr/>
                </a:tc>
                <a:tc>
                  <a:txBody>
                    <a:bodyPr/>
                    <a:lstStyle/>
                    <a:p>
                      <a:pPr algn="ctr"/>
                      <a:r>
                        <a:rPr lang="en-US" dirty="0" smtClean="0"/>
                        <a:t>m</a:t>
                      </a:r>
                      <a:endParaRPr lang="en-US" dirty="0"/>
                    </a:p>
                  </a:txBody>
                  <a:tcPr/>
                </a:tc>
              </a:tr>
              <a:tr h="542688">
                <a:tc>
                  <a:txBody>
                    <a:bodyPr/>
                    <a:lstStyle/>
                    <a:p>
                      <a:pPr algn="ctr"/>
                      <a:r>
                        <a:rPr lang="en-US" dirty="0" smtClean="0"/>
                        <a:t>1</a:t>
                      </a:r>
                      <a:endParaRPr lang="en-US" dirty="0"/>
                    </a:p>
                  </a:txBody>
                  <a:tcPr/>
                </a:tc>
                <a:tc>
                  <a:txBody>
                    <a:bodyPr/>
                    <a:lstStyle/>
                    <a:p>
                      <a:pPr algn="ctr"/>
                      <a:endParaRPr lang="en-US" dirty="0"/>
                    </a:p>
                  </a:txBody>
                  <a:tcPr/>
                </a:tc>
              </a:tr>
              <a:tr h="542688">
                <a:tc>
                  <a:txBody>
                    <a:bodyPr/>
                    <a:lstStyle/>
                    <a:p>
                      <a:pPr algn="ctr"/>
                      <a:r>
                        <a:rPr lang="en-US" dirty="0" smtClean="0"/>
                        <a:t>2</a:t>
                      </a:r>
                      <a:endParaRPr lang="en-US" dirty="0"/>
                    </a:p>
                  </a:txBody>
                  <a:tcPr/>
                </a:tc>
                <a:tc>
                  <a:txBody>
                    <a:bodyPr/>
                    <a:lstStyle/>
                    <a:p>
                      <a:pPr algn="ctr"/>
                      <a:endParaRPr lang="en-US" dirty="0"/>
                    </a:p>
                  </a:txBody>
                  <a:tcPr/>
                </a:tc>
              </a:tr>
              <a:tr h="542688">
                <a:tc>
                  <a:txBody>
                    <a:bodyPr/>
                    <a:lstStyle/>
                    <a:p>
                      <a:pPr algn="ctr"/>
                      <a:r>
                        <a:rPr lang="en-US" dirty="0" smtClean="0"/>
                        <a:t>3</a:t>
                      </a:r>
                      <a:endParaRPr lang="en-US" dirty="0"/>
                    </a:p>
                  </a:txBody>
                  <a:tcPr/>
                </a:tc>
                <a:tc>
                  <a:txBody>
                    <a:bodyPr/>
                    <a:lstStyle/>
                    <a:p>
                      <a:pPr algn="ctr"/>
                      <a:endParaRPr lang="en-US" dirty="0"/>
                    </a:p>
                  </a:txBody>
                  <a:tcPr/>
                </a:tc>
              </a:tr>
              <a:tr h="542688">
                <a:tc>
                  <a:txBody>
                    <a:bodyPr/>
                    <a:lstStyle/>
                    <a:p>
                      <a:pPr algn="ctr"/>
                      <a:r>
                        <a:rPr lang="en-US" dirty="0" smtClean="0"/>
                        <a:t>7</a:t>
                      </a:r>
                      <a:endParaRPr lang="en-US" dirty="0"/>
                    </a:p>
                  </a:txBody>
                  <a:tcPr/>
                </a:tc>
                <a:tc>
                  <a:txBody>
                    <a:bodyPr/>
                    <a:lstStyle/>
                    <a:p>
                      <a:pPr algn="ctr"/>
                      <a:endParaRPr lang="en-US" dirty="0"/>
                    </a:p>
                  </a:txBody>
                  <a:tcPr/>
                </a:tc>
              </a:tr>
              <a:tr h="542688">
                <a:tc>
                  <a:txBody>
                    <a:bodyPr/>
                    <a:lstStyle/>
                    <a:p>
                      <a:pPr algn="ctr"/>
                      <a:r>
                        <a:rPr lang="en-US" dirty="0" smtClean="0"/>
                        <a:t>10</a:t>
                      </a:r>
                      <a:endParaRPr lang="en-US" dirty="0"/>
                    </a:p>
                  </a:txBody>
                  <a:tcPr/>
                </a:tc>
                <a:tc>
                  <a:txBody>
                    <a:bodyPr/>
                    <a:lstStyle/>
                    <a:p>
                      <a:pPr algn="ctr"/>
                      <a:endParaRPr lang="en-US" dirty="0"/>
                    </a:p>
                  </a:txBody>
                  <a:tcPr/>
                </a:tc>
              </a:tr>
            </a:tbl>
          </a:graphicData>
        </a:graphic>
      </p:graphicFrame>
      <p:pic>
        <p:nvPicPr>
          <p:cNvPr id="9" name="Picture 8" descr="2013-06-24 14-12-39.pdf"/>
          <p:cNvPicPr>
            <a:picLocks noChangeAspect="1"/>
          </p:cNvPicPr>
          <p:nvPr/>
        </p:nvPicPr>
        <p:blipFill rotWithShape="1">
          <a:blip r:embed="rId3">
            <a:extLst>
              <a:ext uri="{28A0092B-C50C-407E-A947-70E740481C1C}">
                <a14:useLocalDpi xmlns:a14="http://schemas.microsoft.com/office/drawing/2010/main" val="0"/>
              </a:ext>
            </a:extLst>
          </a:blip>
          <a:srcRect l="25574" t="4799" r="31967" b="83521"/>
          <a:stretch/>
        </p:blipFill>
        <p:spPr>
          <a:xfrm>
            <a:off x="5002504" y="3300308"/>
            <a:ext cx="846578" cy="356010"/>
          </a:xfrm>
          <a:prstGeom prst="rect">
            <a:avLst/>
          </a:prstGeom>
        </p:spPr>
      </p:pic>
      <p:pic>
        <p:nvPicPr>
          <p:cNvPr id="10" name="Picture 9" descr="2013-06-24 14-12-39.pdf"/>
          <p:cNvPicPr>
            <a:picLocks noChangeAspect="1"/>
          </p:cNvPicPr>
          <p:nvPr/>
        </p:nvPicPr>
        <p:blipFill rotWithShape="1">
          <a:blip r:embed="rId3">
            <a:extLst>
              <a:ext uri="{28A0092B-C50C-407E-A947-70E740481C1C}">
                <a14:useLocalDpi xmlns:a14="http://schemas.microsoft.com/office/drawing/2010/main" val="0"/>
              </a:ext>
            </a:extLst>
          </a:blip>
          <a:srcRect l="25574" t="20899" r="29555" b="65527"/>
          <a:stretch/>
        </p:blipFill>
        <p:spPr>
          <a:xfrm>
            <a:off x="5002504" y="3784712"/>
            <a:ext cx="942779" cy="435984"/>
          </a:xfrm>
          <a:prstGeom prst="rect">
            <a:avLst/>
          </a:prstGeom>
        </p:spPr>
      </p:pic>
      <p:pic>
        <p:nvPicPr>
          <p:cNvPr id="11" name="Picture 10" descr="2013-06-24 14-12-39.pdf"/>
          <p:cNvPicPr>
            <a:picLocks noChangeAspect="1"/>
          </p:cNvPicPr>
          <p:nvPr/>
        </p:nvPicPr>
        <p:blipFill rotWithShape="1">
          <a:blip r:embed="rId3">
            <a:extLst>
              <a:ext uri="{28A0092B-C50C-407E-A947-70E740481C1C}">
                <a14:useLocalDpi xmlns:a14="http://schemas.microsoft.com/office/drawing/2010/main" val="0"/>
              </a:ext>
            </a:extLst>
          </a:blip>
          <a:srcRect l="24648" t="39233" r="29034" b="48771"/>
          <a:stretch/>
        </p:blipFill>
        <p:spPr>
          <a:xfrm>
            <a:off x="5002390" y="4337381"/>
            <a:ext cx="942893" cy="373294"/>
          </a:xfrm>
          <a:prstGeom prst="rect">
            <a:avLst/>
          </a:prstGeom>
        </p:spPr>
      </p:pic>
      <p:pic>
        <p:nvPicPr>
          <p:cNvPr id="12" name="Picture 11" descr="2013-06-24 14-12-39.pdf"/>
          <p:cNvPicPr>
            <a:picLocks noChangeAspect="1"/>
          </p:cNvPicPr>
          <p:nvPr/>
        </p:nvPicPr>
        <p:blipFill rotWithShape="1">
          <a:blip r:embed="rId3">
            <a:extLst>
              <a:ext uri="{28A0092B-C50C-407E-A947-70E740481C1C}">
                <a14:useLocalDpi xmlns:a14="http://schemas.microsoft.com/office/drawing/2010/main" val="0"/>
              </a:ext>
            </a:extLst>
          </a:blip>
          <a:srcRect l="26133" t="57568" r="25618" b="30818"/>
          <a:stretch/>
        </p:blipFill>
        <p:spPr>
          <a:xfrm>
            <a:off x="5090879" y="5006471"/>
            <a:ext cx="854404" cy="314387"/>
          </a:xfrm>
          <a:prstGeom prst="rect">
            <a:avLst/>
          </a:prstGeom>
        </p:spPr>
      </p:pic>
      <p:pic>
        <p:nvPicPr>
          <p:cNvPr id="13" name="Picture 12" descr="2013-06-24 14-12-39.pdf"/>
          <p:cNvPicPr>
            <a:picLocks noChangeAspect="1"/>
          </p:cNvPicPr>
          <p:nvPr/>
        </p:nvPicPr>
        <p:blipFill rotWithShape="1">
          <a:blip r:embed="rId3">
            <a:extLst>
              <a:ext uri="{28A0092B-C50C-407E-A947-70E740481C1C}">
                <a14:useLocalDpi xmlns:a14="http://schemas.microsoft.com/office/drawing/2010/main" val="0"/>
              </a:ext>
            </a:extLst>
          </a:blip>
          <a:srcRect l="20864" t="77796" r="23168" b="9892"/>
          <a:stretch/>
        </p:blipFill>
        <p:spPr>
          <a:xfrm>
            <a:off x="5090879" y="5525298"/>
            <a:ext cx="947350" cy="318561"/>
          </a:xfrm>
          <a:prstGeom prst="rect">
            <a:avLst/>
          </a:prstGeom>
        </p:spPr>
      </p:pic>
    </p:spTree>
    <p:extLst>
      <p:ext uri="{BB962C8B-B14F-4D97-AF65-F5344CB8AC3E}">
        <p14:creationId xmlns:p14="http://schemas.microsoft.com/office/powerpoint/2010/main" val="419365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
                                        <p:tgtEl>
                                          <p:spTgt spid="10"/>
                                        </p:tgtEl>
                                      </p:cBhvr>
                                    </p:animEffect>
                                    <p:anim calcmode="lin" valueType="num">
                                      <p:cBhvr>
                                        <p:cTn id="21" dur="400" fill="hold"/>
                                        <p:tgtEl>
                                          <p:spTgt spid="10"/>
                                        </p:tgtEl>
                                        <p:attrNameLst>
                                          <p:attrName>ppt_x</p:attrName>
                                        </p:attrNameLst>
                                      </p:cBhvr>
                                      <p:tavLst>
                                        <p:tav tm="0">
                                          <p:val>
                                            <p:strVal val="#ppt_x"/>
                                          </p:val>
                                        </p:tav>
                                        <p:tav tm="100000">
                                          <p:val>
                                            <p:strVal val="#ppt_x"/>
                                          </p:val>
                                        </p:tav>
                                      </p:tavLst>
                                    </p:anim>
                                    <p:anim calcmode="lin" valueType="num">
                                      <p:cBhvr>
                                        <p:cTn id="22" dur="400" fill="hold"/>
                                        <p:tgtEl>
                                          <p:spTgt spid="10"/>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Scale>
                                      <p:cBhvr>
                                        <p:cTn id="4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2"/>
                                        </p:tgtEl>
                                        <p:attrNameLst>
                                          <p:attrName>ppt_x</p:attrName>
                                          <p:attrName>ppt_y</p:attrName>
                                        </p:attrNameLst>
                                      </p:cBhvr>
                                    </p:animMotion>
                                    <p:animEffect transition="in" filter="fade">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23</a:t>
            </a:fld>
            <a:endParaRPr lang="en-US" dirty="0"/>
          </a:p>
        </p:txBody>
      </p:sp>
      <p:sp>
        <p:nvSpPr>
          <p:cNvPr id="4" name="Content Placeholder 3"/>
          <p:cNvSpPr>
            <a:spLocks noGrp="1"/>
          </p:cNvSpPr>
          <p:nvPr>
            <p:ph idx="1"/>
          </p:nvPr>
        </p:nvSpPr>
        <p:spPr/>
        <p:txBody>
          <a:bodyPr/>
          <a:lstStyle/>
          <a:p>
            <a:r>
              <a:rPr lang="en-US" dirty="0" smtClean="0"/>
              <a:t>Number Lines</a:t>
            </a:r>
            <a:endParaRPr lang="en-US" dirty="0"/>
          </a:p>
        </p:txBody>
      </p:sp>
      <p:pic>
        <p:nvPicPr>
          <p:cNvPr id="5" name="Picture 4" descr="img4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9" y="2925054"/>
            <a:ext cx="8888443" cy="1882910"/>
          </a:xfrm>
          <a:prstGeom prst="rect">
            <a:avLst/>
          </a:prstGeom>
        </p:spPr>
      </p:pic>
      <p:pic>
        <p:nvPicPr>
          <p:cNvPr id="6" name="Picture 5" descr="img43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9" y="2508908"/>
            <a:ext cx="8666587" cy="2713371"/>
          </a:xfrm>
          <a:prstGeom prst="rect">
            <a:avLst/>
          </a:prstGeom>
        </p:spPr>
      </p:pic>
      <p:pic>
        <p:nvPicPr>
          <p:cNvPr id="7" name="Picture 6" descr="img433.jpg"/>
          <p:cNvPicPr>
            <a:picLocks noChangeAspect="1"/>
          </p:cNvPicPr>
          <p:nvPr/>
        </p:nvPicPr>
        <p:blipFill rotWithShape="1">
          <a:blip r:embed="rId5">
            <a:extLst>
              <a:ext uri="{28A0092B-C50C-407E-A947-70E740481C1C}">
                <a14:useLocalDpi xmlns:a14="http://schemas.microsoft.com/office/drawing/2010/main" val="0"/>
              </a:ext>
            </a:extLst>
          </a:blip>
          <a:srcRect t="10704"/>
          <a:stretch/>
        </p:blipFill>
        <p:spPr>
          <a:xfrm>
            <a:off x="656458" y="2508908"/>
            <a:ext cx="7985707" cy="2990001"/>
          </a:xfrm>
          <a:prstGeom prst="rect">
            <a:avLst/>
          </a:prstGeom>
        </p:spPr>
      </p:pic>
      <p:pic>
        <p:nvPicPr>
          <p:cNvPr id="8" name="Picture 7" descr="img430.jpg"/>
          <p:cNvPicPr>
            <a:picLocks noChangeAspect="1"/>
          </p:cNvPicPr>
          <p:nvPr/>
        </p:nvPicPr>
        <p:blipFill rotWithShape="1">
          <a:blip r:embed="rId6">
            <a:extLst>
              <a:ext uri="{28A0092B-C50C-407E-A947-70E740481C1C}">
                <a14:useLocalDpi xmlns:a14="http://schemas.microsoft.com/office/drawing/2010/main" val="0"/>
              </a:ext>
            </a:extLst>
          </a:blip>
          <a:srcRect b="45142"/>
          <a:stretch/>
        </p:blipFill>
        <p:spPr>
          <a:xfrm>
            <a:off x="201633" y="5498909"/>
            <a:ext cx="2984111" cy="609292"/>
          </a:xfrm>
          <a:prstGeom prst="rect">
            <a:avLst/>
          </a:prstGeom>
        </p:spPr>
      </p:pic>
      <p:pic>
        <p:nvPicPr>
          <p:cNvPr id="9" name="Picture 8" descr="img430.jpg"/>
          <p:cNvPicPr>
            <a:picLocks noChangeAspect="1"/>
          </p:cNvPicPr>
          <p:nvPr/>
        </p:nvPicPr>
        <p:blipFill rotWithShape="1">
          <a:blip r:embed="rId6">
            <a:extLst>
              <a:ext uri="{28A0092B-C50C-407E-A947-70E740481C1C}">
                <a14:useLocalDpi xmlns:a14="http://schemas.microsoft.com/office/drawing/2010/main" val="0"/>
              </a:ext>
            </a:extLst>
          </a:blip>
          <a:srcRect t="46858"/>
          <a:stretch/>
        </p:blipFill>
        <p:spPr>
          <a:xfrm>
            <a:off x="5340668" y="5397880"/>
            <a:ext cx="3591184" cy="710321"/>
          </a:xfrm>
          <a:prstGeom prst="rect">
            <a:avLst/>
          </a:prstGeom>
        </p:spPr>
      </p:pic>
      <p:sp>
        <p:nvSpPr>
          <p:cNvPr id="10" name="TextBox 9"/>
          <p:cNvSpPr txBox="1"/>
          <p:nvPr/>
        </p:nvSpPr>
        <p:spPr>
          <a:xfrm>
            <a:off x="3963523" y="1520258"/>
            <a:ext cx="3174666" cy="502702"/>
          </a:xfrm>
          <a:prstGeom prst="rect">
            <a:avLst/>
          </a:prstGeom>
          <a:noFill/>
        </p:spPr>
        <p:txBody>
          <a:bodyPr wrap="square" rtlCol="0">
            <a:spAutoFit/>
          </a:bodyPr>
          <a:lstStyle/>
          <a:p>
            <a:r>
              <a:rPr lang="en-US" sz="4000" dirty="0" smtClean="0">
                <a:latin typeface="+mn-lt"/>
              </a:rPr>
              <a:t>10 kg – 2 kg 250g</a:t>
            </a:r>
            <a:endParaRPr lang="en-US" sz="4000" dirty="0">
              <a:latin typeface="+mn-lt"/>
            </a:endParaRPr>
          </a:p>
        </p:txBody>
      </p:sp>
    </p:spTree>
    <p:extLst>
      <p:ext uri="{BB962C8B-B14F-4D97-AF65-F5344CB8AC3E}">
        <p14:creationId xmlns:p14="http://schemas.microsoft.com/office/powerpoint/2010/main" val="419756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24</a:t>
            </a:fld>
            <a:endParaRPr lang="en-US" dirty="0"/>
          </a:p>
        </p:txBody>
      </p:sp>
      <p:pic>
        <p:nvPicPr>
          <p:cNvPr id="5" name="Picture 4"/>
          <p:cNvPicPr>
            <a:picLocks noChangeAspect="1"/>
          </p:cNvPicPr>
          <p:nvPr/>
        </p:nvPicPr>
        <p:blipFill>
          <a:blip r:embed="rId3"/>
          <a:stretch>
            <a:fillRect/>
          </a:stretch>
        </p:blipFill>
        <p:spPr>
          <a:xfrm>
            <a:off x="5755917" y="2216425"/>
            <a:ext cx="2679032" cy="3382040"/>
          </a:xfrm>
          <a:prstGeom prst="rect">
            <a:avLst/>
          </a:prstGeom>
        </p:spPr>
      </p:pic>
      <p:sp>
        <p:nvSpPr>
          <p:cNvPr id="4" name="Content Placeholder 3"/>
          <p:cNvSpPr>
            <a:spLocks noGrp="1"/>
          </p:cNvSpPr>
          <p:nvPr>
            <p:ph idx="1"/>
          </p:nvPr>
        </p:nvSpPr>
        <p:spPr>
          <a:xfrm>
            <a:off x="457200" y="1689100"/>
            <a:ext cx="8229600" cy="4243500"/>
          </a:xfrm>
        </p:spPr>
        <p:txBody>
          <a:bodyPr/>
          <a:lstStyle/>
          <a:p>
            <a:r>
              <a:rPr lang="en-US" dirty="0" smtClean="0"/>
              <a:t>Label the strategy modeled in each solution.</a:t>
            </a:r>
          </a:p>
          <a:p>
            <a:pPr algn="ctr"/>
            <a:r>
              <a:rPr lang="en-US" i="1" dirty="0" smtClean="0">
                <a:solidFill>
                  <a:srgbClr val="FF0000"/>
                </a:solidFill>
              </a:rPr>
              <a:t>Problem 1:</a:t>
            </a:r>
            <a:endParaRPr lang="en-US" i="1" dirty="0">
              <a:solidFill>
                <a:srgbClr val="FF0000"/>
              </a:solidFill>
            </a:endParaRPr>
          </a:p>
          <a:p>
            <a:pPr>
              <a:lnSpc>
                <a:spcPct val="150000"/>
              </a:lnSpc>
            </a:pPr>
            <a:r>
              <a:rPr lang="en-US" sz="2400" dirty="0" smtClean="0"/>
              <a:t>Algorithm with mixed units</a:t>
            </a:r>
          </a:p>
          <a:p>
            <a:pPr>
              <a:lnSpc>
                <a:spcPct val="150000"/>
              </a:lnSpc>
            </a:pPr>
            <a:r>
              <a:rPr lang="en-US" sz="2400" dirty="0" smtClean="0"/>
              <a:t>Algorithm using smaller units</a:t>
            </a:r>
          </a:p>
          <a:p>
            <a:pPr>
              <a:lnSpc>
                <a:spcPct val="150000"/>
              </a:lnSpc>
            </a:pPr>
            <a:r>
              <a:rPr lang="en-US" sz="2400" dirty="0" smtClean="0"/>
              <a:t>Special Strategy, one unit at a time</a:t>
            </a:r>
          </a:p>
          <a:p>
            <a:pPr>
              <a:lnSpc>
                <a:spcPct val="150000"/>
              </a:lnSpc>
            </a:pPr>
            <a:r>
              <a:rPr lang="en-US" sz="2400" dirty="0" smtClean="0"/>
              <a:t>Special Strategy, number line</a:t>
            </a:r>
          </a:p>
          <a:p>
            <a:pPr>
              <a:lnSpc>
                <a:spcPct val="150000"/>
              </a:lnSpc>
            </a:pPr>
            <a:r>
              <a:rPr lang="en-US" sz="2400" dirty="0" smtClean="0"/>
              <a:t>Special Strategy, counting up</a:t>
            </a:r>
            <a:endParaRPr lang="en-US" sz="2400" dirty="0"/>
          </a:p>
        </p:txBody>
      </p:sp>
    </p:spTree>
    <p:extLst>
      <p:ext uri="{BB962C8B-B14F-4D97-AF65-F5344CB8AC3E}">
        <p14:creationId xmlns:p14="http://schemas.microsoft.com/office/powerpoint/2010/main" val="401822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8" presetClass="emph" presetSubtype="0" fill="hold" nodeType="clickEffect">
                                  <p:stCondLst>
                                    <p:cond delay="0"/>
                                  </p:stCondLst>
                                  <p:iterate type="lt">
                                    <p:tmPct val="10000"/>
                                  </p:iterate>
                                  <p:childTnLst>
                                    <p:animClr clrSpc="rgb" dir="cw">
                                      <p:cBhvr override="childStyle">
                                        <p:cTn id="11" dur="500" fill="hold"/>
                                        <p:tgtEl>
                                          <p:spTgt spid="4">
                                            <p:txEl>
                                              <p:pRg st="3" end="3"/>
                                            </p:txEl>
                                          </p:spTgt>
                                        </p:tgtEl>
                                        <p:attrNameLst>
                                          <p:attrName>style.color</p:attrName>
                                        </p:attrNameLst>
                                      </p:cBhvr>
                                      <p:to>
                                        <a:schemeClr val="accent2"/>
                                      </p:to>
                                    </p:animClr>
                                    <p:animClr clrSpc="rgb" dir="cw">
                                      <p:cBhvr>
                                        <p:cTn id="12" dur="500" fill="hold"/>
                                        <p:tgtEl>
                                          <p:spTgt spid="4">
                                            <p:txEl>
                                              <p:pRg st="3" end="3"/>
                                            </p:txEl>
                                          </p:spTgt>
                                        </p:tgtEl>
                                        <p:attrNameLst>
                                          <p:attrName>fillcolor</p:attrName>
                                        </p:attrNameLst>
                                      </p:cBhvr>
                                      <p:to>
                                        <a:schemeClr val="accent2"/>
                                      </p:to>
                                    </p:animClr>
                                    <p:set>
                                      <p:cBhvr>
                                        <p:cTn id="13" dur="500" fill="hold"/>
                                        <p:tgtEl>
                                          <p:spTgt spid="4">
                                            <p:txEl>
                                              <p:pRg st="3" end="3"/>
                                            </p:txEl>
                                          </p:spTgt>
                                        </p:tgtEl>
                                        <p:attrNameLst>
                                          <p:attrName>fill.type</p:attrName>
                                        </p:attrNameLst>
                                      </p:cBhvr>
                                      <p:to>
                                        <p:strVal val="solid"/>
                                      </p:to>
                                    </p:set>
                                    <p:anim to="1.5" calcmode="lin" valueType="num">
                                      <p:cBhvr override="childStyle">
                                        <p:cTn id="14" dur="500" fill="hold"/>
                                        <p:tgtEl>
                                          <p:spTgt spid="4">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25</a:t>
            </a:fld>
            <a:endParaRPr lang="en-US" dirty="0"/>
          </a:p>
        </p:txBody>
      </p:sp>
      <p:pic>
        <p:nvPicPr>
          <p:cNvPr id="7" name="Picture 6"/>
          <p:cNvPicPr>
            <a:picLocks noChangeAspect="1"/>
          </p:cNvPicPr>
          <p:nvPr/>
        </p:nvPicPr>
        <p:blipFill>
          <a:blip r:embed="rId3"/>
          <a:stretch>
            <a:fillRect/>
          </a:stretch>
        </p:blipFill>
        <p:spPr>
          <a:xfrm>
            <a:off x="4754166" y="3040087"/>
            <a:ext cx="3663850" cy="2892513"/>
          </a:xfrm>
          <a:prstGeom prst="rect">
            <a:avLst/>
          </a:prstGeom>
        </p:spPr>
      </p:pic>
      <p:sp>
        <p:nvSpPr>
          <p:cNvPr id="4" name="Content Placeholder 3"/>
          <p:cNvSpPr>
            <a:spLocks noGrp="1"/>
          </p:cNvSpPr>
          <p:nvPr>
            <p:ph idx="1"/>
          </p:nvPr>
        </p:nvSpPr>
        <p:spPr>
          <a:xfrm>
            <a:off x="457200" y="1689100"/>
            <a:ext cx="8229600" cy="4243500"/>
          </a:xfrm>
        </p:spPr>
        <p:txBody>
          <a:bodyPr/>
          <a:lstStyle/>
          <a:p>
            <a:r>
              <a:rPr lang="en-US" dirty="0" smtClean="0"/>
              <a:t>Label the strategy modeled in each solution.</a:t>
            </a:r>
          </a:p>
          <a:p>
            <a:pPr algn="ctr"/>
            <a:r>
              <a:rPr lang="en-US" i="1" dirty="0">
                <a:solidFill>
                  <a:srgbClr val="FF0000"/>
                </a:solidFill>
              </a:rPr>
              <a:t>Problem </a:t>
            </a:r>
            <a:r>
              <a:rPr lang="en-US" i="1" dirty="0" smtClean="0">
                <a:solidFill>
                  <a:srgbClr val="FF0000"/>
                </a:solidFill>
              </a:rPr>
              <a:t>2:</a:t>
            </a:r>
            <a:endParaRPr lang="en-US" dirty="0"/>
          </a:p>
          <a:p>
            <a:pPr>
              <a:lnSpc>
                <a:spcPct val="150000"/>
              </a:lnSpc>
            </a:pPr>
            <a:r>
              <a:rPr lang="en-US" sz="2400" dirty="0" smtClean="0"/>
              <a:t>Algorithm with mixed units</a:t>
            </a:r>
          </a:p>
          <a:p>
            <a:pPr>
              <a:lnSpc>
                <a:spcPct val="150000"/>
              </a:lnSpc>
            </a:pPr>
            <a:r>
              <a:rPr lang="en-US" sz="2400" dirty="0" smtClean="0"/>
              <a:t>Algorithm using smaller units</a:t>
            </a:r>
          </a:p>
          <a:p>
            <a:pPr>
              <a:lnSpc>
                <a:spcPct val="150000"/>
              </a:lnSpc>
            </a:pPr>
            <a:r>
              <a:rPr lang="en-US" sz="2400" dirty="0" smtClean="0"/>
              <a:t>Special Strategy, one unit at a time</a:t>
            </a:r>
          </a:p>
          <a:p>
            <a:pPr>
              <a:lnSpc>
                <a:spcPct val="150000"/>
              </a:lnSpc>
            </a:pPr>
            <a:r>
              <a:rPr lang="en-US" sz="2400" dirty="0" smtClean="0"/>
              <a:t>Special Strategy, number line</a:t>
            </a:r>
          </a:p>
          <a:p>
            <a:pPr>
              <a:lnSpc>
                <a:spcPct val="150000"/>
              </a:lnSpc>
            </a:pPr>
            <a:r>
              <a:rPr lang="en-US" sz="2400" dirty="0" smtClean="0"/>
              <a:t>Special Strategy, counting up</a:t>
            </a:r>
            <a:endParaRPr lang="en-US" sz="2400" dirty="0"/>
          </a:p>
        </p:txBody>
      </p:sp>
    </p:spTree>
    <p:extLst>
      <p:ext uri="{BB962C8B-B14F-4D97-AF65-F5344CB8AC3E}">
        <p14:creationId xmlns:p14="http://schemas.microsoft.com/office/powerpoint/2010/main" val="266379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4">
                                            <p:txEl>
                                              <p:pRg st="2" end="2"/>
                                            </p:txEl>
                                          </p:spTgt>
                                        </p:tgtEl>
                                        <p:attrNameLst>
                                          <p:attrName>style.color</p:attrName>
                                        </p:attrNameLst>
                                      </p:cBhvr>
                                      <p:to>
                                        <a:schemeClr val="accent2"/>
                                      </p:to>
                                    </p:animClr>
                                    <p:animClr clrSpc="rgb" dir="cw">
                                      <p:cBhvr>
                                        <p:cTn id="7" dur="500" fill="hold"/>
                                        <p:tgtEl>
                                          <p:spTgt spid="4">
                                            <p:txEl>
                                              <p:pRg st="2" end="2"/>
                                            </p:txEl>
                                          </p:spTgt>
                                        </p:tgtEl>
                                        <p:attrNameLst>
                                          <p:attrName>fillcolor</p:attrName>
                                        </p:attrNameLst>
                                      </p:cBhvr>
                                      <p:to>
                                        <a:schemeClr val="accent2"/>
                                      </p:to>
                                    </p:animClr>
                                    <p:set>
                                      <p:cBhvr>
                                        <p:cTn id="8" dur="500" fill="hold"/>
                                        <p:tgtEl>
                                          <p:spTgt spid="4">
                                            <p:txEl>
                                              <p:pRg st="2" end="2"/>
                                            </p:txEl>
                                          </p:spTgt>
                                        </p:tgtEl>
                                        <p:attrNameLst>
                                          <p:attrName>fill.type</p:attrName>
                                        </p:attrNameLst>
                                      </p:cBhvr>
                                      <p:to>
                                        <p:strVal val="solid"/>
                                      </p:to>
                                    </p:set>
                                    <p:anim to="1.5" calcmode="lin" valueType="num">
                                      <p:cBhvr override="childStyle">
                                        <p:cTn id="9" dur="500" fill="hold"/>
                                        <p:tgtEl>
                                          <p:spTgt spid="4">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26</a:t>
            </a:fld>
            <a:endParaRPr lang="en-US" dirty="0"/>
          </a:p>
        </p:txBody>
      </p:sp>
      <p:pic>
        <p:nvPicPr>
          <p:cNvPr id="8" name="Picture 7"/>
          <p:cNvPicPr>
            <a:picLocks noChangeAspect="1"/>
          </p:cNvPicPr>
          <p:nvPr/>
        </p:nvPicPr>
        <p:blipFill>
          <a:blip r:embed="rId3"/>
          <a:stretch>
            <a:fillRect/>
          </a:stretch>
        </p:blipFill>
        <p:spPr>
          <a:xfrm>
            <a:off x="4603267" y="2905810"/>
            <a:ext cx="4540733" cy="1836465"/>
          </a:xfrm>
          <a:prstGeom prst="rect">
            <a:avLst/>
          </a:prstGeom>
        </p:spPr>
      </p:pic>
      <p:sp>
        <p:nvSpPr>
          <p:cNvPr id="4" name="Content Placeholder 3"/>
          <p:cNvSpPr>
            <a:spLocks noGrp="1"/>
          </p:cNvSpPr>
          <p:nvPr>
            <p:ph idx="1"/>
          </p:nvPr>
        </p:nvSpPr>
        <p:spPr>
          <a:xfrm>
            <a:off x="457200" y="1689100"/>
            <a:ext cx="8229600" cy="4243500"/>
          </a:xfrm>
        </p:spPr>
        <p:txBody>
          <a:bodyPr/>
          <a:lstStyle/>
          <a:p>
            <a:r>
              <a:rPr lang="en-US" dirty="0" smtClean="0"/>
              <a:t>Label the strategy modeled in each solution.</a:t>
            </a:r>
          </a:p>
          <a:p>
            <a:pPr algn="ctr"/>
            <a:r>
              <a:rPr lang="en-US" i="1" dirty="0">
                <a:solidFill>
                  <a:srgbClr val="FF0000"/>
                </a:solidFill>
              </a:rPr>
              <a:t>Problem </a:t>
            </a:r>
            <a:r>
              <a:rPr lang="en-US" i="1" dirty="0" smtClean="0">
                <a:solidFill>
                  <a:srgbClr val="FF0000"/>
                </a:solidFill>
              </a:rPr>
              <a:t>3:</a:t>
            </a:r>
            <a:endParaRPr lang="en-US" dirty="0"/>
          </a:p>
          <a:p>
            <a:pPr>
              <a:lnSpc>
                <a:spcPct val="150000"/>
              </a:lnSpc>
            </a:pPr>
            <a:r>
              <a:rPr lang="en-US" sz="2400" dirty="0" smtClean="0"/>
              <a:t>Algorithm with mixed units</a:t>
            </a:r>
          </a:p>
          <a:p>
            <a:pPr>
              <a:lnSpc>
                <a:spcPct val="150000"/>
              </a:lnSpc>
            </a:pPr>
            <a:r>
              <a:rPr lang="en-US" sz="2400" dirty="0" smtClean="0"/>
              <a:t>Algorithm using smaller units</a:t>
            </a:r>
          </a:p>
          <a:p>
            <a:pPr>
              <a:lnSpc>
                <a:spcPct val="150000"/>
              </a:lnSpc>
            </a:pPr>
            <a:r>
              <a:rPr lang="en-US" sz="2400" dirty="0" smtClean="0"/>
              <a:t>Special Strategy, one unit at a time</a:t>
            </a:r>
          </a:p>
          <a:p>
            <a:pPr>
              <a:lnSpc>
                <a:spcPct val="150000"/>
              </a:lnSpc>
            </a:pPr>
            <a:r>
              <a:rPr lang="en-US" sz="2400" dirty="0" smtClean="0"/>
              <a:t>Special Strategy, number line</a:t>
            </a:r>
          </a:p>
          <a:p>
            <a:pPr>
              <a:lnSpc>
                <a:spcPct val="150000"/>
              </a:lnSpc>
            </a:pPr>
            <a:r>
              <a:rPr lang="en-US" sz="2400" dirty="0" smtClean="0"/>
              <a:t>Special Strategy, counting up</a:t>
            </a:r>
            <a:endParaRPr lang="en-US" sz="2400" dirty="0"/>
          </a:p>
        </p:txBody>
      </p:sp>
    </p:spTree>
    <p:extLst>
      <p:ext uri="{BB962C8B-B14F-4D97-AF65-F5344CB8AC3E}">
        <p14:creationId xmlns:p14="http://schemas.microsoft.com/office/powerpoint/2010/main" val="17988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4">
                                            <p:txEl>
                                              <p:pRg st="5" end="5"/>
                                            </p:txEl>
                                          </p:spTgt>
                                        </p:tgtEl>
                                        <p:attrNameLst>
                                          <p:attrName>style.color</p:attrName>
                                        </p:attrNameLst>
                                      </p:cBhvr>
                                      <p:to>
                                        <a:schemeClr val="accent2"/>
                                      </p:to>
                                    </p:animClr>
                                    <p:animClr clrSpc="rgb" dir="cw">
                                      <p:cBhvr>
                                        <p:cTn id="7" dur="500" fill="hold"/>
                                        <p:tgtEl>
                                          <p:spTgt spid="4">
                                            <p:txEl>
                                              <p:pRg st="5" end="5"/>
                                            </p:txEl>
                                          </p:spTgt>
                                        </p:tgtEl>
                                        <p:attrNameLst>
                                          <p:attrName>fillcolor</p:attrName>
                                        </p:attrNameLst>
                                      </p:cBhvr>
                                      <p:to>
                                        <a:schemeClr val="accent2"/>
                                      </p:to>
                                    </p:animClr>
                                    <p:set>
                                      <p:cBhvr>
                                        <p:cTn id="8" dur="500" fill="hold"/>
                                        <p:tgtEl>
                                          <p:spTgt spid="4">
                                            <p:txEl>
                                              <p:pRg st="5" end="5"/>
                                            </p:txEl>
                                          </p:spTgt>
                                        </p:tgtEl>
                                        <p:attrNameLst>
                                          <p:attrName>fill.type</p:attrName>
                                        </p:attrNameLst>
                                      </p:cBhvr>
                                      <p:to>
                                        <p:strVal val="solid"/>
                                      </p:to>
                                    </p:set>
                                    <p:anim to="1.5" calcmode="lin" valueType="num">
                                      <p:cBhvr override="childStyle">
                                        <p:cTn id="9" dur="500" fill="hold"/>
                                        <p:tgtEl>
                                          <p:spTgt spid="4">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27</a:t>
            </a:fld>
            <a:endParaRPr lang="en-US" dirty="0"/>
          </a:p>
        </p:txBody>
      </p:sp>
      <p:sp>
        <p:nvSpPr>
          <p:cNvPr id="4" name="Content Placeholder 3"/>
          <p:cNvSpPr>
            <a:spLocks noGrp="1"/>
          </p:cNvSpPr>
          <p:nvPr>
            <p:ph idx="1"/>
          </p:nvPr>
        </p:nvSpPr>
        <p:spPr>
          <a:xfrm>
            <a:off x="457200" y="1689100"/>
            <a:ext cx="8229600" cy="4243500"/>
          </a:xfrm>
        </p:spPr>
        <p:txBody>
          <a:bodyPr/>
          <a:lstStyle/>
          <a:p>
            <a:r>
              <a:rPr lang="en-US" dirty="0" smtClean="0"/>
              <a:t>Label the strategy modeled in each solution.</a:t>
            </a:r>
          </a:p>
          <a:p>
            <a:pPr algn="ctr"/>
            <a:r>
              <a:rPr lang="en-US" i="1" dirty="0">
                <a:solidFill>
                  <a:srgbClr val="FF0000"/>
                </a:solidFill>
              </a:rPr>
              <a:t>Problem </a:t>
            </a:r>
            <a:r>
              <a:rPr lang="en-US" i="1" dirty="0" smtClean="0">
                <a:solidFill>
                  <a:srgbClr val="FF0000"/>
                </a:solidFill>
              </a:rPr>
              <a:t>4:</a:t>
            </a:r>
            <a:endParaRPr lang="en-US" dirty="0"/>
          </a:p>
          <a:p>
            <a:pPr>
              <a:lnSpc>
                <a:spcPct val="150000"/>
              </a:lnSpc>
            </a:pPr>
            <a:r>
              <a:rPr lang="en-US" sz="2400" dirty="0" smtClean="0"/>
              <a:t>Algorithm with mixed units</a:t>
            </a:r>
          </a:p>
          <a:p>
            <a:pPr>
              <a:lnSpc>
                <a:spcPct val="150000"/>
              </a:lnSpc>
            </a:pPr>
            <a:r>
              <a:rPr lang="en-US" sz="2400" dirty="0" smtClean="0"/>
              <a:t>Algorithm using smaller units</a:t>
            </a:r>
          </a:p>
          <a:p>
            <a:pPr>
              <a:lnSpc>
                <a:spcPct val="150000"/>
              </a:lnSpc>
            </a:pPr>
            <a:r>
              <a:rPr lang="en-US" sz="2400" dirty="0" smtClean="0"/>
              <a:t>Special Strategy, one unit at a time</a:t>
            </a:r>
          </a:p>
          <a:p>
            <a:pPr>
              <a:lnSpc>
                <a:spcPct val="150000"/>
              </a:lnSpc>
            </a:pPr>
            <a:r>
              <a:rPr lang="en-US" sz="2400" dirty="0" smtClean="0"/>
              <a:t>Special Strategy, number line</a:t>
            </a:r>
          </a:p>
          <a:p>
            <a:pPr>
              <a:lnSpc>
                <a:spcPct val="150000"/>
              </a:lnSpc>
            </a:pPr>
            <a:r>
              <a:rPr lang="en-US" sz="2400" dirty="0" smtClean="0"/>
              <a:t>Special Strategy, counting up</a:t>
            </a:r>
            <a:endParaRPr lang="en-US" sz="2400" dirty="0"/>
          </a:p>
        </p:txBody>
      </p:sp>
      <p:pic>
        <p:nvPicPr>
          <p:cNvPr id="6" name="Picture 5"/>
          <p:cNvPicPr>
            <a:picLocks noChangeAspect="1"/>
          </p:cNvPicPr>
          <p:nvPr/>
        </p:nvPicPr>
        <p:blipFill rotWithShape="1">
          <a:blip r:embed="rId3"/>
          <a:srcRect t="6635"/>
          <a:stretch/>
        </p:blipFill>
        <p:spPr>
          <a:xfrm>
            <a:off x="4170985" y="3142198"/>
            <a:ext cx="4956082" cy="921801"/>
          </a:xfrm>
          <a:prstGeom prst="rect">
            <a:avLst/>
          </a:prstGeom>
        </p:spPr>
      </p:pic>
    </p:spTree>
    <p:extLst>
      <p:ext uri="{BB962C8B-B14F-4D97-AF65-F5344CB8AC3E}">
        <p14:creationId xmlns:p14="http://schemas.microsoft.com/office/powerpoint/2010/main" val="30681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4">
                                            <p:txEl>
                                              <p:pRg st="6" end="6"/>
                                            </p:txEl>
                                          </p:spTgt>
                                        </p:tgtEl>
                                        <p:attrNameLst>
                                          <p:attrName>style.color</p:attrName>
                                        </p:attrNameLst>
                                      </p:cBhvr>
                                      <p:to>
                                        <a:schemeClr val="accent2"/>
                                      </p:to>
                                    </p:animClr>
                                    <p:animClr clrSpc="rgb" dir="cw">
                                      <p:cBhvr>
                                        <p:cTn id="7" dur="500" fill="hold"/>
                                        <p:tgtEl>
                                          <p:spTgt spid="4">
                                            <p:txEl>
                                              <p:pRg st="6" end="6"/>
                                            </p:txEl>
                                          </p:spTgt>
                                        </p:tgtEl>
                                        <p:attrNameLst>
                                          <p:attrName>fillcolor</p:attrName>
                                        </p:attrNameLst>
                                      </p:cBhvr>
                                      <p:to>
                                        <a:schemeClr val="accent2"/>
                                      </p:to>
                                    </p:animClr>
                                    <p:set>
                                      <p:cBhvr>
                                        <p:cTn id="8" dur="500" fill="hold"/>
                                        <p:tgtEl>
                                          <p:spTgt spid="4">
                                            <p:txEl>
                                              <p:pRg st="6" end="6"/>
                                            </p:txEl>
                                          </p:spTgt>
                                        </p:tgtEl>
                                        <p:attrNameLst>
                                          <p:attrName>fill.type</p:attrName>
                                        </p:attrNameLst>
                                      </p:cBhvr>
                                      <p:to>
                                        <p:strVal val="solid"/>
                                      </p:to>
                                    </p:set>
                                    <p:anim to="1.5" calcmode="lin" valueType="num">
                                      <p:cBhvr override="childStyle">
                                        <p:cTn id="9" dur="500" fill="hold"/>
                                        <p:tgtEl>
                                          <p:spTgt spid="4">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28</a:t>
            </a:fld>
            <a:endParaRPr lang="en-US" dirty="0"/>
          </a:p>
        </p:txBody>
      </p:sp>
      <p:sp>
        <p:nvSpPr>
          <p:cNvPr id="4" name="Content Placeholder 3"/>
          <p:cNvSpPr>
            <a:spLocks noGrp="1"/>
          </p:cNvSpPr>
          <p:nvPr>
            <p:ph idx="1"/>
          </p:nvPr>
        </p:nvSpPr>
        <p:spPr>
          <a:xfrm>
            <a:off x="457200" y="1689100"/>
            <a:ext cx="8229600" cy="4243500"/>
          </a:xfrm>
        </p:spPr>
        <p:txBody>
          <a:bodyPr/>
          <a:lstStyle/>
          <a:p>
            <a:r>
              <a:rPr lang="en-US" dirty="0" smtClean="0"/>
              <a:t>Label the strategy modeled in each solution.</a:t>
            </a:r>
          </a:p>
          <a:p>
            <a:pPr algn="ctr"/>
            <a:r>
              <a:rPr lang="en-US" i="1" dirty="0">
                <a:solidFill>
                  <a:srgbClr val="FF0000"/>
                </a:solidFill>
              </a:rPr>
              <a:t>Problem </a:t>
            </a:r>
            <a:r>
              <a:rPr lang="en-US" i="1" dirty="0" smtClean="0">
                <a:solidFill>
                  <a:srgbClr val="FF0000"/>
                </a:solidFill>
              </a:rPr>
              <a:t>5:</a:t>
            </a:r>
            <a:endParaRPr lang="en-US" dirty="0"/>
          </a:p>
          <a:p>
            <a:pPr>
              <a:lnSpc>
                <a:spcPct val="150000"/>
              </a:lnSpc>
            </a:pPr>
            <a:r>
              <a:rPr lang="en-US" sz="2400" dirty="0" smtClean="0"/>
              <a:t>Algorithm with mixed units</a:t>
            </a:r>
          </a:p>
          <a:p>
            <a:pPr>
              <a:lnSpc>
                <a:spcPct val="150000"/>
              </a:lnSpc>
            </a:pPr>
            <a:r>
              <a:rPr lang="en-US" sz="2400" dirty="0" smtClean="0"/>
              <a:t>Algorithm using smaller units</a:t>
            </a:r>
          </a:p>
          <a:p>
            <a:pPr>
              <a:lnSpc>
                <a:spcPct val="150000"/>
              </a:lnSpc>
            </a:pPr>
            <a:r>
              <a:rPr lang="en-US" sz="2400" dirty="0" smtClean="0"/>
              <a:t>Special Strategy, one unit at a time</a:t>
            </a:r>
          </a:p>
          <a:p>
            <a:pPr>
              <a:lnSpc>
                <a:spcPct val="150000"/>
              </a:lnSpc>
            </a:pPr>
            <a:r>
              <a:rPr lang="en-US" sz="2400" dirty="0" smtClean="0"/>
              <a:t>Special Strategy, number line</a:t>
            </a:r>
          </a:p>
          <a:p>
            <a:pPr>
              <a:lnSpc>
                <a:spcPct val="150000"/>
              </a:lnSpc>
            </a:pPr>
            <a:r>
              <a:rPr lang="en-US" sz="2400" dirty="0" smtClean="0"/>
              <a:t>Special Strategy, counting up</a:t>
            </a:r>
            <a:endParaRPr lang="en-US" sz="2400" dirty="0"/>
          </a:p>
        </p:txBody>
      </p:sp>
      <p:pic>
        <p:nvPicPr>
          <p:cNvPr id="6" name="Picture 5"/>
          <p:cNvPicPr>
            <a:picLocks noChangeAspect="1"/>
          </p:cNvPicPr>
          <p:nvPr/>
        </p:nvPicPr>
        <p:blipFill>
          <a:blip r:embed="rId3"/>
          <a:stretch>
            <a:fillRect/>
          </a:stretch>
        </p:blipFill>
        <p:spPr>
          <a:xfrm>
            <a:off x="5253567" y="2641600"/>
            <a:ext cx="3416300" cy="1828800"/>
          </a:xfrm>
          <a:prstGeom prst="rect">
            <a:avLst/>
          </a:prstGeom>
        </p:spPr>
      </p:pic>
    </p:spTree>
    <p:extLst>
      <p:ext uri="{BB962C8B-B14F-4D97-AF65-F5344CB8AC3E}">
        <p14:creationId xmlns:p14="http://schemas.microsoft.com/office/powerpoint/2010/main" val="26682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4">
                                            <p:txEl>
                                              <p:pRg st="4" end="4"/>
                                            </p:txEl>
                                          </p:spTgt>
                                        </p:tgtEl>
                                        <p:attrNameLst>
                                          <p:attrName>style.color</p:attrName>
                                        </p:attrNameLst>
                                      </p:cBhvr>
                                      <p:to>
                                        <a:schemeClr val="accent2"/>
                                      </p:to>
                                    </p:animClr>
                                    <p:animClr clrSpc="rgb" dir="cw">
                                      <p:cBhvr>
                                        <p:cTn id="7" dur="500" fill="hold"/>
                                        <p:tgtEl>
                                          <p:spTgt spid="4">
                                            <p:txEl>
                                              <p:pRg st="4" end="4"/>
                                            </p:txEl>
                                          </p:spTgt>
                                        </p:tgtEl>
                                        <p:attrNameLst>
                                          <p:attrName>fillcolor</p:attrName>
                                        </p:attrNameLst>
                                      </p:cBhvr>
                                      <p:to>
                                        <a:schemeClr val="accent2"/>
                                      </p:to>
                                    </p:animClr>
                                    <p:set>
                                      <p:cBhvr>
                                        <p:cTn id="8" dur="500" fill="hold"/>
                                        <p:tgtEl>
                                          <p:spTgt spid="4">
                                            <p:txEl>
                                              <p:pRg st="4" end="4"/>
                                            </p:txEl>
                                          </p:spTgt>
                                        </p:tgtEl>
                                        <p:attrNameLst>
                                          <p:attrName>fill.type</p:attrName>
                                        </p:attrNameLst>
                                      </p:cBhvr>
                                      <p:to>
                                        <p:strVal val="solid"/>
                                      </p:to>
                                    </p:set>
                                    <p:anim to="1.5" calcmode="lin" valueType="num">
                                      <p:cBhvr override="childStyle">
                                        <p:cTn id="9" dur="500" fill="hold"/>
                                        <p:tgtEl>
                                          <p:spTgt spid="4">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7861300" cy="1338800"/>
          </a:xfrm>
        </p:spPr>
        <p:txBody>
          <a:bodyPr/>
          <a:lstStyle/>
          <a:p>
            <a:r>
              <a:rPr lang="en-US" dirty="0" smtClean="0"/>
              <a:t>Lesson 4: </a:t>
            </a:r>
            <a:br>
              <a:rPr lang="en-US" dirty="0" smtClean="0"/>
            </a:br>
            <a:r>
              <a:rPr lang="en-US" sz="1800" dirty="0" smtClean="0"/>
              <a:t>Know </a:t>
            </a:r>
            <a:r>
              <a:rPr lang="en-US" sz="1800" dirty="0"/>
              <a:t>and relate metric units to place value units in order to </a:t>
            </a:r>
            <a:r>
              <a:rPr lang="en-US" sz="1800" dirty="0" smtClean="0"/>
              <a:t>express measurements </a:t>
            </a:r>
            <a:r>
              <a:rPr lang="en-US" sz="1800" dirty="0"/>
              <a:t>in different units.</a:t>
            </a:r>
            <a:r>
              <a:rPr lang="en-US" dirty="0"/>
              <a:t/>
            </a:r>
            <a:br>
              <a:rPr lang="en-US" dirty="0"/>
            </a:br>
            <a:r>
              <a:rPr lang="en-US" dirty="0" smtClean="0"/>
              <a:t> </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29</a:t>
            </a:fld>
            <a:endParaRPr lang="en-US" dirty="0"/>
          </a:p>
        </p:txBody>
      </p:sp>
      <p:sp>
        <p:nvSpPr>
          <p:cNvPr id="4" name="Content Placeholder 3"/>
          <p:cNvSpPr>
            <a:spLocks noGrp="1"/>
          </p:cNvSpPr>
          <p:nvPr>
            <p:ph idx="1"/>
          </p:nvPr>
        </p:nvSpPr>
        <p:spPr>
          <a:xfrm>
            <a:off x="457200" y="2644533"/>
            <a:ext cx="4430110" cy="2737354"/>
          </a:xfrm>
        </p:spPr>
        <p:txBody>
          <a:bodyPr/>
          <a:lstStyle/>
          <a:p>
            <a:pPr marL="457200" indent="-457200">
              <a:buFont typeface="Arial" pitchFamily="34" charset="0"/>
              <a:buChar char="•"/>
            </a:pPr>
            <a:r>
              <a:rPr lang="en-US" sz="2400" dirty="0" smtClean="0"/>
              <a:t>Connect metric </a:t>
            </a:r>
            <a:r>
              <a:rPr lang="en-US" sz="2400" dirty="0"/>
              <a:t>u</a:t>
            </a:r>
            <a:r>
              <a:rPr lang="en-US" sz="2400" dirty="0" smtClean="0"/>
              <a:t>nits to place value </a:t>
            </a:r>
            <a:r>
              <a:rPr lang="en-US" sz="2400" dirty="0"/>
              <a:t>u</a:t>
            </a:r>
            <a:r>
              <a:rPr lang="en-US" sz="2400" dirty="0" smtClean="0"/>
              <a:t>nits.</a:t>
            </a:r>
            <a:endParaRPr lang="en-US" sz="2400" dirty="0"/>
          </a:p>
          <a:p>
            <a:pPr marL="457200" indent="-457200">
              <a:buFont typeface="Arial" pitchFamily="34" charset="0"/>
              <a:buChar char="•"/>
            </a:pPr>
            <a:r>
              <a:rPr lang="en-US" sz="2400" dirty="0" smtClean="0"/>
              <a:t>Compare and order measurements</a:t>
            </a: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665" y="2074282"/>
            <a:ext cx="2851899" cy="3749040"/>
          </a:xfrm>
          <a:prstGeom prst="rect">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1014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6F00AB01-4170-4D6E-91C0-E0BCC4030175}" type="slidenum">
              <a:rPr lang="en-US" smtClean="0"/>
              <a:pPr>
                <a:defRPr/>
              </a:pPr>
              <a:t>3</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75" t="7037" r="14655" b="21667"/>
          <a:stretch/>
        </p:blipFill>
        <p:spPr>
          <a:xfrm>
            <a:off x="272181" y="482600"/>
            <a:ext cx="8599638" cy="5669280"/>
          </a:xfrm>
          <a:prstGeom prst="rect">
            <a:avLst/>
          </a:prstGeom>
        </p:spPr>
      </p:pic>
      <p:sp>
        <p:nvSpPr>
          <p:cNvPr id="6" name="Oval 5"/>
          <p:cNvSpPr/>
          <p:nvPr/>
        </p:nvSpPr>
        <p:spPr>
          <a:xfrm>
            <a:off x="6217915" y="1270000"/>
            <a:ext cx="1188720" cy="613833"/>
          </a:xfrm>
          <a:prstGeom prst="ellipse">
            <a:avLst/>
          </a:prstGeom>
          <a:noFill/>
          <a:ln w="38100">
            <a:solidFill>
              <a:srgbClr val="7B08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30078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30</a:t>
            </a:fld>
            <a:endParaRPr lang="en-US" dirty="0"/>
          </a:p>
        </p:txBody>
      </p:sp>
      <p:sp>
        <p:nvSpPr>
          <p:cNvPr id="4" name="Content Placeholder 3"/>
          <p:cNvSpPr>
            <a:spLocks noGrp="1"/>
          </p:cNvSpPr>
          <p:nvPr>
            <p:ph idx="1"/>
          </p:nvPr>
        </p:nvSpPr>
        <p:spPr/>
        <p:txBody>
          <a:bodyPr/>
          <a:lstStyle/>
          <a:p>
            <a:r>
              <a:rPr lang="en-US" dirty="0" smtClean="0"/>
              <a:t>What do you notice about the relationship between </a:t>
            </a:r>
          </a:p>
          <a:p>
            <a:r>
              <a:rPr lang="en-US" dirty="0" smtClean="0"/>
              <a:t>grams and kilogram?</a:t>
            </a:r>
          </a:p>
          <a:p>
            <a:endParaRPr lang="en-US" dirty="0" smtClean="0"/>
          </a:p>
          <a:p>
            <a:pPr algn="ctr"/>
            <a:r>
              <a:rPr lang="en-US" dirty="0" smtClean="0"/>
              <a:t>1 kilogram = 1,000 grams</a:t>
            </a:r>
            <a:endParaRPr lang="en-US" dirty="0"/>
          </a:p>
          <a:p>
            <a:endParaRPr lang="en-US" dirty="0" smtClean="0"/>
          </a:p>
          <a:p>
            <a:r>
              <a:rPr lang="en-US" dirty="0" smtClean="0"/>
              <a:t>Write your answer as an equation.</a:t>
            </a:r>
          </a:p>
          <a:p>
            <a:pPr algn="ctr"/>
            <a:endParaRPr lang="en-US" dirty="0" smtClean="0"/>
          </a:p>
          <a:p>
            <a:pPr algn="ctr"/>
            <a:r>
              <a:rPr lang="en-US" dirty="0" smtClean="0"/>
              <a:t>1 kg </a:t>
            </a:r>
            <a:r>
              <a:rPr lang="en-US" dirty="0"/>
              <a:t>= 1,000 </a:t>
            </a:r>
            <a:r>
              <a:rPr lang="en-US" dirty="0" smtClean="0"/>
              <a:t>x 1g</a:t>
            </a:r>
            <a:endParaRPr lang="en-US" dirty="0"/>
          </a:p>
          <a:p>
            <a:endParaRPr lang="en-US" dirty="0"/>
          </a:p>
          <a:p>
            <a:endParaRPr lang="en-US" dirty="0"/>
          </a:p>
        </p:txBody>
      </p:sp>
    </p:spTree>
    <p:extLst>
      <p:ext uri="{BB962C8B-B14F-4D97-AF65-F5344CB8AC3E}">
        <p14:creationId xmlns:p14="http://schemas.microsoft.com/office/powerpoint/2010/main" val="91166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 </a:t>
            </a:r>
            <a:br>
              <a:rPr lang="en-US" dirty="0" smtClean="0"/>
            </a:br>
            <a:r>
              <a:rPr lang="en-US" sz="2000" dirty="0" smtClean="0"/>
              <a:t>Use addition and subtraction to solve multi-step word problems involving distance, liquid volume, and mass.</a:t>
            </a:r>
            <a:endParaRPr lang="en-US" sz="2000"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31</a:t>
            </a:fld>
            <a:endParaRPr lang="en-US" dirty="0"/>
          </a:p>
        </p:txBody>
      </p:sp>
      <p:sp>
        <p:nvSpPr>
          <p:cNvPr id="4" name="Content Placeholder 3"/>
          <p:cNvSpPr>
            <a:spLocks noGrp="1"/>
          </p:cNvSpPr>
          <p:nvPr>
            <p:ph idx="1"/>
          </p:nvPr>
        </p:nvSpPr>
        <p:spPr>
          <a:xfrm>
            <a:off x="457200" y="2413000"/>
            <a:ext cx="4430110" cy="3519599"/>
          </a:xfrm>
        </p:spPr>
        <p:txBody>
          <a:bodyPr/>
          <a:lstStyle/>
          <a:p>
            <a:pPr marL="457200" indent="-457200">
              <a:buFont typeface="Arial" pitchFamily="34" charset="0"/>
              <a:buChar char="•"/>
            </a:pPr>
            <a:r>
              <a:rPr lang="en-US" sz="2400" dirty="0" smtClean="0"/>
              <a:t>Apply what students learned in Lessons 1-4 </a:t>
            </a:r>
          </a:p>
          <a:p>
            <a:pPr marL="457200" indent="-457200">
              <a:buFont typeface="Arial" pitchFamily="34" charset="0"/>
              <a:buChar char="•"/>
            </a:pPr>
            <a:r>
              <a:rPr lang="en-US" sz="2400" dirty="0" smtClean="0"/>
              <a:t>Structured to use the Problem Set within the Concept Development</a:t>
            </a:r>
          </a:p>
          <a:p>
            <a:pPr marL="457200" indent="-457200">
              <a:buFont typeface="Arial" pitchFamily="34" charset="0"/>
              <a:buChar char="•"/>
            </a:pPr>
            <a:r>
              <a:rPr lang="en-US" sz="2400" dirty="0" smtClean="0"/>
              <a:t>Utilize the RDW strategy</a:t>
            </a:r>
          </a:p>
          <a:p>
            <a:pPr marL="457200" indent="-457200">
              <a:buFont typeface="Arial" pitchFamily="34" charset="0"/>
              <a:buChar char="•"/>
            </a:pPr>
            <a:endParaRPr lang="en-US" sz="2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36" t="1443" r="3942" b="1658"/>
          <a:stretch/>
        </p:blipFill>
        <p:spPr>
          <a:xfrm>
            <a:off x="5486400" y="2057399"/>
            <a:ext cx="2819400" cy="3810001"/>
          </a:xfrm>
          <a:prstGeom prst="rect">
            <a:avLst/>
          </a:prstGeom>
          <a:ln w="28575">
            <a:solidFill>
              <a:schemeClr val="accent5">
                <a:lumMod val="40000"/>
                <a:lumOff val="60000"/>
              </a:schemeClr>
            </a:solidFill>
          </a:ln>
        </p:spPr>
      </p:pic>
    </p:spTree>
    <p:extLst>
      <p:ext uri="{BB962C8B-B14F-4D97-AF65-F5344CB8AC3E}">
        <p14:creationId xmlns:p14="http://schemas.microsoft.com/office/powerpoint/2010/main" val="2012878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1089091"/>
            <a:ext cx="8229600" cy="824382"/>
          </a:xfrm>
        </p:spPr>
        <p:txBody>
          <a:bodyPr/>
          <a:lstStyle/>
          <a:p>
            <a:r>
              <a:rPr lang="en-US" dirty="0" smtClean="0"/>
              <a:t>Lesson 5: </a:t>
            </a:r>
            <a:endParaRPr lang="en-US" sz="2000"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32</a:t>
            </a:fld>
            <a:endParaRPr lang="en-US" dirty="0"/>
          </a:p>
        </p:txBody>
      </p:sp>
      <p:sp>
        <p:nvSpPr>
          <p:cNvPr id="4" name="Content Placeholder 3"/>
          <p:cNvSpPr>
            <a:spLocks noGrp="1"/>
          </p:cNvSpPr>
          <p:nvPr>
            <p:ph idx="1"/>
          </p:nvPr>
        </p:nvSpPr>
        <p:spPr>
          <a:xfrm>
            <a:off x="457199" y="1939152"/>
            <a:ext cx="7977749" cy="3804255"/>
          </a:xfrm>
        </p:spPr>
        <p:txBody>
          <a:bodyPr/>
          <a:lstStyle/>
          <a:p>
            <a:pPr marL="0" lvl="0" indent="0"/>
            <a:r>
              <a:rPr lang="en-US" sz="2400" dirty="0" smtClean="0"/>
              <a:t>Problem Set- Problem 1</a:t>
            </a:r>
          </a:p>
          <a:p>
            <a:pPr marL="457200" lvl="0" indent="-457200">
              <a:buFont typeface="Arial" pitchFamily="34" charset="0"/>
              <a:buChar char="•"/>
            </a:pPr>
            <a:r>
              <a:rPr lang="en-US" sz="2400" dirty="0" smtClean="0"/>
              <a:t>The </a:t>
            </a:r>
            <a:r>
              <a:rPr lang="en-US" sz="2400" dirty="0"/>
              <a:t>potatoes Beth bought weighed 3 kilograms 420 grams.  Her onions weighed 1050 g less than the potatoes.  How much did the potatoes and onions weigh altogether?</a:t>
            </a:r>
          </a:p>
          <a:p>
            <a:pPr marL="457200" indent="-457200">
              <a:buFont typeface="Arial" pitchFamily="34" charset="0"/>
              <a:buChar char="•"/>
            </a:pPr>
            <a:endParaRPr lang="en-US" sz="2400" dirty="0"/>
          </a:p>
        </p:txBody>
      </p:sp>
    </p:spTree>
    <p:extLst>
      <p:ext uri="{BB962C8B-B14F-4D97-AF65-F5344CB8AC3E}">
        <p14:creationId xmlns:p14="http://schemas.microsoft.com/office/powerpoint/2010/main" val="3180618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lstStyle/>
          <a:p>
            <a:r>
              <a:rPr lang="en-US" dirty="0" smtClean="0"/>
              <a:t>Balanced, Rigorous Instruction</a:t>
            </a:r>
            <a:endParaRPr lang="en-US" dirty="0"/>
          </a:p>
        </p:txBody>
      </p:sp>
      <p:sp>
        <p:nvSpPr>
          <p:cNvPr id="2" name="Slide Number Placeholder 1"/>
          <p:cNvSpPr>
            <a:spLocks noGrp="1"/>
          </p:cNvSpPr>
          <p:nvPr>
            <p:ph type="sldNum" sz="quarter" idx="10"/>
          </p:nvPr>
        </p:nvSpPr>
        <p:spPr/>
        <p:txBody>
          <a:bodyPr/>
          <a:lstStyle/>
          <a:p>
            <a:pPr>
              <a:defRPr/>
            </a:pPr>
            <a:fld id="{6F00AB01-4170-4D6E-91C0-E0BCC4030175}" type="slidenum">
              <a:rPr lang="en-US" smtClean="0"/>
              <a:pPr>
                <a:defRPr/>
              </a:pPr>
              <a:t>33</a:t>
            </a:fld>
            <a:endParaRPr lang="en-US" dirty="0"/>
          </a:p>
        </p:txBody>
      </p:sp>
      <p:pic>
        <p:nvPicPr>
          <p:cNvPr id="1028" name="Picture 4"/>
          <p:cNvPicPr>
            <a:picLocks noChangeAspect="1" noChangeArrowheads="1"/>
          </p:cNvPicPr>
          <p:nvPr/>
        </p:nvPicPr>
        <p:blipFill>
          <a:blip r:embed="rId3"/>
          <a:srcRect/>
          <a:stretch>
            <a:fillRect/>
          </a:stretch>
        </p:blipFill>
        <p:spPr bwMode="auto">
          <a:xfrm>
            <a:off x="1943676" y="2128345"/>
            <a:ext cx="5256649" cy="3443137"/>
          </a:xfrm>
          <a:prstGeom prst="rect">
            <a:avLst/>
          </a:prstGeom>
          <a:noFill/>
          <a:ln w="9525">
            <a:noFill/>
            <a:miter lim="800000"/>
            <a:headEnd/>
            <a:tailEnd/>
          </a:ln>
        </p:spPr>
      </p:pic>
    </p:spTree>
    <p:extLst>
      <p:ext uri="{BB962C8B-B14F-4D97-AF65-F5344CB8AC3E}">
        <p14:creationId xmlns:p14="http://schemas.microsoft.com/office/powerpoint/2010/main" val="1851655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Takeaways</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34</a:t>
            </a:fld>
            <a:endParaRPr lang="en-US" dirty="0"/>
          </a:p>
        </p:txBody>
      </p:sp>
      <p:sp>
        <p:nvSpPr>
          <p:cNvPr id="4" name="Content Placeholder 3"/>
          <p:cNvSpPr>
            <a:spLocks noGrp="1"/>
          </p:cNvSpPr>
          <p:nvPr>
            <p:ph idx="1"/>
          </p:nvPr>
        </p:nvSpPr>
        <p:spPr>
          <a:xfrm>
            <a:off x="457200" y="1913474"/>
            <a:ext cx="5580993" cy="4019126"/>
          </a:xfrm>
        </p:spPr>
        <p:txBody>
          <a:bodyPr/>
          <a:lstStyle/>
          <a:p>
            <a:pPr marL="457200" indent="-457200">
              <a:buFont typeface="Arial" pitchFamily="34" charset="0"/>
              <a:buChar char="•"/>
            </a:pPr>
            <a:r>
              <a:rPr lang="en-US" sz="2400" dirty="0" smtClean="0"/>
              <a:t>How do these lessons </a:t>
            </a:r>
            <a:r>
              <a:rPr lang="en-US" sz="2400" dirty="0"/>
              <a:t>compare to your past experiences with </a:t>
            </a:r>
            <a:r>
              <a:rPr lang="en-US" sz="2400" dirty="0" smtClean="0"/>
              <a:t>mathematics </a:t>
            </a:r>
            <a:r>
              <a:rPr lang="en-US" sz="2400" dirty="0"/>
              <a:t>instruction</a:t>
            </a:r>
            <a:r>
              <a:rPr lang="en-US" sz="2400" dirty="0" smtClean="0"/>
              <a:t>?</a:t>
            </a:r>
          </a:p>
          <a:p>
            <a:pPr marL="457200" indent="-457200">
              <a:buFont typeface="Arial" pitchFamily="34" charset="0"/>
              <a:buChar char="•"/>
            </a:pPr>
            <a:endParaRPr lang="en-US" sz="2400" dirty="0"/>
          </a:p>
          <a:p>
            <a:pPr marL="457200" indent="-457200">
              <a:buFont typeface="Arial" pitchFamily="34" charset="0"/>
              <a:buChar char="•"/>
            </a:pPr>
            <a:r>
              <a:rPr lang="en-US" sz="2400" dirty="0" smtClean="0"/>
              <a:t>Turn and talk with a partner at your table about your reflections.</a:t>
            </a:r>
            <a:endParaRPr lang="en-US" sz="2400" dirty="0"/>
          </a:p>
          <a:p>
            <a:pPr marL="457200" indent="-457200"/>
            <a:endParaRPr lang="en-US" sz="2400" dirty="0" smtClean="0"/>
          </a:p>
        </p:txBody>
      </p:sp>
    </p:spTree>
    <p:extLst>
      <p:ext uri="{BB962C8B-B14F-4D97-AF65-F5344CB8AC3E}">
        <p14:creationId xmlns:p14="http://schemas.microsoft.com/office/powerpoint/2010/main" val="1931264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35</a:t>
            </a:fld>
            <a:endParaRPr lang="en-US" dirty="0"/>
          </a:p>
        </p:txBody>
      </p:sp>
      <p:sp>
        <p:nvSpPr>
          <p:cNvPr id="4" name="Content Placeholder 3"/>
          <p:cNvSpPr>
            <a:spLocks noGrp="1"/>
          </p:cNvSpPr>
          <p:nvPr>
            <p:ph idx="1"/>
          </p:nvPr>
        </p:nvSpPr>
        <p:spPr/>
        <p:txBody>
          <a:bodyPr/>
          <a:lstStyle/>
          <a:p>
            <a:pPr marL="457200" lvl="0" indent="-457200">
              <a:spcAft>
                <a:spcPts val="600"/>
              </a:spcAft>
              <a:buFont typeface="Arial" pitchFamily="34" charset="0"/>
              <a:buChar char="•"/>
            </a:pPr>
            <a:r>
              <a:rPr lang="en-US" sz="2400" dirty="0"/>
              <a:t>M</a:t>
            </a:r>
            <a:r>
              <a:rPr lang="en-US" sz="2400" dirty="0" smtClean="0"/>
              <a:t>easurement provides a context to apply addition and subtraction skills and strategies.</a:t>
            </a:r>
          </a:p>
          <a:p>
            <a:pPr marL="457200" indent="-457200">
              <a:spcAft>
                <a:spcPts val="600"/>
              </a:spcAft>
              <a:buFont typeface="Arial" pitchFamily="34" charset="0"/>
              <a:buChar char="•"/>
            </a:pPr>
            <a:r>
              <a:rPr lang="en-US" sz="2400" dirty="0"/>
              <a:t>Measurement provides a context to </a:t>
            </a:r>
            <a:r>
              <a:rPr lang="en-US" sz="2400" dirty="0" smtClean="0"/>
              <a:t>strengthen place value patterns and number theory. </a:t>
            </a:r>
          </a:p>
          <a:p>
            <a:pPr marL="457200" lvl="0" indent="-457200">
              <a:spcAft>
                <a:spcPts val="600"/>
              </a:spcAft>
              <a:buFont typeface="Arial" pitchFamily="34" charset="0"/>
              <a:buChar char="•"/>
            </a:pPr>
            <a:r>
              <a:rPr lang="en-US" sz="2400" dirty="0" smtClean="0"/>
              <a:t>Students are encouraged to track their thinking through written work (simplifying strategies vs. mental math).</a:t>
            </a:r>
          </a:p>
          <a:p>
            <a:pPr marL="457200" lvl="0" indent="-457200">
              <a:spcAft>
                <a:spcPts val="600"/>
              </a:spcAft>
              <a:buFont typeface="Arial" pitchFamily="34" charset="0"/>
              <a:buChar char="•"/>
            </a:pPr>
            <a:endParaRPr lang="en-US" sz="2400" dirty="0" smtClean="0"/>
          </a:p>
          <a:p>
            <a:pPr marL="457200" lvl="0" indent="-457200">
              <a:spcAft>
                <a:spcPts val="600"/>
              </a:spcAft>
              <a:buFont typeface="Arial" pitchFamily="34" charset="0"/>
              <a:buChar char="•"/>
            </a:pPr>
            <a:endParaRPr lang="en-US" sz="2400" dirty="0" smtClean="0"/>
          </a:p>
        </p:txBody>
      </p:sp>
    </p:spTree>
    <p:extLst>
      <p:ext uri="{BB962C8B-B14F-4D97-AF65-F5344CB8AC3E}">
        <p14:creationId xmlns:p14="http://schemas.microsoft.com/office/powerpoint/2010/main" val="3267569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Curriculum Map (</a:t>
            </a:r>
            <a:r>
              <a:rPr lang="en-US" dirty="0" err="1" smtClean="0"/>
              <a:t>pg</a:t>
            </a:r>
            <a:r>
              <a:rPr lang="en-US" dirty="0" smtClean="0"/>
              <a:t> 48)</a:t>
            </a:r>
            <a:endParaRPr lang="en-US" dirty="0"/>
          </a:p>
        </p:txBody>
      </p:sp>
      <p:sp>
        <p:nvSpPr>
          <p:cNvPr id="2" name="Slide Number Placeholder 1"/>
          <p:cNvSpPr>
            <a:spLocks noGrp="1"/>
          </p:cNvSpPr>
          <p:nvPr>
            <p:ph type="sldNum" sz="quarter" idx="10"/>
          </p:nvPr>
        </p:nvSpPr>
        <p:spPr/>
        <p:txBody>
          <a:bodyPr/>
          <a:lstStyle/>
          <a:p>
            <a:pPr>
              <a:defRPr/>
            </a:pPr>
            <a:fld id="{6F00AB01-4170-4D6E-91C0-E0BCC4030175}" type="slidenum">
              <a:rPr lang="en-US" smtClean="0"/>
              <a:pPr>
                <a:defRPr/>
              </a:pPr>
              <a:t>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5166"/>
            <a:ext cx="9198295" cy="322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9224047">
            <a:off x="2419643" y="5341175"/>
            <a:ext cx="717453" cy="94253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2039" y="5350878"/>
            <a:ext cx="3616386" cy="605294"/>
          </a:xfrm>
          <a:prstGeom prst="rect">
            <a:avLst/>
          </a:prstGeom>
          <a:noFill/>
        </p:spPr>
        <p:txBody>
          <a:bodyPr wrap="square" rtlCol="0">
            <a:spAutoFit/>
          </a:bodyPr>
          <a:lstStyle/>
          <a:p>
            <a:r>
              <a:rPr lang="en-US" sz="2000" dirty="0" smtClean="0"/>
              <a:t>What is taught in this module, and what will be reserved for later units?</a:t>
            </a:r>
            <a:r>
              <a:rPr lang="en-US" sz="2000" baseline="0" dirty="0" smtClean="0"/>
              <a:t> </a:t>
            </a:r>
            <a:endParaRPr lang="en-US" sz="2000" dirty="0"/>
          </a:p>
        </p:txBody>
      </p:sp>
    </p:spTree>
    <p:extLst>
      <p:ext uri="{BB962C8B-B14F-4D97-AF65-F5344CB8AC3E}">
        <p14:creationId xmlns:p14="http://schemas.microsoft.com/office/powerpoint/2010/main" val="327065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Study</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a:t>
            </a:fld>
            <a:endParaRPr lang="en-US" dirty="0"/>
          </a:p>
        </p:txBody>
      </p:sp>
      <p:sp>
        <p:nvSpPr>
          <p:cNvPr id="4" name="Content Placeholder 3"/>
          <p:cNvSpPr>
            <a:spLocks noGrp="1"/>
          </p:cNvSpPr>
          <p:nvPr>
            <p:ph idx="1"/>
          </p:nvPr>
        </p:nvSpPr>
        <p:spPr/>
        <p:txBody>
          <a:bodyPr/>
          <a:lstStyle/>
          <a:p>
            <a:pPr marL="457200" indent="-457200">
              <a:spcAft>
                <a:spcPts val="1200"/>
              </a:spcAft>
              <a:buFont typeface="Arial" pitchFamily="34" charset="0"/>
              <a:buChar char="•"/>
            </a:pPr>
            <a:r>
              <a:rPr lang="en-US" sz="2400" dirty="0" smtClean="0"/>
              <a:t>Read the Geometric Measurement Progression page 20.</a:t>
            </a:r>
          </a:p>
          <a:p>
            <a:pPr marL="457200" indent="-457200">
              <a:spcAft>
                <a:spcPts val="1200"/>
              </a:spcAft>
              <a:buFont typeface="Arial" pitchFamily="34" charset="0"/>
              <a:buChar char="•"/>
            </a:pPr>
            <a:r>
              <a:rPr lang="en-US" sz="2400" dirty="0" smtClean="0"/>
              <a:t>Highlight the information relevant to the content of this module.</a:t>
            </a:r>
          </a:p>
          <a:p>
            <a:pPr marL="457200" indent="-457200">
              <a:spcAft>
                <a:spcPts val="1200"/>
              </a:spcAft>
              <a:buFont typeface="Arial" pitchFamily="34" charset="0"/>
              <a:buChar char="•"/>
            </a:pPr>
            <a:r>
              <a:rPr lang="en-US" sz="2400" dirty="0" smtClean="0"/>
              <a:t>Which measurement concepts are students                  expected to learn in Grade 4?</a:t>
            </a:r>
          </a:p>
          <a:p>
            <a:pPr marL="457200" indent="-457200">
              <a:spcAft>
                <a:spcPts val="1200"/>
              </a:spcAft>
              <a:buFont typeface="Arial" pitchFamily="34" charset="0"/>
              <a:buChar char="•"/>
            </a:pPr>
            <a:endParaRPr lang="en-US" sz="2400" dirty="0" smtClean="0"/>
          </a:p>
        </p:txBody>
      </p:sp>
    </p:spTree>
    <p:extLst>
      <p:ext uri="{BB962C8B-B14F-4D97-AF65-F5344CB8AC3E}">
        <p14:creationId xmlns:p14="http://schemas.microsoft.com/office/powerpoint/2010/main" val="126197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Study</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6</a:t>
            </a:fld>
            <a:endParaRPr lang="en-US" dirty="0"/>
          </a:p>
        </p:txBody>
      </p:sp>
      <p:sp>
        <p:nvSpPr>
          <p:cNvPr id="4" name="Content Placeholder 3"/>
          <p:cNvSpPr>
            <a:spLocks noGrp="1"/>
          </p:cNvSpPr>
          <p:nvPr>
            <p:ph idx="1"/>
          </p:nvPr>
        </p:nvSpPr>
        <p:spPr/>
        <p:txBody>
          <a:bodyPr/>
          <a:lstStyle/>
          <a:p>
            <a:pPr marL="457200" indent="-457200">
              <a:spcAft>
                <a:spcPts val="1200"/>
              </a:spcAft>
              <a:buFont typeface="Arial" pitchFamily="34" charset="0"/>
              <a:buChar char="•"/>
            </a:pPr>
            <a:r>
              <a:rPr lang="en-US" sz="2400" dirty="0"/>
              <a:t>Which measurement concepts are students                  expected to learn in Grade 4?</a:t>
            </a:r>
          </a:p>
          <a:p>
            <a:pPr marL="457200" indent="-457200">
              <a:spcAft>
                <a:spcPts val="1200"/>
              </a:spcAft>
              <a:buFont typeface="Arial" pitchFamily="34" charset="0"/>
              <a:buChar char="•"/>
            </a:pPr>
            <a:r>
              <a:rPr lang="en-US" sz="2400" dirty="0"/>
              <a:t>What appears to be missing from this                        </a:t>
            </a:r>
            <a:r>
              <a:rPr lang="en-US" sz="2400" dirty="0" smtClean="0"/>
              <a:t>Progression </a:t>
            </a:r>
            <a:r>
              <a:rPr lang="en-US" sz="2400" dirty="0"/>
              <a:t>that you would expect to find                           when teaching about measurement?</a:t>
            </a:r>
          </a:p>
        </p:txBody>
      </p:sp>
    </p:spTree>
    <p:extLst>
      <p:ext uri="{BB962C8B-B14F-4D97-AF65-F5344CB8AC3E}">
        <p14:creationId xmlns:p14="http://schemas.microsoft.com/office/powerpoint/2010/main" val="15585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off of Module 1</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7</a:t>
            </a:fld>
            <a:endParaRPr lang="en-US" dirty="0"/>
          </a:p>
        </p:txBody>
      </p:sp>
      <p:sp>
        <p:nvSpPr>
          <p:cNvPr id="4" name="Content Placeholder 3"/>
          <p:cNvSpPr>
            <a:spLocks noGrp="1"/>
          </p:cNvSpPr>
          <p:nvPr>
            <p:ph idx="1"/>
          </p:nvPr>
        </p:nvSpPr>
        <p:spPr/>
        <p:txBody>
          <a:bodyPr/>
          <a:lstStyle/>
          <a:p>
            <a:r>
              <a:rPr lang="en-US" dirty="0" smtClean="0"/>
              <a:t>What did the students learn in Module 1 that is being practiced in this module?</a:t>
            </a:r>
            <a:endParaRPr lang="en-US" dirty="0"/>
          </a:p>
        </p:txBody>
      </p:sp>
    </p:spTree>
    <p:extLst>
      <p:ext uri="{BB962C8B-B14F-4D97-AF65-F5344CB8AC3E}">
        <p14:creationId xmlns:p14="http://schemas.microsoft.com/office/powerpoint/2010/main" val="84371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Module Structure</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03184823"/>
              </p:ext>
            </p:extLst>
          </p:nvPr>
        </p:nvGraphicFramePr>
        <p:xfrm>
          <a:off x="457200" y="1912938"/>
          <a:ext cx="7977749" cy="336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43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9</a:t>
            </a:fld>
            <a:endParaRPr lang="en-US" dirty="0"/>
          </a:p>
        </p:txBody>
      </p:sp>
      <p:sp>
        <p:nvSpPr>
          <p:cNvPr id="4" name="Content Placeholder 3"/>
          <p:cNvSpPr>
            <a:spLocks noGrp="1"/>
          </p:cNvSpPr>
          <p:nvPr>
            <p:ph idx="1"/>
          </p:nvPr>
        </p:nvSpPr>
        <p:spPr>
          <a:xfrm>
            <a:off x="457200" y="1913474"/>
            <a:ext cx="4603898" cy="4019126"/>
          </a:xfrm>
        </p:spPr>
        <p:txBody>
          <a:bodyPr/>
          <a:lstStyle/>
          <a:p>
            <a:pPr marL="457200" indent="-457200">
              <a:buFont typeface="Arial" pitchFamily="34" charset="0"/>
              <a:buChar char="•"/>
            </a:pPr>
            <a:r>
              <a:rPr lang="en-US" sz="2400" dirty="0"/>
              <a:t>Read the descriptive narrative. </a:t>
            </a:r>
          </a:p>
          <a:p>
            <a:pPr marL="457200" indent="-457200">
              <a:buFont typeface="Arial" pitchFamily="34" charset="0"/>
              <a:buChar char="•"/>
            </a:pPr>
            <a:r>
              <a:rPr lang="en-US" sz="2400" dirty="0"/>
              <a:t>Make note of important information that will help educators </a:t>
            </a:r>
            <a:r>
              <a:rPr lang="en-US" sz="2400" dirty="0" smtClean="0"/>
              <a:t>understand the content and prepare to implement this module.</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440" y="1463040"/>
            <a:ext cx="2907267" cy="3931920"/>
          </a:xfrm>
          <a:prstGeom prst="rect">
            <a:avLst/>
          </a:prstGeom>
          <a:ln w="12700">
            <a:solidFill>
              <a:schemeClr val="tx2"/>
            </a:solidFill>
          </a:ln>
        </p:spPr>
      </p:pic>
    </p:spTree>
    <p:extLst>
      <p:ext uri="{BB962C8B-B14F-4D97-AF65-F5344CB8AC3E}">
        <p14:creationId xmlns:p14="http://schemas.microsoft.com/office/powerpoint/2010/main" val="10126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206FBC8BE44ABBD6A904727FD837" ma:contentTypeVersion="1" ma:contentTypeDescription="Create a new document." ma:contentTypeScope="" ma:versionID="ec9a85c75c8e9ae9d1122699165f214e">
  <xsd:schema xmlns:xsd="http://www.w3.org/2001/XMLSchema" xmlns:xs="http://www.w3.org/2001/XMLSchema" xmlns:p="http://schemas.microsoft.com/office/2006/metadata/properties" xmlns:ns2="d5d5c3e3-3e0e-4d49-b4fd-3aedfb26b5ee" targetNamespace="http://schemas.microsoft.com/office/2006/metadata/properties" ma:root="true" ma:fieldsID="b4babcd66b35adadb13f174249fb9960" ns2:_="">
    <xsd:import namespace="d5d5c3e3-3e0e-4d49-b4fd-3aedfb26b5ee"/>
    <xsd:element name="properties">
      <xsd:complexType>
        <xsd:sequence>
          <xsd:element name="documentManagement">
            <xsd:complexType>
              <xsd:all>
                <xsd:element ref="ns2:Sor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5c3e3-3e0e-4d49-b4fd-3aedfb26b5ee" elementFormDefault="qualified">
    <xsd:import namespace="http://schemas.microsoft.com/office/2006/documentManagement/types"/>
    <xsd:import namespace="http://schemas.microsoft.com/office/infopath/2007/PartnerControls"/>
    <xsd:element name="Sort_x0020_ID" ma:index="8" nillable="true" ma:displayName="Sort ID" ma:decimals="0" ma:internalName="Sort_x0020_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rt_x0020_ID xmlns="d5d5c3e3-3e0e-4d49-b4fd-3aedfb26b5ee">11</Sort_x0020_ID>
  </documentManagement>
</p:properties>
</file>

<file path=customXml/itemProps1.xml><?xml version="1.0" encoding="utf-8"?>
<ds:datastoreItem xmlns:ds="http://schemas.openxmlformats.org/officeDocument/2006/customXml" ds:itemID="{CD5F18F3-CDB9-4F8B-BB60-095AA00D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5c3e3-3e0e-4d49-b4fd-3aedfb26b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162C89-4C69-4ABE-B325-FF0E73555B34}">
  <ds:schemaRefs>
    <ds:schemaRef ds:uri="http://schemas.microsoft.com/sharepoint/v3/contenttype/forms"/>
  </ds:schemaRefs>
</ds:datastoreItem>
</file>

<file path=customXml/itemProps3.xml><?xml version="1.0" encoding="utf-8"?>
<ds:datastoreItem xmlns:ds="http://schemas.openxmlformats.org/officeDocument/2006/customXml" ds:itemID="{46CBA2D9-5438-4974-ACB4-E9D0A254C4B4}">
  <ds:schemaRef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d5d5c3e3-3e0e-4d49-b4fd-3aedfb26b5ee"/>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22263</TotalTime>
  <Words>5856</Words>
  <Application>Microsoft Office PowerPoint</Application>
  <PresentationFormat>On-screen Show (4:3)</PresentationFormat>
  <Paragraphs>720</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engageNY_PowerPoint_Template_20110624</vt:lpstr>
      <vt:lpstr>A Story of Units</vt:lpstr>
      <vt:lpstr>Session Objectives</vt:lpstr>
      <vt:lpstr>PowerPoint Presentation</vt:lpstr>
      <vt:lpstr>Curriculum Map (pg 48)</vt:lpstr>
      <vt:lpstr>Progression Study</vt:lpstr>
      <vt:lpstr>Progression Study</vt:lpstr>
      <vt:lpstr>Building off of Module 1</vt:lpstr>
      <vt:lpstr>Review of Module Structure</vt:lpstr>
      <vt:lpstr>Module Overview</vt:lpstr>
      <vt:lpstr>Module Overview</vt:lpstr>
      <vt:lpstr>Module Mathematics in Practice</vt:lpstr>
      <vt:lpstr>Module Mathematics in Practice</vt:lpstr>
      <vt:lpstr>Module Assessments</vt:lpstr>
      <vt:lpstr>Module Assessments:  Rubrics</vt:lpstr>
      <vt:lpstr>Module Assessments:  Scoring Sample Student Work</vt:lpstr>
      <vt:lpstr>Module Assessments:  Reflection</vt:lpstr>
      <vt:lpstr>AGENDA</vt:lpstr>
      <vt:lpstr>Topic Openers</vt:lpstr>
      <vt:lpstr>Topic Openers</vt:lpstr>
      <vt:lpstr>Lesson Study</vt:lpstr>
      <vt:lpstr>Lesson 1-3  Unit conversions with metric measurements of length, weight, and capacity.</vt:lpstr>
      <vt:lpstr>Lesson 1</vt:lpstr>
      <vt:lpstr>Lesson 2</vt:lpstr>
      <vt:lpstr>Lesson 3</vt:lpstr>
      <vt:lpstr>Lesson 3</vt:lpstr>
      <vt:lpstr>Lesson 3</vt:lpstr>
      <vt:lpstr>Lesson 3</vt:lpstr>
      <vt:lpstr>Lesson 3</vt:lpstr>
      <vt:lpstr>Lesson 4:  Know and relate metric units to place value units in order to express measurements in different units.  </vt:lpstr>
      <vt:lpstr>Lesson 4</vt:lpstr>
      <vt:lpstr>Lesson 5:  Use addition and subtraction to solve multi-step word problems involving distance, liquid volume, and mass.</vt:lpstr>
      <vt:lpstr>Lesson 5: </vt:lpstr>
      <vt:lpstr>Balanced, Rigorous Instruction</vt:lpstr>
      <vt:lpstr>Biggest Takeaways</vt:lpstr>
      <vt:lpstr>Key Points</vt:lpstr>
    </vt:vector>
  </TitlesOfParts>
  <Company>Something Digital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Erin</cp:lastModifiedBy>
  <cp:revision>800</cp:revision>
  <cp:lastPrinted>2013-06-12T04:06:43Z</cp:lastPrinted>
  <dcterms:created xsi:type="dcterms:W3CDTF">2011-06-29T20:45:58Z</dcterms:created>
  <dcterms:modified xsi:type="dcterms:W3CDTF">2013-10-03T03:24:51Z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0x0101008735206FBC8BE44ABBD6A904727FD837</vt:lpwstr>
  </property>
</Properties>
</file>