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8" r:id="rId3"/>
    <p:sldId id="269" r:id="rId4"/>
    <p:sldId id="270"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2" autoAdjust="0"/>
  </p:normalViewPr>
  <p:slideViewPr>
    <p:cSldViewPr>
      <p:cViewPr varScale="1">
        <p:scale>
          <a:sx n="35" d="100"/>
          <a:sy n="35" d="100"/>
        </p:scale>
        <p:origin x="-169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E03D5-9066-4039-A364-83682C7E1C7E}" type="datetimeFigureOut">
              <a:rPr lang="en-US" smtClean="0"/>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8E9F2-03DD-4751-AA57-08ED494C3496}" type="slidenum">
              <a:rPr lang="en-US" smtClean="0"/>
              <a:t>‹#›</a:t>
            </a:fld>
            <a:endParaRPr lang="en-US"/>
          </a:p>
        </p:txBody>
      </p:sp>
    </p:spTree>
    <p:extLst>
      <p:ext uri="{BB962C8B-B14F-4D97-AF65-F5344CB8AC3E}">
        <p14:creationId xmlns:p14="http://schemas.microsoft.com/office/powerpoint/2010/main" val="344782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 3 is an in depth focus on multiplication and division.  Although Grade 4 students are not required to use the algorithm, students are slowly introduced to the algorithm for multiplication and division. Before students learn the algorithms, models such as place value disks and the area model are used to represent the mathematics. Students build upon their Grade 3 knowledge of multiplication and division in this module, using the facts and experience with “groups of” to multiply up to 4-digit by 1 digit and 2 digit by 2-digit numbers and divide up to 4 digit by 1 digit numbers.</a:t>
            </a:r>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a:t>
            </a:fld>
            <a:endParaRPr lang="en-US" dirty="0"/>
          </a:p>
        </p:txBody>
      </p:sp>
      <p:sp>
        <p:nvSpPr>
          <p:cNvPr id="7"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a:t>
            </a:r>
            <a:r>
              <a:rPr lang="en-US" sz="1700" dirty="0"/>
              <a:t> minutes</a:t>
            </a:r>
            <a:endParaRPr lang="en-US" sz="1700" dirty="0"/>
          </a:p>
          <a:p>
            <a:endParaRPr lang="en-US" sz="1700" dirty="0"/>
          </a:p>
          <a:p>
            <a:r>
              <a:rPr lang="en-US" sz="1700" dirty="0"/>
              <a:t>MATERIALS NEEDED:</a:t>
            </a:r>
          </a:p>
          <a:p>
            <a:pPr marL="433928" lvl="1" indent="-270265">
              <a:buFont typeface="Arial" pitchFamily="34" charset="0"/>
              <a:buChar char="•"/>
            </a:pPr>
            <a:r>
              <a:rPr lang="en-US" sz="1700" dirty="0"/>
              <a:t>X</a:t>
            </a:r>
          </a:p>
        </p:txBody>
      </p:sp>
    </p:spTree>
    <p:extLst>
      <p:ext uri="{BB962C8B-B14F-4D97-AF65-F5344CB8AC3E}">
        <p14:creationId xmlns:p14="http://schemas.microsoft.com/office/powerpoint/2010/main" val="49653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p:txBody>
          <a:bodyPr/>
          <a:lstStyle/>
          <a:p>
            <a:pPr lvl="1">
              <a:buFont typeface="Arial" pitchFamily="34" charset="0"/>
              <a:buChar char="•"/>
            </a:pPr>
            <a:r>
              <a:rPr lang="en-US" dirty="0" smtClean="0"/>
              <a:t>How is Topic F connected to the work of this module? </a:t>
            </a:r>
            <a:r>
              <a:rPr lang="en-US" i="1" dirty="0" smtClean="0">
                <a:solidFill>
                  <a:srgbClr val="FF0000"/>
                </a:solidFill>
              </a:rPr>
              <a:t>(Factors and multiples prepare students for division of larger dividends.)</a:t>
            </a:r>
          </a:p>
          <a:p>
            <a:pPr lvl="1">
              <a:buFont typeface="Arial" pitchFamily="34" charset="0"/>
              <a:buChar char="•"/>
            </a:pPr>
            <a:endParaRPr lang="en-US" dirty="0" smtClean="0"/>
          </a:p>
          <a:p>
            <a:pPr lvl="1">
              <a:buFont typeface="Arial" pitchFamily="34" charset="0"/>
              <a:buChar char="•"/>
            </a:pPr>
            <a:r>
              <a:rPr lang="en-US" dirty="0" smtClean="0"/>
              <a:t>Topic F provides the foundation for which upcoming Module 3 Topic? </a:t>
            </a:r>
            <a:r>
              <a:rPr lang="en-US" i="1" dirty="0" smtClean="0">
                <a:solidFill>
                  <a:srgbClr val="FF0000"/>
                </a:solidFill>
              </a:rPr>
              <a:t>(Topic G)</a:t>
            </a:r>
          </a:p>
          <a:p>
            <a:endParaRPr lang="en-US" dirty="0" smtClean="0"/>
          </a:p>
          <a:p>
            <a:r>
              <a:rPr lang="en-US" dirty="0" smtClean="0"/>
              <a:t>Answer </a:t>
            </a:r>
            <a:r>
              <a:rPr lang="en-US" dirty="0"/>
              <a:t>to problem: </a:t>
            </a:r>
          </a:p>
          <a:p>
            <a:r>
              <a:rPr lang="en-US" i="1" dirty="0">
                <a:solidFill>
                  <a:srgbClr val="FF0000"/>
                </a:solidFill>
              </a:rPr>
              <a:t>True. 2 and 4 are factors of 8.</a:t>
            </a:r>
          </a:p>
          <a:p>
            <a:endParaRPr lang="en-US" i="1" dirty="0" smtClean="0">
              <a:solidFill>
                <a:srgbClr val="FF0000"/>
              </a:solidFill>
            </a:endParaRPr>
          </a:p>
          <a:p>
            <a:r>
              <a:rPr lang="en-US" i="1" dirty="0" smtClean="0">
                <a:solidFill>
                  <a:srgbClr val="FF0000"/>
                </a:solidFill>
              </a:rPr>
              <a:t>Also:</a:t>
            </a:r>
            <a:endParaRPr lang="en-US" i="1" dirty="0">
              <a:solidFill>
                <a:srgbClr val="FF0000"/>
              </a:solidFill>
            </a:endParaRPr>
          </a:p>
          <a:p>
            <a:r>
              <a:rPr lang="en-US" i="1" dirty="0" smtClean="0">
                <a:solidFill>
                  <a:srgbClr val="FF0000"/>
                </a:solidFill>
              </a:rPr>
              <a:t>Numbers with 8 as a factor: 8, 16, 24, 32, 40.</a:t>
            </a:r>
          </a:p>
          <a:p>
            <a:r>
              <a:rPr lang="en-US" i="1" dirty="0" smtClean="0">
                <a:solidFill>
                  <a:srgbClr val="FF0000"/>
                </a:solidFill>
              </a:rPr>
              <a:t>8÷2=4			8÷4=2</a:t>
            </a:r>
          </a:p>
          <a:p>
            <a:r>
              <a:rPr lang="en-US" i="1" dirty="0" smtClean="0">
                <a:solidFill>
                  <a:srgbClr val="FF0000"/>
                </a:solidFill>
              </a:rPr>
              <a:t>16÷2=8		16÷4=4</a:t>
            </a:r>
          </a:p>
          <a:p>
            <a:r>
              <a:rPr lang="en-US" i="1" dirty="0" smtClean="0">
                <a:solidFill>
                  <a:srgbClr val="FF0000"/>
                </a:solidFill>
              </a:rPr>
              <a:t>24÷2=12		24÷4=6</a:t>
            </a:r>
          </a:p>
          <a:p>
            <a:r>
              <a:rPr lang="en-US" i="1" dirty="0" smtClean="0">
                <a:solidFill>
                  <a:srgbClr val="FF0000"/>
                </a:solidFill>
              </a:rPr>
              <a:t>32÷2=16		32÷4=8</a:t>
            </a:r>
          </a:p>
          <a:p>
            <a:r>
              <a:rPr lang="en-US" i="1" dirty="0" smtClean="0">
                <a:solidFill>
                  <a:srgbClr val="FF0000"/>
                </a:solidFill>
              </a:rPr>
              <a:t>40÷2=20		40÷4=10</a:t>
            </a:r>
            <a:endParaRPr lang="en-US"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a:t>
            </a:r>
            <a:r>
              <a:rPr lang="en-US" sz="1700" dirty="0"/>
              <a:t>Overview </a:t>
            </a:r>
            <a:endParaRPr lang="en-US" sz="1700" dirty="0"/>
          </a:p>
          <a:p>
            <a:pPr marL="433928" lvl="1" indent="-270265">
              <a:buFont typeface="Arial" pitchFamily="34" charset="0"/>
              <a:buChar char="•"/>
            </a:pPr>
            <a:r>
              <a:rPr lang="en-US" sz="1700" dirty="0"/>
              <a:t>Module 3 Topic Analysis Handout</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25696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a:xfrm>
            <a:off x="428626" y="3483428"/>
            <a:ext cx="6000750" cy="5413436"/>
          </a:xfrm>
        </p:spPr>
        <p:txBody>
          <a:bodyPr/>
          <a:lstStyle/>
          <a:p>
            <a:pPr lvl="1">
              <a:buFont typeface="Arial" pitchFamily="34" charset="0"/>
              <a:buChar char="•"/>
            </a:pPr>
            <a:r>
              <a:rPr lang="en-US" dirty="0" smtClean="0"/>
              <a:t>Topic G builds upon the work of which Topics that came earlier in the Module? </a:t>
            </a:r>
            <a:r>
              <a:rPr lang="en-US" i="1" dirty="0" smtClean="0">
                <a:solidFill>
                  <a:srgbClr val="FF0000"/>
                </a:solidFill>
              </a:rPr>
              <a:t>(Topic B, E and F.)</a:t>
            </a:r>
          </a:p>
          <a:p>
            <a:pPr lvl="1"/>
            <a:endParaRPr lang="en-US" dirty="0" smtClean="0"/>
          </a:p>
          <a:p>
            <a:pPr lvl="1">
              <a:buFont typeface="Arial" pitchFamily="34" charset="0"/>
              <a:buChar char="•"/>
            </a:pPr>
            <a:r>
              <a:rPr lang="en-US" dirty="0" smtClean="0"/>
              <a:t>What is the purpose of using number disks in this Topic? </a:t>
            </a:r>
            <a:r>
              <a:rPr lang="en-US" i="1" dirty="0" smtClean="0">
                <a:solidFill>
                  <a:srgbClr val="FF0000"/>
                </a:solidFill>
              </a:rPr>
              <a:t>(Visually supportive for decomposition alongside the the algorithm.)</a:t>
            </a:r>
          </a:p>
          <a:p>
            <a:pPr lvl="1"/>
            <a:endParaRPr lang="en-US" sz="2400" dirty="0"/>
          </a:p>
          <a:p>
            <a:r>
              <a:rPr lang="en-US" dirty="0"/>
              <a:t>Answer to problem: </a:t>
            </a:r>
            <a:r>
              <a:rPr lang="en-US" dirty="0" smtClean="0">
                <a:solidFill>
                  <a:srgbClr val="FF0000"/>
                </a:solidFill>
              </a:rPr>
              <a:t>Each store will receive 145 liter</a:t>
            </a:r>
            <a:r>
              <a:rPr lang="en-US" baseline="0" dirty="0" smtClean="0">
                <a:solidFill>
                  <a:srgbClr val="FF0000"/>
                </a:solidFill>
              </a:rPr>
              <a:t> bottles. One bottle will be left over.</a:t>
            </a: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endParaRPr lang="en-US" sz="1000" dirty="0">
              <a:solidFill>
                <a:srgbClr val="FF0000"/>
              </a:solidFill>
            </a:endParaRPr>
          </a:p>
          <a:p>
            <a:r>
              <a:rPr lang="en-US" sz="1000" dirty="0">
                <a:solidFill>
                  <a:srgbClr val="FF0000"/>
                </a:solidFill>
              </a:rPr>
              <a:t>*Tape diagrams model word problems. Division tape diagrams with remainders will need to be redrawn. For this problem, students initially draw 1 bar representing 581 bottles, and divide the bar into 4 parts. But 581 does not divide equally into 4 parts, so we must create a 5</a:t>
            </a:r>
            <a:r>
              <a:rPr lang="en-US" sz="1000" baseline="30000" dirty="0">
                <a:solidFill>
                  <a:srgbClr val="FF0000"/>
                </a:solidFill>
              </a:rPr>
              <a:t>th</a:t>
            </a:r>
            <a:r>
              <a:rPr lang="en-US" sz="1000" dirty="0">
                <a:solidFill>
                  <a:srgbClr val="FF0000"/>
                </a:solidFill>
              </a:rPr>
              <a:t> part to the bar. We erase our old lines, and draw new ones after the algorithm or model shows us the remainder. The remainder in the tape diagram is shaded and labeled below, as shown in the model above.</a:t>
            </a:r>
            <a:endParaRPr lang="en-US" sz="1000" dirty="0">
              <a:solidFill>
                <a:srgbClr val="FF0000"/>
              </a:solidFill>
            </a:endParaRP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Overview</a:t>
            </a:r>
          </a:p>
          <a:p>
            <a:pPr marL="433928" lvl="1" indent="-270265">
              <a:buFont typeface="Arial" pitchFamily="34" charset="0"/>
              <a:buChar char="•"/>
            </a:pPr>
            <a:r>
              <a:rPr lang="en-US" sz="1700" dirty="0"/>
              <a:t>Module 3 Topic Analysis Handout</a:t>
            </a:r>
          </a:p>
          <a:p>
            <a:pPr marL="433928" lvl="1" indent="-270265">
              <a:buFont typeface="Arial" pitchFamily="34" charset="0"/>
              <a:buChar char="•"/>
            </a:pPr>
            <a:r>
              <a:rPr lang="en-US" sz="1700" dirty="0"/>
              <a:t> </a:t>
            </a: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pic>
        <p:nvPicPr>
          <p:cNvPr id="5" name="Picture 4" descr="img4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667" y="5478861"/>
            <a:ext cx="2882966" cy="2329297"/>
          </a:xfrm>
          <a:prstGeom prst="rect">
            <a:avLst/>
          </a:prstGeom>
        </p:spPr>
      </p:pic>
    </p:spTree>
    <p:extLst>
      <p:ext uri="{BB962C8B-B14F-4D97-AF65-F5344CB8AC3E}">
        <p14:creationId xmlns:p14="http://schemas.microsoft.com/office/powerpoint/2010/main" val="325696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a:xfrm>
            <a:off x="428626" y="3483429"/>
            <a:ext cx="6000750" cy="5446946"/>
          </a:xfrm>
        </p:spPr>
        <p:txBody>
          <a:bodyPr/>
          <a:lstStyle/>
          <a:p>
            <a:pPr lvl="1">
              <a:buFont typeface="Arial" pitchFamily="34" charset="0"/>
              <a:buChar char="•"/>
            </a:pPr>
            <a:r>
              <a:rPr lang="en-US" dirty="0" smtClean="0"/>
              <a:t>Why is the work of Topic H placed last in this Module? </a:t>
            </a:r>
            <a:r>
              <a:rPr lang="en-US" i="1" dirty="0" smtClean="0">
                <a:solidFill>
                  <a:srgbClr val="FF0000"/>
                </a:solidFill>
              </a:rPr>
              <a:t>(Most abstract and students have had more time to solidify their understanding of area models. Also, placing 2-by-2 digit multiplication before 1-digit divisors does not allow</a:t>
            </a:r>
            <a:r>
              <a:rPr lang="en-US" dirty="0" smtClean="0"/>
              <a:t> students to connect 1 digit multipliers and their models.)</a:t>
            </a:r>
          </a:p>
          <a:p>
            <a:pPr lvl="1"/>
            <a:endParaRPr lang="en-US" dirty="0" smtClean="0"/>
          </a:p>
          <a:p>
            <a:pPr lvl="1">
              <a:buFont typeface="Arial" pitchFamily="34" charset="0"/>
              <a:buChar char="•"/>
            </a:pPr>
            <a:r>
              <a:rPr lang="en-US" dirty="0" smtClean="0"/>
              <a:t>What should students understand about partial products written vertically? </a:t>
            </a:r>
            <a:r>
              <a:rPr lang="en-US" i="1" dirty="0" smtClean="0">
                <a:solidFill>
                  <a:srgbClr val="FF0000"/>
                </a:solidFill>
              </a:rPr>
              <a:t>(They connect explicitly to the distributive property. Partial products can be 4 or 2 numbers.)</a:t>
            </a:r>
          </a:p>
          <a:p>
            <a:pPr lvl="1">
              <a:buFont typeface="Arial" pitchFamily="34" charset="0"/>
              <a:buChar char="•"/>
            </a:pPr>
            <a:endParaRPr lang="en-US" sz="2400" dirty="0"/>
          </a:p>
          <a:p>
            <a:pPr lvl="1">
              <a:buFont typeface="Arial" pitchFamily="34" charset="0"/>
              <a:buChar char="•"/>
            </a:pPr>
            <a:r>
              <a:rPr lang="en-US" dirty="0"/>
              <a:t>Answer to problem: </a:t>
            </a:r>
            <a:r>
              <a:rPr lang="en-US" dirty="0" smtClean="0">
                <a:solidFill>
                  <a:srgbClr val="FF0000"/>
                </a:solidFill>
              </a:rPr>
              <a:t>345</a:t>
            </a:r>
          </a:p>
          <a:p>
            <a:pPr lvl="1">
              <a:buFont typeface="Arial" pitchFamily="34" charset="0"/>
              <a:buChar char="•"/>
            </a:pPr>
            <a:endParaRPr lang="en-US" dirty="0" smtClean="0">
              <a:solidFill>
                <a:srgbClr val="FF0000"/>
              </a:solidFill>
            </a:endParaRPr>
          </a:p>
          <a:p>
            <a:pPr lvl="1">
              <a:buFont typeface="Arial" pitchFamily="34" charset="0"/>
              <a:buChar char="•"/>
            </a:pPr>
            <a:endParaRPr lang="en-US" dirty="0">
              <a:solidFill>
                <a:srgbClr val="FF0000"/>
              </a:solidFill>
            </a:endParaRPr>
          </a:p>
          <a:p>
            <a:pPr lvl="1">
              <a:buFont typeface="Arial" pitchFamily="34" charset="0"/>
              <a:buChar char="•"/>
            </a:pPr>
            <a:endParaRPr lang="en-US" dirty="0" smtClean="0">
              <a:solidFill>
                <a:srgbClr val="FF0000"/>
              </a:solidFill>
            </a:endParaRPr>
          </a:p>
          <a:p>
            <a:pPr lvl="1">
              <a:buFont typeface="Arial" pitchFamily="34" charset="0"/>
              <a:buChar char="•"/>
            </a:pPr>
            <a:endParaRPr lang="en-US" dirty="0">
              <a:solidFill>
                <a:srgbClr val="FF0000"/>
              </a:solidFill>
            </a:endParaRPr>
          </a:p>
          <a:p>
            <a:pPr lvl="1">
              <a:buFont typeface="Arial" pitchFamily="34" charset="0"/>
              <a:buChar char="•"/>
            </a:pPr>
            <a:endParaRPr lang="en-US" dirty="0" smtClean="0">
              <a:solidFill>
                <a:srgbClr val="FF0000"/>
              </a:solidFill>
            </a:endParaRPr>
          </a:p>
          <a:p>
            <a:pPr lvl="1">
              <a:buFont typeface="Arial" pitchFamily="34" charset="0"/>
              <a:buChar char="•"/>
            </a:pPr>
            <a:endParaRPr lang="en-US" dirty="0">
              <a:solidFill>
                <a:srgbClr val="FF0000"/>
              </a:solidFill>
            </a:endParaRPr>
          </a:p>
          <a:p>
            <a:pPr lvl="1">
              <a:buFont typeface="Arial" pitchFamily="34" charset="0"/>
              <a:buChar char="•"/>
            </a:pPr>
            <a:endParaRPr lang="en-US" dirty="0" smtClean="0">
              <a:solidFill>
                <a:srgbClr val="FF0000"/>
              </a:solidFill>
            </a:endParaRPr>
          </a:p>
          <a:p>
            <a:pPr lvl="1">
              <a:buFont typeface="Arial" pitchFamily="34" charset="0"/>
              <a:buChar char="•"/>
            </a:pPr>
            <a:endParaRPr lang="en-US" dirty="0">
              <a:solidFill>
                <a:srgbClr val="FF0000"/>
              </a:solidFill>
            </a:endParaRPr>
          </a:p>
          <a:p>
            <a:pPr lvl="1"/>
            <a:endParaRPr lang="en-US" dirty="0" smtClean="0">
              <a:solidFill>
                <a:srgbClr val="FF0000"/>
              </a:solidFill>
            </a:endParaRPr>
          </a:p>
          <a:p>
            <a:pPr lvl="1">
              <a:buFont typeface="Arial" pitchFamily="34" charset="0"/>
              <a:buChar char="•"/>
            </a:pPr>
            <a:endParaRPr lang="en-US" dirty="0">
              <a:solidFill>
                <a:srgbClr val="FF0000"/>
              </a:solidFill>
            </a:endParaRPr>
          </a:p>
          <a:p>
            <a:pPr lvl="1"/>
            <a:r>
              <a:rPr lang="en-US" sz="1000" dirty="0">
                <a:solidFill>
                  <a:srgbClr val="FF0000"/>
                </a:solidFill>
              </a:rPr>
              <a:t>*Shading the lower half of the area model provides a visual support for seeing the new addition to the area model for multiplication. Solving 5 times 23 was address in Topic C. The new complexity is 10 times 23, which is represented in the shaded portion of the area model. Using the distributive property, students can find the answer using the area model, as well as multiplying with partial products or the standard algorithm </a:t>
            </a:r>
            <a:endParaRPr lang="en-US" sz="1000" dirty="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a:t>
            </a:r>
            <a:r>
              <a:rPr lang="en-US" sz="1700" dirty="0"/>
              <a:t>Overview </a:t>
            </a:r>
            <a:endParaRPr lang="en-US" sz="1700" dirty="0"/>
          </a:p>
          <a:p>
            <a:pPr marL="433928" lvl="1" indent="-270265">
              <a:buFont typeface="Arial" pitchFamily="34" charset="0"/>
              <a:buChar char="•"/>
            </a:pPr>
            <a:r>
              <a:rPr lang="en-US" sz="1700" dirty="0"/>
              <a:t>Module 3 Topic Analysis Handout</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pic>
        <p:nvPicPr>
          <p:cNvPr id="5" name="Picture 4" descr="img4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893" y="5261046"/>
            <a:ext cx="3491231" cy="2538274"/>
          </a:xfrm>
          <a:prstGeom prst="rect">
            <a:avLst/>
          </a:prstGeom>
        </p:spPr>
      </p:pic>
    </p:spTree>
    <p:extLst>
      <p:ext uri="{BB962C8B-B14F-4D97-AF65-F5344CB8AC3E}">
        <p14:creationId xmlns:p14="http://schemas.microsoft.com/office/powerpoint/2010/main" val="325696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a:xfrm>
            <a:off x="428626" y="3483429"/>
            <a:ext cx="6000750" cy="5225143"/>
          </a:xfrm>
          <a:prstGeom prst="rect">
            <a:avLst/>
          </a:prstGeom>
        </p:spPr>
        <p:txBody>
          <a:bodyPr/>
          <a:lstStyle/>
          <a:p>
            <a:r>
              <a:rPr lang="en-US" dirty="0" smtClean="0"/>
              <a:t>Now that we’ve examined all aspects of the module, let’s consider concerns regarding implementation and differentiation.   For this  discussion, we ask that you re-group yourselves so that you are sitting with colleagues who share similar roles. </a:t>
            </a:r>
          </a:p>
          <a:p>
            <a:endParaRPr lang="en-US" dirty="0" smtClean="0"/>
          </a:p>
          <a:p>
            <a:r>
              <a:rPr lang="en-US" i="1" dirty="0" smtClean="0"/>
              <a:t>NOTE TO FACILITATOR:  Assist the participants in regrouping within the room by professional role.  </a:t>
            </a:r>
          </a:p>
          <a:p>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13</a:t>
            </a:fld>
            <a:endParaRPr lang="en-US" dirty="0"/>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a:t>
            </a:r>
          </a:p>
          <a:p>
            <a:endParaRPr lang="en-US" sz="1700" dirty="0"/>
          </a:p>
          <a:p>
            <a:r>
              <a:rPr lang="en-US" sz="1700" dirty="0"/>
              <a:t>MATERIALS NEEDED:</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2975" cy="2613025"/>
          </a:xfrm>
        </p:spPr>
      </p:sp>
      <p:sp>
        <p:nvSpPr>
          <p:cNvPr id="3" name="Notes Placeholder 2"/>
          <p:cNvSpPr>
            <a:spLocks noGrp="1"/>
          </p:cNvSpPr>
          <p:nvPr>
            <p:ph type="body" idx="1"/>
          </p:nvPr>
        </p:nvSpPr>
        <p:spPr/>
        <p:txBody>
          <a:bodyPr/>
          <a:lstStyle/>
          <a:p>
            <a:r>
              <a:rPr lang="en-US" i="1" dirty="0"/>
              <a:t>Give participants 4 minutes to create a mini-action plan independently. Participants might come up with any of the following:</a:t>
            </a:r>
            <a:endParaRPr lang="en-US" dirty="0"/>
          </a:p>
          <a:p>
            <a:pPr lvl="0"/>
            <a:r>
              <a:rPr lang="en-US" dirty="0"/>
              <a:t>Teacher- time to read through the modules, discuss the lessons with a co-teacher, solve the problems, find/order materials, highlight key questions</a:t>
            </a:r>
          </a:p>
          <a:p>
            <a:pPr lvl="0"/>
            <a:r>
              <a:rPr lang="en-US" dirty="0"/>
              <a:t>School Leader- identify areas that may need the most support, consider how to bridge the gaps in student understanding, identify what teachers need to know to effectively implement the modules, find/order materials</a:t>
            </a:r>
          </a:p>
          <a:p>
            <a:pPr lvl="0"/>
            <a:r>
              <a:rPr lang="en-US" dirty="0"/>
              <a:t>Principal- provide time for teachers to plan, facilitate discussions around modules to encourage team problem solving, consider how the module impacts the way teachers demonstrate lesson planning, consider how this impacts what will been seen during an observation, organize/support the process of gathering/ordering materials</a:t>
            </a:r>
          </a:p>
          <a:p>
            <a:pPr lvl="0"/>
            <a:r>
              <a:rPr lang="en-US" dirty="0"/>
              <a:t>District Leader – provide funding and resources necessary for staff development, curricular materials, and assessment. Consider implications of new curriculum and new tests and prepare stakeholders for change.</a:t>
            </a:r>
          </a:p>
          <a:p>
            <a:r>
              <a:rPr lang="en-US" dirty="0"/>
              <a:t>BOCES Representative – Identify economies of scale for staff training. Consider implications of new curriculum and new tests and prepare stakeholders for change.</a:t>
            </a:r>
          </a:p>
          <a:p>
            <a:endParaRPr lang="en-US"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5 minutes</a:t>
            </a:r>
          </a:p>
          <a:p>
            <a:endParaRPr lang="en-US" sz="1700" dirty="0"/>
          </a:p>
          <a:p>
            <a:r>
              <a:rPr lang="en-US" sz="1700" dirty="0"/>
              <a:t>MATERIALS NEEDED:</a:t>
            </a:r>
          </a:p>
          <a:p>
            <a:pPr marL="433928" lvl="1" indent="-270265">
              <a:buFont typeface="Arial" pitchFamily="34" charset="0"/>
              <a:buChar char="•"/>
            </a:pPr>
            <a:endParaRPr lang="en-US" sz="1700" dirty="0"/>
          </a:p>
        </p:txBody>
      </p:sp>
    </p:spTree>
    <p:extLst>
      <p:ext uri="{BB962C8B-B14F-4D97-AF65-F5344CB8AC3E}">
        <p14:creationId xmlns:p14="http://schemas.microsoft.com/office/powerpoint/2010/main" val="381544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a:xfrm>
            <a:off x="428626" y="3483429"/>
            <a:ext cx="6000750" cy="5225143"/>
          </a:xfrm>
          <a:prstGeom prst="rect">
            <a:avLst/>
          </a:prstGeom>
        </p:spPr>
        <p:txBody>
          <a:bodyPr/>
          <a:lstStyle/>
          <a:p>
            <a:pPr>
              <a:defRPr/>
            </a:pPr>
            <a:endParaRPr lang="en-US" i="1" dirty="0">
              <a:solidFill>
                <a:srgbClr val="FF0000"/>
              </a:solidFill>
            </a:endParaRPr>
          </a:p>
          <a:p>
            <a:pPr>
              <a:defRPr/>
            </a:pPr>
            <a:r>
              <a:rPr lang="en-US" i="0" dirty="0" smtClean="0"/>
              <a:t>This curriculum map is found on page 3 of </a:t>
            </a:r>
            <a:r>
              <a:rPr lang="en-US" b="1" i="1" dirty="0" smtClean="0"/>
              <a:t>A Story of Units</a:t>
            </a:r>
            <a:r>
              <a:rPr lang="en-US" b="1" i="0" dirty="0" smtClean="0"/>
              <a:t>:  A Curriculum Overview for Grades P-5</a:t>
            </a:r>
            <a:r>
              <a:rPr lang="en-US" i="0" dirty="0" smtClean="0"/>
              <a:t>.   For those of you who participated in the May NTI, you’ll recall that we deeply examined the first module of </a:t>
            </a:r>
            <a:r>
              <a:rPr lang="en-US" i="0" dirty="0" smtClean="0">
                <a:solidFill>
                  <a:srgbClr val="FF0000"/>
                </a:solidFill>
              </a:rPr>
              <a:t>Grade 4</a:t>
            </a:r>
            <a:r>
              <a:rPr lang="en-US" i="0" dirty="0" smtClean="0"/>
              <a:t>.  In this session, we </a:t>
            </a:r>
            <a:r>
              <a:rPr lang="en-US" dirty="0" smtClean="0"/>
              <a:t>will continue that deep examination of the next module.</a:t>
            </a:r>
            <a:r>
              <a:rPr lang="en-US" i="0" dirty="0" smtClean="0"/>
              <a:t> </a:t>
            </a:r>
          </a:p>
          <a:p>
            <a:pPr>
              <a:defRPr/>
            </a:pPr>
            <a:endParaRPr lang="en-US" i="0" dirty="0" smtClean="0"/>
          </a:p>
          <a:p>
            <a:pPr>
              <a:defRPr/>
            </a:pPr>
            <a:r>
              <a:rPr lang="en-US" i="1" dirty="0" smtClean="0"/>
              <a:t>NOTE TO FACILITATOR:  Take a moment to share briefly</a:t>
            </a:r>
            <a:r>
              <a:rPr lang="en-US" i="1" baseline="0" dirty="0" smtClean="0"/>
              <a:t> the following information about this module. </a:t>
            </a:r>
            <a:endParaRPr lang="en-US" i="1" dirty="0" smtClean="0"/>
          </a:p>
          <a:p>
            <a:pPr marL="381375" indent="-165163" defTabSz="432426">
              <a:buFont typeface="Arial" pitchFamily="34" charset="0"/>
              <a:buChar char="•"/>
              <a:defRPr/>
            </a:pPr>
            <a:r>
              <a:rPr lang="en-US" i="1" dirty="0" smtClean="0"/>
              <a:t>What is the title of this module?  (</a:t>
            </a:r>
            <a:r>
              <a:rPr lang="en-US" i="1" dirty="0" smtClean="0">
                <a:solidFill>
                  <a:srgbClr val="FF0000"/>
                </a:solidFill>
              </a:rPr>
              <a:t>Multi-Digit Multiplication and Division – the title has been revised to better reflect the work on the module.</a:t>
            </a:r>
            <a:r>
              <a:rPr lang="en-US" i="1" dirty="0" smtClean="0"/>
              <a:t>)</a:t>
            </a:r>
          </a:p>
          <a:p>
            <a:pPr marL="381375" indent="-165163">
              <a:buFont typeface="Arial" pitchFamily="34" charset="0"/>
              <a:buChar char="•"/>
              <a:defRPr/>
            </a:pPr>
            <a:r>
              <a:rPr lang="en-US" i="1" dirty="0" smtClean="0"/>
              <a:t>How many instructional days are allotted</a:t>
            </a:r>
            <a:r>
              <a:rPr lang="en-US" i="1" baseline="0" dirty="0" smtClean="0"/>
              <a:t> for this module?</a:t>
            </a:r>
            <a:r>
              <a:rPr lang="en-US" i="1" dirty="0" smtClean="0"/>
              <a:t> (</a:t>
            </a:r>
            <a:r>
              <a:rPr lang="en-US" i="1" dirty="0" smtClean="0">
                <a:solidFill>
                  <a:srgbClr val="FF0000"/>
                </a:solidFill>
              </a:rPr>
              <a:t>43</a:t>
            </a:r>
            <a:r>
              <a:rPr lang="en-US" i="1" dirty="0" smtClean="0"/>
              <a:t>)</a:t>
            </a:r>
          </a:p>
          <a:p>
            <a:pPr marL="381375" indent="-165163">
              <a:buFont typeface="Arial" pitchFamily="34" charset="0"/>
              <a:buChar char="•"/>
              <a:defRPr/>
            </a:pPr>
            <a:r>
              <a:rPr lang="en-US" i="1" dirty="0" smtClean="0"/>
              <a:t>What modules, prior to this one, might prepare students</a:t>
            </a:r>
            <a:r>
              <a:rPr lang="en-US" i="1" baseline="0" dirty="0" smtClean="0"/>
              <a:t> for success in this module</a:t>
            </a:r>
            <a:r>
              <a:rPr lang="en-US" i="1" dirty="0" smtClean="0"/>
              <a:t>? (</a:t>
            </a:r>
            <a:r>
              <a:rPr lang="en-US" i="1" dirty="0" smtClean="0">
                <a:solidFill>
                  <a:srgbClr val="FF0000"/>
                </a:solidFill>
              </a:rPr>
              <a:t>G3 M1, 3, and 4</a:t>
            </a:r>
            <a:r>
              <a:rPr lang="en-US" i="1" dirty="0" smtClean="0"/>
              <a:t>)</a:t>
            </a:r>
            <a:endParaRPr lang="en-US" i="1" baseline="0" dirty="0" smtClean="0"/>
          </a:p>
          <a:p>
            <a:pPr marL="381375" indent="-165163">
              <a:buFont typeface="Arial" pitchFamily="34" charset="0"/>
              <a:buChar char="•"/>
              <a:defRPr/>
            </a:pPr>
            <a:r>
              <a:rPr lang="en-US" i="1" baseline="0" dirty="0" smtClean="0"/>
              <a:t>What modules, beyond this one, might build on the concepts of this module?</a:t>
            </a:r>
            <a:r>
              <a:rPr lang="en-US" i="1" dirty="0" smtClean="0"/>
              <a:t> (</a:t>
            </a:r>
            <a:r>
              <a:rPr lang="en-US" i="1" dirty="0" smtClean="0">
                <a:solidFill>
                  <a:srgbClr val="FF0000"/>
                </a:solidFill>
              </a:rPr>
              <a:t>G5 M1 &amp; M2, 4 and 5</a:t>
            </a:r>
            <a:r>
              <a:rPr lang="en-US" i="1" dirty="0" smtClean="0"/>
              <a:t>)</a:t>
            </a:r>
          </a:p>
          <a:p>
            <a:pPr marL="378372" indent="-162159">
              <a:buFont typeface="Arial" pitchFamily="34" charset="0"/>
              <a:buChar char="•"/>
              <a:defRPr/>
            </a:pPr>
            <a:endParaRPr lang="en-US" i="1"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8" name="Notes Placeholder 1"/>
          <p:cNvSpPr txBox="1">
            <a:spLocks/>
          </p:cNvSpPr>
          <p:nvPr/>
        </p:nvSpPr>
        <p:spPr>
          <a:xfrm>
            <a:off x="4031578"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a:t>1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Curriculum Map</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10265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7"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8</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Overview</a:t>
            </a:r>
          </a:p>
        </p:txBody>
      </p:sp>
      <p:sp>
        <p:nvSpPr>
          <p:cNvPr id="8" name="Notes Placeholder 2"/>
          <p:cNvSpPr>
            <a:spLocks noGrp="1"/>
          </p:cNvSpPr>
          <p:nvPr>
            <p:ph type="body" idx="1"/>
          </p:nvPr>
        </p:nvSpPr>
        <p:spPr/>
        <p:txBody>
          <a:bodyPr/>
          <a:lstStyle/>
          <a:p>
            <a:r>
              <a:rPr lang="en-US" dirty="0"/>
              <a:t>Each Overview contains multiple components to help educators understand more clearly the focus of the module.  These components include:</a:t>
            </a:r>
          </a:p>
          <a:p>
            <a:pPr marL="381375" lvl="3" indent="-168166" defTabSz="432426">
              <a:buFont typeface="Arial" pitchFamily="34" charset="0"/>
              <a:buChar char="•"/>
              <a:defRPr/>
            </a:pPr>
            <a:r>
              <a:rPr lang="en-US" dirty="0"/>
              <a:t>Descriptive narrative</a:t>
            </a:r>
          </a:p>
          <a:p>
            <a:pPr marL="381375" lvl="3" indent="-168166" defTabSz="432426">
              <a:buFont typeface="Arial" pitchFamily="34" charset="0"/>
              <a:buChar char="•"/>
              <a:defRPr/>
            </a:pPr>
            <a:r>
              <a:rPr lang="en-US" dirty="0"/>
              <a:t>Distribution of Instructional Minutes</a:t>
            </a:r>
          </a:p>
          <a:p>
            <a:pPr marL="381375" lvl="3" indent="-168166" defTabSz="432426">
              <a:buFont typeface="Arial" pitchFamily="34" charset="0"/>
              <a:buChar char="•"/>
              <a:defRPr/>
            </a:pPr>
            <a:r>
              <a:rPr lang="en-US" dirty="0"/>
              <a:t>Focus Grade Level Standards, Foundational Standards, and Standards for Mathematical Practices </a:t>
            </a:r>
          </a:p>
          <a:p>
            <a:pPr marL="381375" lvl="3" indent="-168166" defTabSz="432426">
              <a:buFont typeface="Arial" pitchFamily="34" charset="0"/>
              <a:buChar char="•"/>
              <a:defRPr/>
            </a:pPr>
            <a:r>
              <a:rPr lang="en-US" dirty="0"/>
              <a:t>Overview of Module Topics and Lesson Objectives</a:t>
            </a:r>
          </a:p>
          <a:p>
            <a:pPr marL="381375" lvl="3" indent="-168166" defTabSz="432426">
              <a:buFont typeface="Arial" pitchFamily="34" charset="0"/>
              <a:buChar char="•"/>
              <a:defRPr/>
            </a:pPr>
            <a:r>
              <a:rPr lang="en-US" dirty="0"/>
              <a:t>Terminology</a:t>
            </a:r>
          </a:p>
          <a:p>
            <a:pPr marL="381375" lvl="3" indent="-168166" defTabSz="432426">
              <a:buFont typeface="Arial" pitchFamily="34" charset="0"/>
              <a:buChar char="•"/>
              <a:defRPr/>
            </a:pPr>
            <a:r>
              <a:rPr lang="en-US" dirty="0"/>
              <a:t>Suggested Tools and Representations</a:t>
            </a:r>
          </a:p>
          <a:p>
            <a:pPr marL="381375" lvl="3" indent="-168166" defTabSz="432426">
              <a:buFont typeface="Arial" pitchFamily="34" charset="0"/>
              <a:buChar char="•"/>
              <a:defRPr/>
            </a:pPr>
            <a:r>
              <a:rPr lang="en-US" dirty="0"/>
              <a:t>Scaffolds</a:t>
            </a:r>
          </a:p>
          <a:p>
            <a:pPr marL="381375" lvl="3" indent="-168166" defTabSz="432426">
              <a:buFont typeface="Arial" pitchFamily="34" charset="0"/>
              <a:buChar char="•"/>
              <a:defRPr/>
            </a:pPr>
            <a:r>
              <a:rPr lang="en-US" dirty="0"/>
              <a:t>Assessment Summary</a:t>
            </a:r>
          </a:p>
          <a:p>
            <a:pPr marL="702691" lvl="3" indent="-270265" defTabSz="432426">
              <a:buFont typeface="Arial" pitchFamily="34" charset="0"/>
              <a:buChar char="•"/>
              <a:defRPr/>
            </a:pPr>
            <a:endParaRPr lang="en-US" dirty="0"/>
          </a:p>
          <a:p>
            <a:r>
              <a:rPr lang="en-US" i="1" dirty="0"/>
              <a:t>(CLICK TO ADVANCE FIRST BULLET)  </a:t>
            </a:r>
            <a:r>
              <a:rPr lang="en-US" dirty="0"/>
              <a:t>Take 8 minutes to read the Module Overview independently. </a:t>
            </a:r>
          </a:p>
          <a:p>
            <a:endParaRPr lang="en-US" dirty="0"/>
          </a:p>
          <a:p>
            <a:pPr defTabSz="432426">
              <a:defRPr/>
            </a:pPr>
            <a:r>
              <a:rPr lang="en-US" i="1" dirty="0"/>
              <a:t>(CLICK TO ADVANCE SECOND BULLET)  </a:t>
            </a:r>
            <a:r>
              <a:rPr lang="en-US" dirty="0"/>
              <a:t>As you read, mark important information that will help build understanding of the content in preparation to implement this module.  </a:t>
            </a:r>
            <a:r>
              <a:rPr lang="en-US" dirty="0">
                <a:solidFill>
                  <a:srgbClr val="FF0000"/>
                </a:solidFill>
              </a:rPr>
              <a:t>You might do so using a symbol, such as a star, or by highlighting essential portions. </a:t>
            </a:r>
          </a:p>
        </p:txBody>
      </p:sp>
    </p:spTree>
    <p:extLst>
      <p:ext uri="{BB962C8B-B14F-4D97-AF65-F5344CB8AC3E}">
        <p14:creationId xmlns:p14="http://schemas.microsoft.com/office/powerpoint/2010/main" val="21148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p:txBody>
          <a:bodyPr/>
          <a:lstStyle/>
          <a:p>
            <a:r>
              <a:rPr lang="en-US" baseline="0" dirty="0" smtClean="0">
                <a:solidFill>
                  <a:schemeClr val="tx1"/>
                </a:solidFill>
              </a:rPr>
              <a:t>To get a more in depth look at the module, each table has a post-it note with a letter written on it. This letter is your table’s assigned Topic to review.</a:t>
            </a:r>
          </a:p>
          <a:p>
            <a:endParaRPr lang="en-US" baseline="0" dirty="0" smtClean="0">
              <a:solidFill>
                <a:schemeClr val="tx1"/>
              </a:solidFill>
            </a:endParaRPr>
          </a:p>
          <a:p>
            <a:r>
              <a:rPr lang="en-US" baseline="0" dirty="0" smtClean="0">
                <a:solidFill>
                  <a:schemeClr val="tx1"/>
                </a:solidFill>
              </a:rPr>
              <a:t>Using your Topic Analysis Handout, complete the focus questions for your Topic and list the standards that fit into your Topic.</a:t>
            </a:r>
          </a:p>
          <a:p>
            <a:endParaRPr lang="en-US" baseline="0" dirty="0" smtClean="0">
              <a:solidFill>
                <a:schemeClr val="tx1"/>
              </a:solidFill>
            </a:endParaRPr>
          </a:p>
          <a:p>
            <a:r>
              <a:rPr lang="en-US" baseline="0" dirty="0" smtClean="0">
                <a:solidFill>
                  <a:schemeClr val="tx1"/>
                </a:solidFill>
              </a:rPr>
              <a:t>The first column of the handout has the focus questions. Write your responses in the 2</a:t>
            </a:r>
            <a:r>
              <a:rPr lang="en-US" baseline="30000" dirty="0" smtClean="0">
                <a:solidFill>
                  <a:schemeClr val="tx1"/>
                </a:solidFill>
              </a:rPr>
              <a:t>nd</a:t>
            </a:r>
            <a:r>
              <a:rPr lang="en-US" baseline="0" dirty="0" smtClean="0">
                <a:solidFill>
                  <a:schemeClr val="tx1"/>
                </a:solidFill>
              </a:rPr>
              <a:t> column. The 3</a:t>
            </a:r>
            <a:r>
              <a:rPr lang="en-US" baseline="30000" dirty="0" smtClean="0">
                <a:solidFill>
                  <a:schemeClr val="tx1"/>
                </a:solidFill>
              </a:rPr>
              <a:t>rd</a:t>
            </a:r>
            <a:r>
              <a:rPr lang="en-US" baseline="0" dirty="0" smtClean="0">
                <a:solidFill>
                  <a:schemeClr val="tx1"/>
                </a:solidFill>
              </a:rPr>
              <a:t> column provides a space to record the relevant standards.</a:t>
            </a:r>
          </a:p>
          <a:p>
            <a:endParaRPr lang="en-US" dirty="0"/>
          </a:p>
          <a:p>
            <a:r>
              <a:rPr lang="en-US" baseline="0" dirty="0" smtClean="0"/>
              <a:t>Be prepared</a:t>
            </a:r>
            <a:r>
              <a:rPr lang="en-US" dirty="0" smtClean="0"/>
              <a:t> to share your responses with the group.</a:t>
            </a:r>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a:t>3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a:t>
            </a:r>
            <a:r>
              <a:rPr lang="en-US" sz="1700" dirty="0"/>
              <a:t>Overview </a:t>
            </a:r>
            <a:endParaRPr lang="en-US" sz="1700" dirty="0"/>
          </a:p>
          <a:p>
            <a:pPr marL="433928" lvl="1" indent="-270265">
              <a:buFont typeface="Arial" pitchFamily="34" charset="0"/>
              <a:buChar char="•"/>
            </a:pPr>
            <a:r>
              <a:rPr lang="en-US" sz="1700" dirty="0"/>
              <a:t>Module 3 Topic Analysis Handout</a:t>
            </a:r>
          </a:p>
          <a:p>
            <a:pPr marL="163662" lvl="1"/>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25696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3482975" cy="2613025"/>
          </a:xfrm>
        </p:spPr>
      </p:sp>
      <p:sp>
        <p:nvSpPr>
          <p:cNvPr id="3" name="Notes Placeholder 2"/>
          <p:cNvSpPr>
            <a:spLocks noGrp="1"/>
          </p:cNvSpPr>
          <p:nvPr>
            <p:ph type="body" idx="1"/>
          </p:nvPr>
        </p:nvSpPr>
        <p:spPr/>
        <p:txBody>
          <a:bodyPr/>
          <a:lstStyle/>
          <a:p>
            <a:pPr lvl="1">
              <a:buFont typeface="Arial" pitchFamily="34" charset="0"/>
              <a:buChar char="•"/>
            </a:pPr>
            <a:r>
              <a:rPr lang="en-US" dirty="0" smtClean="0"/>
              <a:t>What context will students use to explore multiplicative comparisons? </a:t>
            </a:r>
            <a:r>
              <a:rPr lang="en-US" i="1" dirty="0" smtClean="0">
                <a:solidFill>
                  <a:srgbClr val="FF0000"/>
                </a:solidFill>
              </a:rPr>
              <a:t>(Area and perimeter.)</a:t>
            </a:r>
          </a:p>
          <a:p>
            <a:pPr lvl="1">
              <a:buFont typeface="Arial" pitchFamily="34" charset="0"/>
              <a:buChar char="•"/>
            </a:pPr>
            <a:endParaRPr lang="en-US" dirty="0" smtClean="0"/>
          </a:p>
          <a:p>
            <a:pPr lvl="1">
              <a:buFont typeface="Arial" pitchFamily="34" charset="0"/>
              <a:buChar char="•"/>
            </a:pPr>
            <a:r>
              <a:rPr lang="en-US" dirty="0" smtClean="0"/>
              <a:t>What does Topic A lay the foundation for in upcoming year? </a:t>
            </a:r>
            <a:r>
              <a:rPr lang="en-US" i="1" dirty="0" smtClean="0">
                <a:solidFill>
                  <a:srgbClr val="FF0000"/>
                </a:solidFill>
              </a:rPr>
              <a:t>(Grade 5 scaling and Grade 6 proportional reasoning.)</a:t>
            </a:r>
          </a:p>
          <a:p>
            <a:pPr lvl="1">
              <a:buFont typeface="Arial" pitchFamily="34" charset="0"/>
              <a:buChar char="•"/>
            </a:pPr>
            <a:endParaRPr lang="en-US" dirty="0" smtClean="0"/>
          </a:p>
          <a:p>
            <a:pPr lvl="1">
              <a:buFont typeface="Arial" pitchFamily="34" charset="0"/>
              <a:buChar char="•"/>
            </a:pPr>
            <a:r>
              <a:rPr lang="en-US" dirty="0" smtClean="0"/>
              <a:t>Possible answer to word </a:t>
            </a:r>
            <a:r>
              <a:rPr lang="en-US" dirty="0"/>
              <a:t>p</a:t>
            </a:r>
            <a:r>
              <a:rPr lang="en-US" dirty="0" smtClean="0"/>
              <a:t>roblem: </a:t>
            </a:r>
            <a:r>
              <a:rPr lang="en-US" i="1" dirty="0" smtClean="0">
                <a:solidFill>
                  <a:srgbClr val="FF0000"/>
                </a:solidFill>
              </a:rPr>
              <a:t>32 square feet of space will be left.</a:t>
            </a:r>
          </a:p>
          <a:p>
            <a:pPr lvl="1">
              <a:buFont typeface="Arial" pitchFamily="34" charset="0"/>
              <a:buChar char="•"/>
            </a:pPr>
            <a:endParaRPr lang="en-US" sz="2400" dirty="0"/>
          </a:p>
          <a:p>
            <a:pPr lvl="1">
              <a:buFont typeface="Arial" pitchFamily="34" charset="0"/>
              <a:buChar char="•"/>
            </a:pPr>
            <a:endParaRPr lang="en-US" sz="2400" b="1" dirty="0"/>
          </a:p>
          <a:p>
            <a:pPr>
              <a:buFont typeface="Arial" pitchFamily="34" charset="0"/>
              <a:buChar char="•"/>
            </a:pPr>
            <a:endParaRPr lang="en-US"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a:t>
            </a:r>
            <a:r>
              <a:rPr lang="en-US" sz="1700" dirty="0"/>
              <a:t>Overview </a:t>
            </a:r>
            <a:endParaRPr lang="en-US" sz="1700" dirty="0"/>
          </a:p>
          <a:p>
            <a:pPr marL="433928" lvl="1" indent="-270265">
              <a:buFont typeface="Arial" pitchFamily="34" charset="0"/>
              <a:buChar char="•"/>
            </a:pPr>
            <a:r>
              <a:rPr lang="en-US" sz="1700" dirty="0"/>
              <a:t>Module 3 Topic Analysis Handout</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pic>
        <p:nvPicPr>
          <p:cNvPr id="5" name="Picture 4"/>
          <p:cNvPicPr>
            <a:picLocks noChangeAspect="1"/>
          </p:cNvPicPr>
          <p:nvPr/>
        </p:nvPicPr>
        <p:blipFill>
          <a:blip r:embed="rId3"/>
          <a:stretch>
            <a:fillRect/>
          </a:stretch>
        </p:blipFill>
        <p:spPr>
          <a:xfrm>
            <a:off x="985080" y="5445350"/>
            <a:ext cx="4790124" cy="2570928"/>
          </a:xfrm>
          <a:prstGeom prst="rect">
            <a:avLst/>
          </a:prstGeom>
        </p:spPr>
      </p:pic>
    </p:spTree>
    <p:extLst>
      <p:ext uri="{BB962C8B-B14F-4D97-AF65-F5344CB8AC3E}">
        <p14:creationId xmlns:p14="http://schemas.microsoft.com/office/powerpoint/2010/main" val="325696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p:txBody>
          <a:bodyPr/>
          <a:lstStyle/>
          <a:p>
            <a:pPr lvl="1">
              <a:buFont typeface="Arial" pitchFamily="34" charset="0"/>
              <a:buChar char="•"/>
            </a:pPr>
            <a:r>
              <a:rPr lang="en-US" dirty="0" smtClean="0"/>
              <a:t>Why are students asked to reason between number disks and numerical work? </a:t>
            </a:r>
            <a:r>
              <a:rPr lang="en-US" i="1" dirty="0" smtClean="0">
                <a:solidFill>
                  <a:srgbClr val="FF0000"/>
                </a:solidFill>
              </a:rPr>
              <a:t>(Allows students to see the role of place value units in multiplication and prepares them for the language of multiplying units together.)</a:t>
            </a:r>
          </a:p>
          <a:p>
            <a:pPr lvl="1"/>
            <a:endParaRPr lang="en-US" dirty="0" smtClean="0"/>
          </a:p>
          <a:p>
            <a:pPr lvl="1">
              <a:buFont typeface="Arial" pitchFamily="34" charset="0"/>
              <a:buChar char="•"/>
            </a:pPr>
            <a:r>
              <a:rPr lang="en-US" dirty="0" smtClean="0"/>
              <a:t>Topic B lays the foundation for which upcoming Module 3 Topics? </a:t>
            </a:r>
            <a:r>
              <a:rPr lang="en-US" i="1" dirty="0" smtClean="0">
                <a:solidFill>
                  <a:srgbClr val="FF0000"/>
                </a:solidFill>
              </a:rPr>
              <a:t>(Topics C, D, and H)</a:t>
            </a:r>
          </a:p>
          <a:p>
            <a:pPr lvl="1">
              <a:buFont typeface="Arial" pitchFamily="34" charset="0"/>
              <a:buChar char="•"/>
            </a:pPr>
            <a:endParaRPr lang="en-US" dirty="0" smtClean="0"/>
          </a:p>
          <a:p>
            <a:r>
              <a:rPr lang="en-US" dirty="0"/>
              <a:t>Possible answer to word problem: </a:t>
            </a:r>
            <a:r>
              <a:rPr lang="en-US" i="1" dirty="0" smtClean="0">
                <a:solidFill>
                  <a:srgbClr val="FF0000"/>
                </a:solidFill>
              </a:rPr>
              <a:t>Brianna has 180 balloons.</a:t>
            </a:r>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a:t>3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a:t>
            </a:r>
            <a:r>
              <a:rPr lang="en-US" sz="1700" dirty="0"/>
              <a:t>Overview </a:t>
            </a:r>
            <a:endParaRPr lang="en-US" sz="1700" dirty="0"/>
          </a:p>
          <a:p>
            <a:pPr marL="433928" lvl="1" indent="-270265">
              <a:buFont typeface="Arial" pitchFamily="34" charset="0"/>
              <a:buChar char="•"/>
            </a:pPr>
            <a:r>
              <a:rPr lang="en-US" sz="1700" dirty="0"/>
              <a:t>Module 3 Topic Analysis Handout</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pic>
        <p:nvPicPr>
          <p:cNvPr id="5" name="Picture 4" descr="img4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507" y="5194210"/>
            <a:ext cx="3907228" cy="2695603"/>
          </a:xfrm>
          <a:prstGeom prst="rect">
            <a:avLst/>
          </a:prstGeom>
        </p:spPr>
      </p:pic>
    </p:spTree>
    <p:extLst>
      <p:ext uri="{BB962C8B-B14F-4D97-AF65-F5344CB8AC3E}">
        <p14:creationId xmlns:p14="http://schemas.microsoft.com/office/powerpoint/2010/main" val="325696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p:txBody>
          <a:bodyPr/>
          <a:lstStyle/>
          <a:p>
            <a:pPr lvl="1">
              <a:buFont typeface="Arial" pitchFamily="34" charset="0"/>
              <a:buChar char="•"/>
            </a:pPr>
            <a:r>
              <a:rPr lang="en-US" dirty="0" smtClean="0"/>
              <a:t>What methods will students use to record their work in Topic C? </a:t>
            </a:r>
            <a:r>
              <a:rPr lang="en-US" i="1" dirty="0" smtClean="0">
                <a:solidFill>
                  <a:srgbClr val="FF0000"/>
                </a:solidFill>
              </a:rPr>
              <a:t>(Distributive property, number disks, partial products, standard algorithm, area model.)</a:t>
            </a:r>
          </a:p>
          <a:p>
            <a:pPr lvl="1"/>
            <a:endParaRPr lang="en-US" i="1" dirty="0" smtClean="0">
              <a:solidFill>
                <a:srgbClr val="FF0000"/>
              </a:solidFill>
            </a:endParaRPr>
          </a:p>
          <a:p>
            <a:pPr lvl="1">
              <a:buFont typeface="Arial" pitchFamily="34" charset="0"/>
              <a:buChar char="•"/>
            </a:pPr>
            <a:r>
              <a:rPr lang="en-US" dirty="0" smtClean="0"/>
              <a:t>What clarification does the footnote 1 provide for the multiplication algorithm? </a:t>
            </a:r>
            <a:r>
              <a:rPr lang="en-US" i="1" dirty="0" smtClean="0">
                <a:solidFill>
                  <a:srgbClr val="FF0000"/>
                </a:solidFill>
              </a:rPr>
              <a:t>(The standard algorithm for multiplication is not expected to be mastered until Grade 5 – 5.NBT.5. Students are introduced, being supported by place value strategies to prepare them from Grade 5 multiplication.)</a:t>
            </a:r>
          </a:p>
          <a:p>
            <a:pPr lvl="1">
              <a:buFont typeface="Arial" pitchFamily="34" charset="0"/>
              <a:buChar char="•"/>
            </a:pPr>
            <a:endParaRPr lang="en-US" dirty="0" smtClean="0"/>
          </a:p>
          <a:p>
            <a:r>
              <a:rPr lang="en-US" dirty="0"/>
              <a:t>A</a:t>
            </a:r>
            <a:r>
              <a:rPr lang="en-US" dirty="0" smtClean="0"/>
              <a:t>nswer </a:t>
            </a:r>
            <a:r>
              <a:rPr lang="en-US" dirty="0"/>
              <a:t>to </a:t>
            </a:r>
            <a:r>
              <a:rPr lang="en-US" dirty="0" smtClean="0"/>
              <a:t>problem</a:t>
            </a:r>
            <a:r>
              <a:rPr lang="en-US" dirty="0"/>
              <a:t>: </a:t>
            </a:r>
            <a:endParaRPr lang="en-US" dirty="0" smtClean="0"/>
          </a:p>
          <a:p>
            <a:r>
              <a:rPr lang="en-US" i="1" dirty="0" smtClean="0">
                <a:solidFill>
                  <a:srgbClr val="FF0000"/>
                </a:solidFill>
              </a:rPr>
              <a:t>2</a:t>
            </a:r>
            <a:r>
              <a:rPr lang="en-US" dirty="0" smtClean="0">
                <a:solidFill>
                  <a:srgbClr val="FF0000"/>
                </a:solidFill>
                <a:latin typeface="ＭＳ ゴシック"/>
                <a:ea typeface="ＭＳ ゴシック"/>
                <a:cs typeface="ＭＳ ゴシック"/>
              </a:rPr>
              <a:t>×</a:t>
            </a:r>
            <a:r>
              <a:rPr lang="en-US" i="1" dirty="0" smtClean="0">
                <a:solidFill>
                  <a:srgbClr val="FF0000"/>
                </a:solidFill>
              </a:rPr>
              <a:t>2 hundreds + 2</a:t>
            </a:r>
            <a:r>
              <a:rPr lang="en-US" dirty="0" smtClean="0">
                <a:solidFill>
                  <a:srgbClr val="FF0000"/>
                </a:solidFill>
                <a:latin typeface="ＭＳ ゴシック"/>
                <a:ea typeface="ＭＳ ゴシック"/>
                <a:cs typeface="ＭＳ ゴシック"/>
              </a:rPr>
              <a:t>×</a:t>
            </a:r>
            <a:r>
              <a:rPr lang="en-US" i="1" dirty="0" smtClean="0">
                <a:solidFill>
                  <a:srgbClr val="FF0000"/>
                </a:solidFill>
              </a:rPr>
              <a:t>1 ten + 2</a:t>
            </a:r>
            <a:r>
              <a:rPr lang="en-US" dirty="0" smtClean="0">
                <a:solidFill>
                  <a:srgbClr val="FF0000"/>
                </a:solidFill>
                <a:latin typeface="ＭＳ ゴシック"/>
                <a:ea typeface="ＭＳ ゴシック"/>
                <a:cs typeface="ＭＳ ゴシック"/>
              </a:rPr>
              <a:t>×</a:t>
            </a:r>
            <a:r>
              <a:rPr lang="en-US" i="1" dirty="0">
                <a:solidFill>
                  <a:srgbClr val="FF0000"/>
                </a:solidFill>
              </a:rPr>
              <a:t>3</a:t>
            </a:r>
            <a:r>
              <a:rPr lang="en-US" i="1" dirty="0" smtClean="0">
                <a:solidFill>
                  <a:srgbClr val="FF0000"/>
                </a:solidFill>
              </a:rPr>
              <a:t> ones</a:t>
            </a:r>
          </a:p>
          <a:p>
            <a:r>
              <a:rPr lang="en-US" i="1" dirty="0" smtClean="0">
                <a:solidFill>
                  <a:srgbClr val="FF0000"/>
                </a:solidFill>
              </a:rPr>
              <a:t>4 hundreds + 2 tens + 6 ones</a:t>
            </a:r>
          </a:p>
          <a:p>
            <a:r>
              <a:rPr lang="en-US" i="1" dirty="0" smtClean="0">
                <a:solidFill>
                  <a:srgbClr val="FF0000"/>
                </a:solidFill>
              </a:rPr>
              <a:t>400 + 20 + 6 </a:t>
            </a:r>
          </a:p>
          <a:p>
            <a:r>
              <a:rPr lang="en-US" i="1" dirty="0" smtClean="0">
                <a:solidFill>
                  <a:srgbClr val="FF0000"/>
                </a:solidFill>
              </a:rPr>
              <a:t>426</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a:t>
            </a:r>
            <a:r>
              <a:rPr lang="en-US" sz="1700" dirty="0"/>
              <a:t>Overview </a:t>
            </a:r>
            <a:endParaRPr lang="en-US" sz="1700" dirty="0"/>
          </a:p>
          <a:p>
            <a:pPr marL="433928" lvl="1" indent="-270265">
              <a:buFont typeface="Arial" pitchFamily="34" charset="0"/>
              <a:buChar char="•"/>
            </a:pPr>
            <a:r>
              <a:rPr lang="en-US" sz="1700" dirty="0"/>
              <a:t>Module 3 Topic Analysis Handout</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25696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p:txBody>
          <a:bodyPr/>
          <a:lstStyle/>
          <a:p>
            <a:pPr lvl="1">
              <a:buFont typeface="Arial" pitchFamily="34" charset="0"/>
              <a:buChar char="•"/>
            </a:pPr>
            <a:r>
              <a:rPr lang="en-US" dirty="0" smtClean="0"/>
              <a:t>What is the purpose of Topic D? </a:t>
            </a:r>
            <a:r>
              <a:rPr lang="en-US" i="1" dirty="0" smtClean="0">
                <a:solidFill>
                  <a:srgbClr val="FF0000"/>
                </a:solidFill>
              </a:rPr>
              <a:t>(Students apply multiplication to solve multi-step word problems and multiplicative  comparison problems.)</a:t>
            </a:r>
          </a:p>
          <a:p>
            <a:pPr lvl="1">
              <a:buFont typeface="Arial" pitchFamily="34" charset="0"/>
              <a:buChar char="•"/>
            </a:pPr>
            <a:endParaRPr lang="en-US" i="1" dirty="0" smtClean="0">
              <a:solidFill>
                <a:srgbClr val="FF0000"/>
              </a:solidFill>
            </a:endParaRPr>
          </a:p>
          <a:p>
            <a:pPr lvl="1">
              <a:buFont typeface="Arial" pitchFamily="34" charset="0"/>
              <a:buChar char="•"/>
            </a:pPr>
            <a:r>
              <a:rPr lang="en-US" dirty="0" smtClean="0"/>
              <a:t>What operations will students be able to use to solve the problems? </a:t>
            </a:r>
            <a:r>
              <a:rPr lang="en-US" i="1" dirty="0" smtClean="0">
                <a:solidFill>
                  <a:srgbClr val="FF0000"/>
                </a:solidFill>
              </a:rPr>
              <a:t>(Addition, Subtraction and Multiplication.)</a:t>
            </a:r>
          </a:p>
          <a:p>
            <a:pPr lvl="1">
              <a:buFont typeface="Arial" pitchFamily="34" charset="0"/>
              <a:buChar char="•"/>
            </a:pPr>
            <a:endParaRPr lang="en-US" sz="2400" i="1" dirty="0">
              <a:solidFill>
                <a:srgbClr val="FF0000"/>
              </a:solidFill>
            </a:endParaRPr>
          </a:p>
          <a:p>
            <a:pPr lvl="1">
              <a:buFont typeface="Arial" pitchFamily="34" charset="0"/>
              <a:buChar char="•"/>
            </a:pPr>
            <a:r>
              <a:rPr lang="en-US" dirty="0"/>
              <a:t>Possible answer to word problem: </a:t>
            </a:r>
            <a:r>
              <a:rPr lang="en-US" i="1" dirty="0" smtClean="0">
                <a:solidFill>
                  <a:srgbClr val="FF0000"/>
                </a:solidFill>
              </a:rPr>
              <a:t>Charlie and his parents read 7,183 pages in one month.</a:t>
            </a:r>
          </a:p>
          <a:p>
            <a:pPr lvl="1">
              <a:buFont typeface="Arial" pitchFamily="34" charset="0"/>
              <a:buChar char="•"/>
            </a:pPr>
            <a:endParaRPr lang="en-US" i="1" dirty="0" smtClean="0">
              <a:solidFill>
                <a:srgbClr val="FF0000"/>
              </a:solidFill>
            </a:endParaRP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a:t>
            </a:r>
            <a:r>
              <a:rPr lang="en-US" sz="1700" dirty="0"/>
              <a:t>Overview </a:t>
            </a:r>
            <a:endParaRPr lang="en-US" sz="1700" dirty="0"/>
          </a:p>
          <a:p>
            <a:pPr marL="433928" lvl="1" indent="-270265">
              <a:buFont typeface="Arial" pitchFamily="34" charset="0"/>
              <a:buChar char="•"/>
            </a:pPr>
            <a:r>
              <a:rPr lang="en-US" sz="1700" dirty="0"/>
              <a:t>Module 3 Topic Analysis Handout</a:t>
            </a:r>
          </a:p>
          <a:p>
            <a:pPr marL="433928" lvl="1" indent="-270265">
              <a:buFont typeface="Arial" pitchFamily="34" charset="0"/>
              <a:buChar char="•"/>
            </a:pP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pic>
        <p:nvPicPr>
          <p:cNvPr id="5" name="Picture 4"/>
          <p:cNvPicPr>
            <a:picLocks noChangeAspect="1"/>
          </p:cNvPicPr>
          <p:nvPr/>
        </p:nvPicPr>
        <p:blipFill>
          <a:blip r:embed="rId3"/>
          <a:stretch>
            <a:fillRect/>
          </a:stretch>
        </p:blipFill>
        <p:spPr>
          <a:xfrm>
            <a:off x="1252317" y="5709657"/>
            <a:ext cx="4403459" cy="1980374"/>
          </a:xfrm>
          <a:prstGeom prst="rect">
            <a:avLst/>
          </a:prstGeom>
        </p:spPr>
      </p:pic>
    </p:spTree>
    <p:extLst>
      <p:ext uri="{BB962C8B-B14F-4D97-AF65-F5344CB8AC3E}">
        <p14:creationId xmlns:p14="http://schemas.microsoft.com/office/powerpoint/2010/main" val="325696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3481387" cy="2613025"/>
          </a:xfrm>
        </p:spPr>
      </p:sp>
      <p:sp>
        <p:nvSpPr>
          <p:cNvPr id="3" name="Notes Placeholder 2"/>
          <p:cNvSpPr>
            <a:spLocks noGrp="1"/>
          </p:cNvSpPr>
          <p:nvPr>
            <p:ph type="body" idx="1"/>
          </p:nvPr>
        </p:nvSpPr>
        <p:spPr>
          <a:xfrm>
            <a:off x="512124" y="3457961"/>
            <a:ext cx="6000750" cy="5457439"/>
          </a:xfrm>
        </p:spPr>
        <p:txBody>
          <a:bodyPr/>
          <a:lstStyle/>
          <a:p>
            <a:pPr lvl="1">
              <a:buFont typeface="Arial" pitchFamily="34" charset="0"/>
              <a:buChar char="•"/>
            </a:pPr>
            <a:r>
              <a:rPr lang="en-US" dirty="0" smtClean="0"/>
              <a:t>Which foundational concepts does Topic E build upon? </a:t>
            </a:r>
            <a:r>
              <a:rPr lang="en-US" i="1" dirty="0" smtClean="0">
                <a:solidFill>
                  <a:srgbClr val="FF0000"/>
                </a:solidFill>
              </a:rPr>
              <a:t>(Types of division – groups size unknown/</a:t>
            </a:r>
            <a:r>
              <a:rPr lang="en-US" i="1" dirty="0" err="1" smtClean="0">
                <a:solidFill>
                  <a:srgbClr val="FF0000"/>
                </a:solidFill>
              </a:rPr>
              <a:t>partitive</a:t>
            </a:r>
            <a:r>
              <a:rPr lang="en-US" i="1" dirty="0" smtClean="0">
                <a:solidFill>
                  <a:srgbClr val="FF0000"/>
                </a:solidFill>
              </a:rPr>
              <a:t> and size of group unknown/measurement.)</a:t>
            </a:r>
          </a:p>
          <a:p>
            <a:pPr lvl="1"/>
            <a:endParaRPr lang="en-US" i="1" dirty="0" smtClean="0">
              <a:solidFill>
                <a:srgbClr val="FF0000"/>
              </a:solidFill>
            </a:endParaRPr>
          </a:p>
          <a:p>
            <a:pPr lvl="1">
              <a:buFont typeface="Arial" pitchFamily="34" charset="0"/>
              <a:buChar char="•"/>
            </a:pPr>
            <a:r>
              <a:rPr lang="en-US" dirty="0" smtClean="0"/>
              <a:t>What clarifications are provided by footnotes 2 and 3? </a:t>
            </a:r>
            <a:r>
              <a:rPr lang="en-US" i="1" dirty="0" smtClean="0">
                <a:solidFill>
                  <a:srgbClr val="FF0000"/>
                </a:solidFill>
              </a:rPr>
              <a:t>(#2: remainders must be interpreted correctly. 7÷3 is not equal to 5÷2 since their answer is 2r1. The amount is different. #3: The division algorithm fluency is not expected until Grade 6, but is introduced alongside models to provide adequate practice.)</a:t>
            </a:r>
            <a:endParaRPr lang="en-US" sz="2400" i="1" dirty="0">
              <a:solidFill>
                <a:srgbClr val="FF0000"/>
              </a:solidFill>
            </a:endParaRPr>
          </a:p>
          <a:p>
            <a:pPr>
              <a:buFont typeface="Arial" pitchFamily="34" charset="0"/>
              <a:buChar char="•"/>
            </a:pPr>
            <a:endParaRPr lang="en-US" dirty="0" smtClean="0"/>
          </a:p>
          <a:p>
            <a:r>
              <a:rPr lang="en-US" dirty="0"/>
              <a:t>Answer to problem: </a:t>
            </a:r>
          </a:p>
          <a:p>
            <a:r>
              <a:rPr lang="en-US" i="1" dirty="0" smtClean="0">
                <a:solidFill>
                  <a:srgbClr val="FF0000"/>
                </a:solidFill>
              </a:rPr>
              <a:t>4 with a remainder of 2</a:t>
            </a: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endParaRPr lang="en-US" i="1" dirty="0" smtClean="0">
              <a:solidFill>
                <a:srgbClr val="FF0000"/>
              </a:solidFill>
            </a:endParaRPr>
          </a:p>
          <a:p>
            <a:r>
              <a:rPr lang="en-US" sz="1000" i="1" dirty="0">
                <a:solidFill>
                  <a:srgbClr val="FF0000"/>
                </a:solidFill>
              </a:rPr>
              <a:t>*Care must be taken with a remainder. A statement should be given as a response to show the distinction between a quotient and a remainder.</a:t>
            </a:r>
          </a:p>
          <a:p>
            <a:r>
              <a:rPr lang="en-US" sz="1000" i="1" dirty="0">
                <a:solidFill>
                  <a:srgbClr val="FF0000"/>
                </a:solidFill>
              </a:rPr>
              <a:t>*Only can the ‘r’ form of a remainder (2r1) be shown when using the algorithm.</a:t>
            </a:r>
          </a:p>
          <a:p>
            <a:r>
              <a:rPr lang="en-US" sz="1000" i="1" dirty="0">
                <a:solidFill>
                  <a:srgbClr val="FF0000"/>
                </a:solidFill>
              </a:rPr>
              <a:t>*An area model breaks down for division when there is a remainder, shown in the image above.</a:t>
            </a:r>
          </a:p>
          <a:p>
            <a:r>
              <a:rPr lang="en-US" sz="1000" i="1" dirty="0">
                <a:solidFill>
                  <a:srgbClr val="FF0000"/>
                </a:solidFill>
              </a:rPr>
              <a:t>*Use multiplication to check your work. Number bonds can aid as a model.</a:t>
            </a:r>
            <a:endParaRPr lang="en-US" sz="1000"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8" name="Notes Placeholder 1"/>
          <p:cNvSpPr txBox="1">
            <a:spLocks/>
          </p:cNvSpPr>
          <p:nvPr/>
        </p:nvSpPr>
        <p:spPr>
          <a:xfrm>
            <a:off x="4019055" y="696686"/>
            <a:ext cx="2493818" cy="2612571"/>
          </a:xfrm>
          <a:prstGeom prst="rect">
            <a:avLst/>
          </a:prstGeom>
        </p:spPr>
        <p:txBody>
          <a:bodyPr vert="horz" lIns="86486" tIns="43243" rIns="86486" bIns="4324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a:t>
            </a:r>
            <a:r>
              <a:rPr lang="en-US" sz="1700" dirty="0"/>
              <a:t> </a:t>
            </a:r>
            <a:r>
              <a:rPr lang="en-US" sz="1700" dirty="0"/>
              <a:t>minutes</a:t>
            </a:r>
          </a:p>
          <a:p>
            <a:endParaRPr lang="en-US" sz="1700" dirty="0"/>
          </a:p>
          <a:p>
            <a:r>
              <a:rPr lang="en-US" sz="1700" dirty="0"/>
              <a:t>MATERIALS NEEDED:</a:t>
            </a:r>
          </a:p>
          <a:p>
            <a:pPr marL="433928" lvl="1" indent="-270265">
              <a:buFont typeface="Arial" pitchFamily="34" charset="0"/>
              <a:buChar char="•"/>
            </a:pPr>
            <a:r>
              <a:rPr lang="en-US" sz="1700" dirty="0"/>
              <a:t>G4 M3 Module  Overview</a:t>
            </a:r>
          </a:p>
          <a:p>
            <a:pPr marL="433928" lvl="1" indent="-270265">
              <a:buFont typeface="Arial" pitchFamily="34" charset="0"/>
              <a:buChar char="•"/>
            </a:pPr>
            <a:r>
              <a:rPr lang="en-US" sz="1700" dirty="0"/>
              <a:t>Module 3 Topic Analysis Handout</a:t>
            </a:r>
          </a:p>
          <a:p>
            <a:pPr marL="433928" lvl="1" indent="-270265">
              <a:buFont typeface="Arial" pitchFamily="34" charset="0"/>
              <a:buChar char="•"/>
            </a:pPr>
            <a:r>
              <a:rPr lang="en-US" sz="1700" dirty="0"/>
              <a:t> </a:t>
            </a: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pic>
        <p:nvPicPr>
          <p:cNvPr id="5" name="Picture 4" descr="img436.jpg"/>
          <p:cNvPicPr>
            <a:picLocks noChangeAspect="1"/>
          </p:cNvPicPr>
          <p:nvPr/>
        </p:nvPicPr>
        <p:blipFill rotWithShape="1">
          <a:blip r:embed="rId3">
            <a:extLst>
              <a:ext uri="{28A0092B-C50C-407E-A947-70E740481C1C}">
                <a14:useLocalDpi xmlns:a14="http://schemas.microsoft.com/office/drawing/2010/main" val="0"/>
              </a:ext>
            </a:extLst>
          </a:blip>
          <a:srcRect t="27161"/>
          <a:stretch/>
        </p:blipFill>
        <p:spPr>
          <a:xfrm>
            <a:off x="1986858" y="5277799"/>
            <a:ext cx="3570928" cy="2143646"/>
          </a:xfrm>
          <a:prstGeom prst="rect">
            <a:avLst/>
          </a:prstGeom>
        </p:spPr>
      </p:pic>
      <p:pic>
        <p:nvPicPr>
          <p:cNvPr id="10" name="Picture 9" descr="img436.jpg"/>
          <p:cNvPicPr>
            <a:picLocks noChangeAspect="1"/>
          </p:cNvPicPr>
          <p:nvPr/>
        </p:nvPicPr>
        <p:blipFill rotWithShape="1">
          <a:blip r:embed="rId3">
            <a:extLst>
              <a:ext uri="{28A0092B-C50C-407E-A947-70E740481C1C}">
                <a14:useLocalDpi xmlns:a14="http://schemas.microsoft.com/office/drawing/2010/main" val="0"/>
              </a:ext>
            </a:extLst>
          </a:blip>
          <a:srcRect b="82008"/>
          <a:stretch/>
        </p:blipFill>
        <p:spPr>
          <a:xfrm>
            <a:off x="1782423" y="8432732"/>
            <a:ext cx="3426819" cy="508135"/>
          </a:xfrm>
          <a:prstGeom prst="rect">
            <a:avLst/>
          </a:prstGeom>
        </p:spPr>
      </p:pic>
    </p:spTree>
    <p:extLst>
      <p:ext uri="{BB962C8B-B14F-4D97-AF65-F5344CB8AC3E}">
        <p14:creationId xmlns:p14="http://schemas.microsoft.com/office/powerpoint/2010/main" val="325696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EB414-177E-41D5-AA46-AEBAB0ADC350}"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141890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EB414-177E-41D5-AA46-AEBAB0ADC350}"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388870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EB414-177E-41D5-AA46-AEBAB0ADC350}"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424203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p:nvPr userDrawn="1"/>
        </p:nvPicPr>
        <p:blipFill>
          <a:blip r:embed="rId5">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Tree>
    <p:extLst>
      <p:ext uri="{BB962C8B-B14F-4D97-AF65-F5344CB8AC3E}">
        <p14:creationId xmlns:p14="http://schemas.microsoft.com/office/powerpoint/2010/main" val="12804409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2048271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737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581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EB414-177E-41D5-AA46-AEBAB0ADC350}"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83312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EB414-177E-41D5-AA46-AEBAB0ADC350}" type="datetimeFigureOut">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374834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DEB414-177E-41D5-AA46-AEBAB0ADC350}"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340153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DEB414-177E-41D5-AA46-AEBAB0ADC350}" type="datetimeFigureOut">
              <a:rPr lang="en-US" smtClean="0"/>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69878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EB414-177E-41D5-AA46-AEBAB0ADC350}" type="datetimeFigureOut">
              <a:rPr lang="en-US" smtClean="0"/>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263042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EB414-177E-41D5-AA46-AEBAB0ADC350}" type="datetimeFigureOut">
              <a:rPr lang="en-US" smtClean="0"/>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426714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EB414-177E-41D5-AA46-AEBAB0ADC350}"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66581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EB414-177E-41D5-AA46-AEBAB0ADC350}" type="datetimeFigureOut">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8F3C4-E9AA-4C54-B194-6B01583F6668}" type="slidenum">
              <a:rPr lang="en-US" smtClean="0"/>
              <a:t>‹#›</a:t>
            </a:fld>
            <a:endParaRPr lang="en-US"/>
          </a:p>
        </p:txBody>
      </p:sp>
    </p:spTree>
    <p:extLst>
      <p:ext uri="{BB962C8B-B14F-4D97-AF65-F5344CB8AC3E}">
        <p14:creationId xmlns:p14="http://schemas.microsoft.com/office/powerpoint/2010/main" val="343213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EB414-177E-41D5-AA46-AEBAB0ADC350}" type="datetimeFigureOut">
              <a:rPr lang="en-US" smtClean="0"/>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8F3C4-E9AA-4C54-B194-6B01583F6668}" type="slidenum">
              <a:rPr lang="en-US" smtClean="0"/>
              <a:t>‹#›</a:t>
            </a:fld>
            <a:endParaRPr lang="en-US"/>
          </a:p>
        </p:txBody>
      </p:sp>
    </p:spTree>
    <p:extLst>
      <p:ext uri="{BB962C8B-B14F-4D97-AF65-F5344CB8AC3E}">
        <p14:creationId xmlns:p14="http://schemas.microsoft.com/office/powerpoint/2010/main" val="317454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a:t>
            </a:fld>
            <a:endParaRPr lang="en-US" dirty="0"/>
          </a:p>
        </p:txBody>
      </p:sp>
      <p:sp>
        <p:nvSpPr>
          <p:cNvPr id="4" name="Content Placeholder 3"/>
          <p:cNvSpPr>
            <a:spLocks noGrp="1"/>
          </p:cNvSpPr>
          <p:nvPr>
            <p:ph idx="1"/>
          </p:nvPr>
        </p:nvSpPr>
        <p:spPr>
          <a:xfrm>
            <a:off x="457200" y="1913474"/>
            <a:ext cx="3780971" cy="4019126"/>
          </a:xfrm>
        </p:spPr>
        <p:txBody>
          <a:bodyPr/>
          <a:lstStyle/>
          <a:p>
            <a:r>
              <a:rPr lang="en-US" dirty="0"/>
              <a:t>Multi-Digit Multiplication and Division</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351" y="1089091"/>
            <a:ext cx="3474720" cy="4745048"/>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6437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F</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10</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dirty="0" smtClean="0"/>
              <a:t>Reasoning with Divisibility</a:t>
            </a:r>
          </a:p>
          <a:p>
            <a:pPr lvl="1">
              <a:buFont typeface="Arial" pitchFamily="34" charset="0"/>
              <a:buChar char="•"/>
            </a:pPr>
            <a:r>
              <a:rPr lang="en-US" sz="2400" dirty="0" smtClean="0"/>
              <a:t>How is Topic F connected to the work of this module?</a:t>
            </a:r>
          </a:p>
          <a:p>
            <a:pPr lvl="1">
              <a:buFont typeface="Arial" pitchFamily="34" charset="0"/>
              <a:buChar char="•"/>
            </a:pPr>
            <a:r>
              <a:rPr lang="en-US" dirty="0" smtClean="0"/>
              <a:t>Topic F provides the foundation for which upcoming Module 3 Topic?</a:t>
            </a:r>
            <a:endParaRPr lang="en-US" sz="2400" dirty="0"/>
          </a:p>
          <a:p>
            <a:pPr>
              <a:buFont typeface="Arial" pitchFamily="34" charset="0"/>
              <a:buChar char="•"/>
            </a:pPr>
            <a:endParaRPr lang="en-US" dirty="0"/>
          </a:p>
        </p:txBody>
      </p:sp>
      <p:sp>
        <p:nvSpPr>
          <p:cNvPr id="5" name="TextBox 4"/>
          <p:cNvSpPr txBox="1"/>
          <p:nvPr/>
        </p:nvSpPr>
        <p:spPr>
          <a:xfrm>
            <a:off x="592668" y="4080933"/>
            <a:ext cx="499533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aseline="0" dirty="0" smtClean="0"/>
              <a:t>Is the following statement true</a:t>
            </a:r>
            <a:r>
              <a:rPr lang="en-US" sz="2400" baseline="0" dirty="0"/>
              <a:t>?</a:t>
            </a:r>
            <a:r>
              <a:rPr lang="en-US" sz="2400" baseline="0" dirty="0" smtClean="0"/>
              <a:t> </a:t>
            </a:r>
          </a:p>
          <a:p>
            <a:pPr algn="ctr"/>
            <a:r>
              <a:rPr lang="en-US" sz="2400" baseline="0" dirty="0" smtClean="0"/>
              <a:t>Any number that has </a:t>
            </a:r>
            <a:r>
              <a:rPr lang="en-US" sz="2400" baseline="0" dirty="0" smtClean="0"/>
              <a:t>8 </a:t>
            </a:r>
            <a:r>
              <a:rPr lang="en-US" sz="2400" baseline="0" dirty="0" smtClean="0"/>
              <a:t>as a factor </a:t>
            </a:r>
            <a:r>
              <a:rPr lang="en-US" sz="2400" baseline="0" dirty="0" smtClean="0"/>
              <a:t>also has 2 and </a:t>
            </a:r>
            <a:r>
              <a:rPr lang="en-US" sz="2400" baseline="0" dirty="0" smtClean="0"/>
              <a:t>4 as a </a:t>
            </a:r>
            <a:r>
              <a:rPr lang="en-US" sz="2400" baseline="0" dirty="0" smtClean="0"/>
              <a:t>factor</a:t>
            </a:r>
            <a:r>
              <a:rPr lang="en-US" sz="2400" baseline="0" dirty="0" smtClean="0"/>
              <a:t>. </a:t>
            </a:r>
            <a:endParaRPr lang="en-US" sz="2400" baseline="0" dirty="0" smtClean="0"/>
          </a:p>
          <a:p>
            <a:pPr algn="ctr"/>
            <a:r>
              <a:rPr lang="en-US" sz="2400" baseline="0" dirty="0" smtClean="0"/>
              <a:t>Prove </a:t>
            </a:r>
            <a:r>
              <a:rPr lang="en-US" sz="2400" baseline="0" dirty="0" smtClean="0"/>
              <a:t>your answer.</a:t>
            </a:r>
            <a:endParaRPr lang="en-US" sz="2400" baseline="0" dirty="0"/>
          </a:p>
        </p:txBody>
      </p:sp>
    </p:spTree>
    <p:extLst>
      <p:ext uri="{BB962C8B-B14F-4D97-AF65-F5344CB8AC3E}">
        <p14:creationId xmlns:p14="http://schemas.microsoft.com/office/powerpoint/2010/main" val="255162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G</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11</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dirty="0" smtClean="0"/>
              <a:t>Division of Thousands, Hundreds, Tens and Ones</a:t>
            </a:r>
          </a:p>
          <a:p>
            <a:pPr lvl="1">
              <a:buFont typeface="Arial" pitchFamily="34" charset="0"/>
              <a:buChar char="•"/>
            </a:pPr>
            <a:r>
              <a:rPr lang="en-US" sz="2400" dirty="0" smtClean="0"/>
              <a:t>Topic G builds upon the work of which Topics that came earlier in the Module?</a:t>
            </a:r>
          </a:p>
          <a:p>
            <a:pPr lvl="1">
              <a:buFont typeface="Arial" pitchFamily="34" charset="0"/>
              <a:buChar char="•"/>
            </a:pPr>
            <a:r>
              <a:rPr lang="en-US" dirty="0" smtClean="0"/>
              <a:t>What is the purpose of using number disks in this Topic?</a:t>
            </a:r>
            <a:endParaRPr lang="en-US" sz="2400" dirty="0"/>
          </a:p>
          <a:p>
            <a:pPr>
              <a:buFont typeface="Arial" pitchFamily="34" charset="0"/>
              <a:buChar char="•"/>
            </a:pPr>
            <a:endParaRPr lang="en-US" dirty="0"/>
          </a:p>
        </p:txBody>
      </p:sp>
      <p:sp>
        <p:nvSpPr>
          <p:cNvPr id="5" name="TextBox 4"/>
          <p:cNvSpPr txBox="1"/>
          <p:nvPr/>
        </p:nvSpPr>
        <p:spPr>
          <a:xfrm>
            <a:off x="457201" y="3999949"/>
            <a:ext cx="526626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1900" baseline="0" dirty="0" smtClean="0"/>
              <a:t>Use </a:t>
            </a:r>
            <a:r>
              <a:rPr lang="en-US" sz="1900" baseline="0" dirty="0"/>
              <a:t>number disks to model </a:t>
            </a:r>
            <a:r>
              <a:rPr lang="en-US" sz="1900" baseline="0" dirty="0" smtClean="0"/>
              <a:t>this problem:</a:t>
            </a:r>
          </a:p>
          <a:p>
            <a:pPr lvl="0" algn="ctr"/>
            <a:r>
              <a:rPr lang="en-US" sz="1900" baseline="0" dirty="0" smtClean="0"/>
              <a:t>Zach </a:t>
            </a:r>
            <a:r>
              <a:rPr lang="en-US" sz="1900" baseline="0" dirty="0"/>
              <a:t>filled 581 one-liter bottles of apple cider.   </a:t>
            </a:r>
            <a:endParaRPr lang="en-US" sz="1900" baseline="0" dirty="0" smtClean="0"/>
          </a:p>
          <a:p>
            <a:pPr lvl="0" algn="ctr"/>
            <a:r>
              <a:rPr lang="en-US" sz="1900" baseline="0" dirty="0" smtClean="0"/>
              <a:t>He </a:t>
            </a:r>
            <a:r>
              <a:rPr lang="en-US" sz="1900" baseline="0" dirty="0"/>
              <a:t>distributed the bottles to 4 stores.   </a:t>
            </a:r>
            <a:endParaRPr lang="en-US" sz="1900" baseline="0" dirty="0" smtClean="0"/>
          </a:p>
          <a:p>
            <a:pPr lvl="0" algn="ctr"/>
            <a:r>
              <a:rPr lang="en-US" sz="1900" baseline="0" dirty="0" smtClean="0"/>
              <a:t>How </a:t>
            </a:r>
            <a:r>
              <a:rPr lang="en-US" sz="1900" baseline="0" dirty="0"/>
              <a:t>many liter bottles will each store receive?  </a:t>
            </a:r>
            <a:endParaRPr lang="en-US" sz="1900" baseline="0" dirty="0" smtClean="0"/>
          </a:p>
          <a:p>
            <a:pPr lvl="0" algn="ctr"/>
            <a:r>
              <a:rPr lang="en-US" sz="1900" baseline="0" dirty="0" smtClean="0"/>
              <a:t>Will </a:t>
            </a:r>
            <a:r>
              <a:rPr lang="en-US" sz="1900" baseline="0" dirty="0"/>
              <a:t>there be any bottles left over?  </a:t>
            </a:r>
            <a:endParaRPr lang="en-US" sz="1900" baseline="0" dirty="0" smtClean="0"/>
          </a:p>
          <a:p>
            <a:pPr lvl="0" algn="ctr"/>
            <a:r>
              <a:rPr lang="en-US" sz="1900" baseline="0" dirty="0" smtClean="0"/>
              <a:t>If </a:t>
            </a:r>
            <a:r>
              <a:rPr lang="en-US" sz="1900" baseline="0" dirty="0"/>
              <a:t>so, how many</a:t>
            </a:r>
            <a:r>
              <a:rPr lang="en-US" sz="1900" baseline="0" dirty="0" smtClean="0"/>
              <a:t>?</a:t>
            </a:r>
            <a:endParaRPr lang="en-US" sz="1900" baseline="0" dirty="0"/>
          </a:p>
          <a:p>
            <a:endParaRPr lang="en-US" dirty="0"/>
          </a:p>
        </p:txBody>
      </p:sp>
    </p:spTree>
    <p:extLst>
      <p:ext uri="{BB962C8B-B14F-4D97-AF65-F5344CB8AC3E}">
        <p14:creationId xmlns:p14="http://schemas.microsoft.com/office/powerpoint/2010/main" val="11075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H</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12</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dirty="0" smtClean="0"/>
              <a:t>Multiplication of Two-Digit by Two-Digit Numbers</a:t>
            </a:r>
          </a:p>
          <a:p>
            <a:pPr lvl="1">
              <a:buFont typeface="Arial" pitchFamily="34" charset="0"/>
              <a:buChar char="•"/>
            </a:pPr>
            <a:r>
              <a:rPr lang="en-US" sz="2400" dirty="0" smtClean="0"/>
              <a:t>Why is the work of Topic H placed last in this Module?</a:t>
            </a:r>
          </a:p>
          <a:p>
            <a:pPr lvl="1">
              <a:buFont typeface="Arial" pitchFamily="34" charset="0"/>
              <a:buChar char="•"/>
            </a:pPr>
            <a:r>
              <a:rPr lang="en-US" dirty="0" smtClean="0"/>
              <a:t>What should students understand about partial products written vertically?</a:t>
            </a:r>
            <a:endParaRPr lang="en-US" sz="2400" dirty="0"/>
          </a:p>
          <a:p>
            <a:pPr>
              <a:buFont typeface="Arial" pitchFamily="34" charset="0"/>
              <a:buChar char="•"/>
            </a:pPr>
            <a:endParaRPr lang="en-US" dirty="0"/>
          </a:p>
        </p:txBody>
      </p:sp>
      <p:grpSp>
        <p:nvGrpSpPr>
          <p:cNvPr id="9" name="Group 8"/>
          <p:cNvGrpSpPr/>
          <p:nvPr/>
        </p:nvGrpSpPr>
        <p:grpSpPr>
          <a:xfrm>
            <a:off x="677333" y="3996267"/>
            <a:ext cx="4775200" cy="1811866"/>
            <a:chOff x="677333" y="3996267"/>
            <a:chExt cx="4775200" cy="1811866"/>
          </a:xfrm>
        </p:grpSpPr>
        <p:grpSp>
          <p:nvGrpSpPr>
            <p:cNvPr id="7" name="Group 6"/>
            <p:cNvGrpSpPr/>
            <p:nvPr/>
          </p:nvGrpSpPr>
          <p:grpSpPr>
            <a:xfrm>
              <a:off x="808671" y="4162742"/>
              <a:ext cx="4427855" cy="1467485"/>
              <a:chOff x="808671" y="4162742"/>
              <a:chExt cx="4427855" cy="1467485"/>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10250" t="58506" r="5303" b="4518"/>
              <a:stretch/>
            </p:blipFill>
            <p:spPr bwMode="auto">
              <a:xfrm>
                <a:off x="3907471" y="4162742"/>
                <a:ext cx="1329055" cy="146748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808671" y="4332075"/>
                <a:ext cx="3098800" cy="646331"/>
              </a:xfrm>
              <a:prstGeom prst="rect">
                <a:avLst/>
              </a:prstGeom>
              <a:noFill/>
            </p:spPr>
            <p:txBody>
              <a:bodyPr wrap="square" rtlCol="0">
                <a:spAutoFit/>
              </a:bodyPr>
              <a:lstStyle/>
              <a:p>
                <a:pPr algn="ctr"/>
                <a:r>
                  <a:rPr lang="en-US" baseline="0" dirty="0" smtClean="0">
                    <a:latin typeface="+mj-lt"/>
                  </a:rPr>
                  <a:t>Use the area model to solve </a:t>
                </a:r>
              </a:p>
              <a:p>
                <a:pPr algn="ctr"/>
                <a:r>
                  <a:rPr lang="en-US" baseline="0" dirty="0" smtClean="0">
                    <a:latin typeface="+mj-lt"/>
                  </a:rPr>
                  <a:t>23 </a:t>
                </a:r>
                <a:r>
                  <a:rPr lang="en-US" baseline="0" dirty="0">
                    <a:latin typeface="+mj-lt"/>
                  </a:rPr>
                  <a:t>× </a:t>
                </a:r>
                <a:r>
                  <a:rPr lang="en-US" baseline="0" dirty="0" smtClean="0">
                    <a:latin typeface="+mj-lt"/>
                  </a:rPr>
                  <a:t>15.</a:t>
                </a:r>
                <a:endParaRPr lang="en-US" baseline="0" dirty="0">
                  <a:latin typeface="+mj-lt"/>
                </a:endParaRPr>
              </a:p>
            </p:txBody>
          </p:sp>
        </p:grpSp>
        <p:sp>
          <p:nvSpPr>
            <p:cNvPr id="8" name="Rounded Rectangle 7"/>
            <p:cNvSpPr/>
            <p:nvPr/>
          </p:nvSpPr>
          <p:spPr>
            <a:xfrm>
              <a:off x="677333" y="3996267"/>
              <a:ext cx="4775200" cy="1811866"/>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76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Slide Number Placeholder 7"/>
          <p:cNvSpPr>
            <a:spLocks noGrp="1"/>
          </p:cNvSpPr>
          <p:nvPr>
            <p:ph type="sldNum" sz="quarter" idx="10"/>
          </p:nvPr>
        </p:nvSpPr>
        <p:spPr/>
        <p:txBody>
          <a:bodyPr/>
          <a:lstStyle/>
          <a:p>
            <a:pPr>
              <a:defRPr/>
            </a:pPr>
            <a:fld id="{6F00AB01-4170-4D6E-91C0-E0BCC4030175}" type="slidenum">
              <a:rPr lang="en-US" smtClean="0"/>
              <a:pPr>
                <a:defRPr/>
              </a:pPr>
              <a:t>13</a:t>
            </a:fld>
            <a:endParaRPr lang="en-US" dirty="0"/>
          </a:p>
        </p:txBody>
      </p:sp>
      <p:sp>
        <p:nvSpPr>
          <p:cNvPr id="4" name="Content Placeholder 3"/>
          <p:cNvSpPr>
            <a:spLocks noGrp="1"/>
          </p:cNvSpPr>
          <p:nvPr>
            <p:ph idx="1"/>
          </p:nvPr>
        </p:nvSpPr>
        <p:spPr/>
        <p:txBody>
          <a:bodyPr/>
          <a:lstStyle/>
          <a:p>
            <a:r>
              <a:rPr lang="en-US" b="1" dirty="0" smtClean="0">
                <a:effectLst/>
              </a:rPr>
              <a:t>Study of the Progression Document</a:t>
            </a:r>
            <a:endParaRPr lang="en-US" sz="2800" b="1" dirty="0" smtClean="0">
              <a:effectLst/>
            </a:endParaRPr>
          </a:p>
          <a:p>
            <a:r>
              <a:rPr lang="en-US" b="1" dirty="0" smtClean="0"/>
              <a:t>Examination of Module Overview and Assessments</a:t>
            </a:r>
          </a:p>
          <a:p>
            <a:r>
              <a:rPr lang="en-US" b="1" dirty="0" smtClean="0">
                <a:effectLst/>
              </a:rPr>
              <a:t>Exploration of Selected Lessons</a:t>
            </a:r>
          </a:p>
          <a:p>
            <a:r>
              <a:rPr lang="en-US" b="1" dirty="0" smtClean="0">
                <a:effectLst>
                  <a:glow rad="228600">
                    <a:srgbClr val="A56877">
                      <a:alpha val="40000"/>
                    </a:srgbClr>
                  </a:glow>
                </a:effectLst>
              </a:rPr>
              <a:t>Bringing the Module to Life</a:t>
            </a:r>
          </a:p>
        </p:txBody>
      </p:sp>
    </p:spTree>
    <p:extLst>
      <p:ext uri="{BB962C8B-B14F-4D97-AF65-F5344CB8AC3E}">
        <p14:creationId xmlns:p14="http://schemas.microsoft.com/office/powerpoint/2010/main" val="1065741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14</a:t>
            </a:fld>
            <a:endParaRPr lang="en-US" dirty="0"/>
          </a:p>
        </p:txBody>
      </p:sp>
      <p:sp>
        <p:nvSpPr>
          <p:cNvPr id="4" name="Content Placeholder 3"/>
          <p:cNvSpPr>
            <a:spLocks noGrp="1"/>
          </p:cNvSpPr>
          <p:nvPr>
            <p:ph idx="1"/>
          </p:nvPr>
        </p:nvSpPr>
        <p:spPr/>
        <p:txBody>
          <a:bodyPr/>
          <a:lstStyle/>
          <a:p>
            <a:r>
              <a:rPr lang="en-US" dirty="0" smtClean="0"/>
              <a:t>Given your role, consider the next steps you would need to take to move forward with this work.</a:t>
            </a:r>
          </a:p>
          <a:p>
            <a:endParaRPr lang="en-US" dirty="0"/>
          </a:p>
          <a:p>
            <a:r>
              <a:rPr lang="en-US" dirty="0" smtClean="0"/>
              <a:t>Jot down a mini action plan of 3-5 steps.</a:t>
            </a:r>
            <a:endParaRPr lang="en-US" dirty="0"/>
          </a:p>
        </p:txBody>
      </p:sp>
    </p:spTree>
    <p:extLst>
      <p:ext uri="{BB962C8B-B14F-4D97-AF65-F5344CB8AC3E}">
        <p14:creationId xmlns:p14="http://schemas.microsoft.com/office/powerpoint/2010/main" val="873733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6F00AB01-4170-4D6E-91C0-E0BCC4030175}" type="slidenum">
              <a:rPr lang="en-US" smtClean="0"/>
              <a:pPr>
                <a:defRPr/>
              </a:pPr>
              <a:t>2</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75" t="7037" r="14655" b="21667"/>
          <a:stretch/>
        </p:blipFill>
        <p:spPr>
          <a:xfrm>
            <a:off x="272181" y="482600"/>
            <a:ext cx="8599638" cy="5669280"/>
          </a:xfrm>
          <a:prstGeom prst="rect">
            <a:avLst/>
          </a:prstGeom>
        </p:spPr>
      </p:pic>
      <p:sp>
        <p:nvSpPr>
          <p:cNvPr id="6" name="Oval 5"/>
          <p:cNvSpPr/>
          <p:nvPr/>
        </p:nvSpPr>
        <p:spPr>
          <a:xfrm>
            <a:off x="6217915" y="1756230"/>
            <a:ext cx="1188720" cy="1175656"/>
          </a:xfrm>
          <a:prstGeom prst="ellipse">
            <a:avLst/>
          </a:prstGeom>
          <a:noFill/>
          <a:ln w="38100">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672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Module 3 Overview</a:t>
            </a:r>
            <a:endParaRPr lang="en-US" dirty="0"/>
          </a:p>
        </p:txBody>
      </p:sp>
      <p:sp>
        <p:nvSpPr>
          <p:cNvPr id="2" name="Slide Number Placeholder 1"/>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sp>
        <p:nvSpPr>
          <p:cNvPr id="4" name="Content Placeholder 3"/>
          <p:cNvSpPr>
            <a:spLocks noGrp="1"/>
          </p:cNvSpPr>
          <p:nvPr>
            <p:ph idx="1"/>
          </p:nvPr>
        </p:nvSpPr>
        <p:spPr>
          <a:xfrm>
            <a:off x="457200" y="1782844"/>
            <a:ext cx="3984171" cy="4019126"/>
          </a:xfrm>
        </p:spPr>
        <p:txBody>
          <a:bodyPr/>
          <a:lstStyle/>
          <a:p>
            <a:pPr marL="457200" indent="-457200">
              <a:buFont typeface="Arial" pitchFamily="34" charset="0"/>
              <a:buChar char="•"/>
            </a:pPr>
            <a:r>
              <a:rPr lang="en-US" dirty="0" smtClean="0"/>
              <a:t>Read the Module Overview independently.</a:t>
            </a:r>
          </a:p>
          <a:p>
            <a:pPr marL="457200" indent="-457200">
              <a:buFont typeface="Arial" pitchFamily="34" charset="0"/>
              <a:buChar char="•"/>
            </a:pPr>
            <a:r>
              <a:rPr lang="en-US" dirty="0" smtClean="0"/>
              <a:t>Mark important information that will help the implementation of this module.</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649" y="1027225"/>
            <a:ext cx="3543300" cy="4905375"/>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854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Overview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dirty="0" smtClean="0"/>
              <a:t>Re-read the Overview to find your table’s assigned Topic</a:t>
            </a:r>
          </a:p>
          <a:p>
            <a:pPr>
              <a:buFont typeface="Arial" pitchFamily="34" charset="0"/>
              <a:buChar char="•"/>
            </a:pPr>
            <a:r>
              <a:rPr lang="en-US" dirty="0" smtClean="0"/>
              <a:t>Using the Topic Analysis Handout, complete the focus question for your Topic and list the standards.</a:t>
            </a:r>
          </a:p>
          <a:p>
            <a:pPr lvl="1">
              <a:buFont typeface="Arial" pitchFamily="34" charset="0"/>
              <a:buChar char="•"/>
            </a:pPr>
            <a:r>
              <a:rPr lang="en-US" dirty="0" smtClean="0"/>
              <a:t>Column 1 - </a:t>
            </a:r>
            <a:r>
              <a:rPr lang="en-US" dirty="0"/>
              <a:t>F</a:t>
            </a:r>
            <a:r>
              <a:rPr lang="en-US" dirty="0" smtClean="0"/>
              <a:t>ocus questions</a:t>
            </a:r>
          </a:p>
          <a:p>
            <a:pPr lvl="1">
              <a:buFont typeface="Arial" pitchFamily="34" charset="0"/>
              <a:buChar char="•"/>
            </a:pPr>
            <a:r>
              <a:rPr lang="en-US" dirty="0" smtClean="0"/>
              <a:t>Column 2 - Answers</a:t>
            </a:r>
          </a:p>
          <a:p>
            <a:pPr lvl="1">
              <a:buFont typeface="Arial" pitchFamily="34" charset="0"/>
              <a:buChar char="•"/>
            </a:pPr>
            <a:r>
              <a:rPr lang="en-US" dirty="0" smtClean="0"/>
              <a:t>Column 3 - Standards addressed</a:t>
            </a:r>
          </a:p>
          <a:p>
            <a:pPr marL="280988" lvl="1" indent="0">
              <a:buNone/>
            </a:pPr>
            <a:endParaRPr lang="en-US" sz="2800" dirty="0"/>
          </a:p>
          <a:p>
            <a:pPr>
              <a:buFont typeface="Arial" pitchFamily="34" charset="0"/>
              <a:buChar char="•"/>
            </a:pPr>
            <a:endParaRPr lang="en-US" dirty="0"/>
          </a:p>
        </p:txBody>
      </p:sp>
    </p:spTree>
    <p:extLst>
      <p:ext uri="{BB962C8B-B14F-4D97-AF65-F5344CB8AC3E}">
        <p14:creationId xmlns:p14="http://schemas.microsoft.com/office/powerpoint/2010/main" val="6873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A</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dirty="0" smtClean="0"/>
              <a:t>Multiplicative Comparison Word Problems</a:t>
            </a:r>
          </a:p>
          <a:p>
            <a:pPr lvl="1">
              <a:buFont typeface="Arial" pitchFamily="34" charset="0"/>
              <a:buChar char="•"/>
            </a:pPr>
            <a:r>
              <a:rPr lang="en-US" sz="2400" dirty="0" smtClean="0"/>
              <a:t>What context will students use to explore multiplicative comparisons?</a:t>
            </a:r>
          </a:p>
          <a:p>
            <a:pPr lvl="1">
              <a:buFont typeface="Arial" pitchFamily="34" charset="0"/>
              <a:buChar char="•"/>
            </a:pPr>
            <a:r>
              <a:rPr lang="en-US" dirty="0" smtClean="0"/>
              <a:t>What does Topic A lay the foundation for in upcoming year?</a:t>
            </a:r>
            <a:endParaRPr lang="en-US" sz="2400" dirty="0"/>
          </a:p>
          <a:p>
            <a:pPr marL="0" indent="0"/>
            <a:endParaRPr lang="en-US" dirty="0"/>
          </a:p>
        </p:txBody>
      </p:sp>
      <p:sp>
        <p:nvSpPr>
          <p:cNvPr id="6" name="TextBox 5"/>
          <p:cNvSpPr txBox="1"/>
          <p:nvPr/>
        </p:nvSpPr>
        <p:spPr>
          <a:xfrm>
            <a:off x="457200" y="4097867"/>
            <a:ext cx="5520268"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aseline="0" dirty="0" smtClean="0">
                <a:latin typeface="+mj-lt"/>
              </a:rPr>
              <a:t>The width of David’s tent is 5 feet. The length is twice the width. David’s rectangular air mattress measures 3 feet by 6 feet. If David puts the air mattress in the tent, how many square feel of floor space will be available for the rest of this things?</a:t>
            </a:r>
            <a:endParaRPr lang="en-US" sz="2000" baseline="0" dirty="0">
              <a:latin typeface="+mj-lt"/>
            </a:endParaRPr>
          </a:p>
        </p:txBody>
      </p:sp>
    </p:spTree>
    <p:extLst>
      <p:ext uri="{BB962C8B-B14F-4D97-AF65-F5344CB8AC3E}">
        <p14:creationId xmlns:p14="http://schemas.microsoft.com/office/powerpoint/2010/main" val="11327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B</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dirty="0" smtClean="0"/>
              <a:t>Multiplication by 10, 100, and 1000</a:t>
            </a:r>
          </a:p>
          <a:p>
            <a:pPr lvl="1">
              <a:buFont typeface="Arial" pitchFamily="34" charset="0"/>
              <a:buChar char="•"/>
            </a:pPr>
            <a:r>
              <a:rPr lang="en-US" sz="2400" dirty="0" smtClean="0"/>
              <a:t>Why are students asked to reason between number disks and numerical work?</a:t>
            </a:r>
          </a:p>
          <a:p>
            <a:pPr lvl="1">
              <a:buFont typeface="Arial" pitchFamily="34" charset="0"/>
              <a:buChar char="•"/>
            </a:pPr>
            <a:r>
              <a:rPr lang="en-US" dirty="0" smtClean="0"/>
              <a:t>Topic </a:t>
            </a:r>
            <a:r>
              <a:rPr lang="en-US" dirty="0"/>
              <a:t>B</a:t>
            </a:r>
            <a:r>
              <a:rPr lang="en-US" dirty="0" smtClean="0"/>
              <a:t> lays the foundation for which upcoming Module 3 Topics?</a:t>
            </a:r>
            <a:endParaRPr lang="en-US" sz="2400" dirty="0"/>
          </a:p>
          <a:p>
            <a:pPr>
              <a:buFont typeface="Arial" pitchFamily="34" charset="0"/>
              <a:buChar char="•"/>
            </a:pPr>
            <a:endParaRPr lang="en-US" dirty="0"/>
          </a:p>
        </p:txBody>
      </p:sp>
      <p:sp>
        <p:nvSpPr>
          <p:cNvPr id="5" name="TextBox 4"/>
          <p:cNvSpPr txBox="1"/>
          <p:nvPr/>
        </p:nvSpPr>
        <p:spPr>
          <a:xfrm>
            <a:off x="626534" y="4334933"/>
            <a:ext cx="5164666" cy="1200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aseline="0" dirty="0" smtClean="0"/>
              <a:t>Brianna bought 3 packs of balloons for a party. Each pack had 60 balloons. How many balloons does Brianna have?</a:t>
            </a:r>
            <a:endParaRPr lang="en-US" sz="2400" baseline="0" dirty="0"/>
          </a:p>
        </p:txBody>
      </p:sp>
    </p:spTree>
    <p:extLst>
      <p:ext uri="{BB962C8B-B14F-4D97-AF65-F5344CB8AC3E}">
        <p14:creationId xmlns:p14="http://schemas.microsoft.com/office/powerpoint/2010/main" val="4367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C</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sz="2600" dirty="0" smtClean="0"/>
              <a:t>Multiplication of Up to Four-Digit by Single-Digit Numbers</a:t>
            </a:r>
          </a:p>
          <a:p>
            <a:pPr lvl="1">
              <a:buFont typeface="Arial" pitchFamily="34" charset="0"/>
              <a:buChar char="•"/>
            </a:pPr>
            <a:r>
              <a:rPr lang="en-US" sz="2300" dirty="0" smtClean="0"/>
              <a:t>What methods will students use to record their work in Topic C?</a:t>
            </a:r>
          </a:p>
          <a:p>
            <a:pPr lvl="1">
              <a:buFont typeface="Arial" pitchFamily="34" charset="0"/>
              <a:buChar char="•"/>
            </a:pPr>
            <a:r>
              <a:rPr lang="en-US" sz="2300" dirty="0" smtClean="0"/>
              <a:t>What clarification does the footnote 1 provide for the multiplication algorithm?</a:t>
            </a:r>
            <a:endParaRPr lang="en-US" sz="2300" dirty="0"/>
          </a:p>
          <a:p>
            <a:pPr marL="0" indent="0"/>
            <a:endParaRPr lang="en-US" dirty="0"/>
          </a:p>
        </p:txBody>
      </p:sp>
      <p:grpSp>
        <p:nvGrpSpPr>
          <p:cNvPr id="11" name="Group 10"/>
          <p:cNvGrpSpPr/>
          <p:nvPr/>
        </p:nvGrpSpPr>
        <p:grpSpPr>
          <a:xfrm>
            <a:off x="270934" y="3928533"/>
            <a:ext cx="5720952" cy="2186938"/>
            <a:chOff x="270934" y="3769782"/>
            <a:chExt cx="5720952" cy="2345689"/>
          </a:xfrm>
        </p:grpSpPr>
        <p:grpSp>
          <p:nvGrpSpPr>
            <p:cNvPr id="9" name="Group 8"/>
            <p:cNvGrpSpPr/>
            <p:nvPr/>
          </p:nvGrpSpPr>
          <p:grpSpPr>
            <a:xfrm>
              <a:off x="270934" y="3769782"/>
              <a:ext cx="5720952" cy="2345689"/>
              <a:chOff x="270934" y="3769782"/>
              <a:chExt cx="5720952" cy="2345689"/>
            </a:xfrm>
          </p:grpSpPr>
          <p:pic>
            <p:nvPicPr>
              <p:cNvPr id="6" name="Picture 5"/>
              <p:cNvPicPr>
                <a:picLocks noChangeAspect="1"/>
              </p:cNvPicPr>
              <p:nvPr/>
            </p:nvPicPr>
            <p:blipFill>
              <a:blip r:embed="rId3"/>
              <a:stretch>
                <a:fillRect/>
              </a:stretch>
            </p:blipFill>
            <p:spPr>
              <a:xfrm>
                <a:off x="270934" y="3928533"/>
                <a:ext cx="5720952" cy="2004067"/>
              </a:xfrm>
              <a:prstGeom prst="rect">
                <a:avLst/>
              </a:prstGeom>
            </p:spPr>
          </p:pic>
          <p:pic>
            <p:nvPicPr>
              <p:cNvPr id="5" name="Picture 4" descr="TC.jpg"/>
              <p:cNvPicPr>
                <a:picLocks noChangeAspect="1"/>
              </p:cNvPicPr>
              <p:nvPr/>
            </p:nvPicPr>
            <p:blipFill rotWithShape="1">
              <a:blip r:embed="rId4">
                <a:extLst>
                  <a:ext uri="{28A0092B-C50C-407E-A947-70E740481C1C}">
                    <a14:useLocalDpi xmlns:a14="http://schemas.microsoft.com/office/drawing/2010/main" val="0"/>
                  </a:ext>
                </a:extLst>
              </a:blip>
              <a:srcRect t="44867" r="41409"/>
              <a:stretch/>
            </p:blipFill>
            <p:spPr>
              <a:xfrm>
                <a:off x="3410405" y="4104216"/>
                <a:ext cx="2581481" cy="1483784"/>
              </a:xfrm>
              <a:prstGeom prst="rect">
                <a:avLst/>
              </a:prstGeom>
            </p:spPr>
          </p:pic>
          <p:pic>
            <p:nvPicPr>
              <p:cNvPr id="7" name="Picture 6" descr="TC.jpg"/>
              <p:cNvPicPr>
                <a:picLocks noChangeAspect="1"/>
              </p:cNvPicPr>
              <p:nvPr/>
            </p:nvPicPr>
            <p:blipFill rotWithShape="1">
              <a:blip r:embed="rId4">
                <a:extLst>
                  <a:ext uri="{28A0092B-C50C-407E-A947-70E740481C1C}">
                    <a14:useLocalDpi xmlns:a14="http://schemas.microsoft.com/office/drawing/2010/main" val="0"/>
                  </a:ext>
                </a:extLst>
              </a:blip>
              <a:srcRect t="16737" b="68636"/>
              <a:stretch/>
            </p:blipFill>
            <p:spPr>
              <a:xfrm>
                <a:off x="270934" y="5675204"/>
                <a:ext cx="4927600" cy="440267"/>
              </a:xfrm>
              <a:prstGeom prst="rect">
                <a:avLst/>
              </a:prstGeom>
            </p:spPr>
          </p:pic>
          <p:pic>
            <p:nvPicPr>
              <p:cNvPr id="8" name="Picture 7" descr="TC.jpg"/>
              <p:cNvPicPr>
                <a:picLocks noChangeAspect="1"/>
              </p:cNvPicPr>
              <p:nvPr/>
            </p:nvPicPr>
            <p:blipFill rotWithShape="1">
              <a:blip r:embed="rId4">
                <a:extLst>
                  <a:ext uri="{28A0092B-C50C-407E-A947-70E740481C1C}">
                    <a14:useLocalDpi xmlns:a14="http://schemas.microsoft.com/office/drawing/2010/main" val="0"/>
                  </a:ext>
                </a:extLst>
              </a:blip>
              <a:srcRect r="79553" b="88326"/>
              <a:stretch/>
            </p:blipFill>
            <p:spPr>
              <a:xfrm>
                <a:off x="270934" y="3769782"/>
                <a:ext cx="1007533" cy="351367"/>
              </a:xfrm>
              <a:prstGeom prst="rect">
                <a:avLst/>
              </a:prstGeom>
            </p:spPr>
          </p:pic>
        </p:grpSp>
        <p:sp>
          <p:nvSpPr>
            <p:cNvPr id="10" name="Rounded Rectangle 9"/>
            <p:cNvSpPr/>
            <p:nvPr/>
          </p:nvSpPr>
          <p:spPr>
            <a:xfrm>
              <a:off x="270934" y="3769782"/>
              <a:ext cx="5720952" cy="2345689"/>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19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D</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8</a:t>
            </a:fld>
            <a:endParaRPr lang="en-US" dirty="0"/>
          </a:p>
        </p:txBody>
      </p:sp>
      <p:sp>
        <p:nvSpPr>
          <p:cNvPr id="4" name="Content Placeholder 3"/>
          <p:cNvSpPr>
            <a:spLocks noGrp="1"/>
          </p:cNvSpPr>
          <p:nvPr>
            <p:ph idx="1"/>
          </p:nvPr>
        </p:nvSpPr>
        <p:spPr>
          <a:xfrm>
            <a:off x="457200" y="1913474"/>
            <a:ext cx="8474652" cy="4019126"/>
          </a:xfrm>
        </p:spPr>
        <p:txBody>
          <a:bodyPr/>
          <a:lstStyle/>
          <a:p>
            <a:pPr>
              <a:buFont typeface="Arial" pitchFamily="34" charset="0"/>
              <a:buChar char="•"/>
            </a:pPr>
            <a:r>
              <a:rPr lang="en-US" dirty="0" smtClean="0"/>
              <a:t>Two-Step Multiplication Word Problems</a:t>
            </a:r>
          </a:p>
          <a:p>
            <a:pPr lvl="1">
              <a:buFont typeface="Arial" pitchFamily="34" charset="0"/>
              <a:buChar char="•"/>
            </a:pPr>
            <a:r>
              <a:rPr lang="en-US" sz="2400" dirty="0" smtClean="0"/>
              <a:t>What is the purpose of Topic D?</a:t>
            </a:r>
          </a:p>
          <a:p>
            <a:pPr lvl="1">
              <a:buFont typeface="Arial" pitchFamily="34" charset="0"/>
              <a:buChar char="•"/>
            </a:pPr>
            <a:r>
              <a:rPr lang="en-US" dirty="0" smtClean="0"/>
              <a:t>What operations will students be able to use to solve the problems?</a:t>
            </a:r>
            <a:endParaRPr lang="en-US" sz="2400" dirty="0"/>
          </a:p>
          <a:p>
            <a:pPr marL="0" indent="0"/>
            <a:endParaRPr lang="en-US" dirty="0"/>
          </a:p>
        </p:txBody>
      </p:sp>
      <p:sp>
        <p:nvSpPr>
          <p:cNvPr id="5" name="TextBox 4"/>
          <p:cNvSpPr txBox="1"/>
          <p:nvPr/>
        </p:nvSpPr>
        <p:spPr>
          <a:xfrm>
            <a:off x="592667" y="3793067"/>
            <a:ext cx="5367866"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aseline="0" dirty="0" smtClean="0"/>
              <a:t>In one month, Charlie read 814 pages. In the same month his mom read 4 times as many pages as Charlie, and that was 143 pages more than Charlie’s dad read. What was the total number of pages read by Charlie and his parents?</a:t>
            </a:r>
            <a:endParaRPr lang="en-US" sz="2000" baseline="0" dirty="0"/>
          </a:p>
        </p:txBody>
      </p:sp>
    </p:spTree>
    <p:extLst>
      <p:ext uri="{BB962C8B-B14F-4D97-AF65-F5344CB8AC3E}">
        <p14:creationId xmlns:p14="http://schemas.microsoft.com/office/powerpoint/2010/main" val="18955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Topic E</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9</a:t>
            </a:fld>
            <a:endParaRPr lang="en-US" dirty="0"/>
          </a:p>
        </p:txBody>
      </p:sp>
      <p:sp>
        <p:nvSpPr>
          <p:cNvPr id="4" name="Content Placeholder 3"/>
          <p:cNvSpPr>
            <a:spLocks noGrp="1"/>
          </p:cNvSpPr>
          <p:nvPr>
            <p:ph idx="1"/>
          </p:nvPr>
        </p:nvSpPr>
        <p:spPr/>
        <p:txBody>
          <a:bodyPr/>
          <a:lstStyle/>
          <a:p>
            <a:pPr>
              <a:buFont typeface="Arial" pitchFamily="34" charset="0"/>
              <a:buChar char="•"/>
            </a:pPr>
            <a:r>
              <a:rPr lang="en-US" sz="2700" dirty="0" smtClean="0"/>
              <a:t>Division of Tens and Ones with Successive Remainders</a:t>
            </a:r>
          </a:p>
          <a:p>
            <a:pPr lvl="1">
              <a:buFont typeface="Arial" pitchFamily="34" charset="0"/>
              <a:buChar char="•"/>
            </a:pPr>
            <a:r>
              <a:rPr lang="en-US" sz="2400" dirty="0" smtClean="0"/>
              <a:t>Which foundational concepts does Topic E build upon?</a:t>
            </a:r>
          </a:p>
          <a:p>
            <a:pPr lvl="1">
              <a:buFont typeface="Arial" pitchFamily="34" charset="0"/>
              <a:buChar char="•"/>
            </a:pPr>
            <a:r>
              <a:rPr lang="en-US" dirty="0" smtClean="0"/>
              <a:t>What clarifications are provided by footnotes 2 and 3?</a:t>
            </a:r>
            <a:endParaRPr lang="en-US" sz="2400" dirty="0"/>
          </a:p>
          <a:p>
            <a:pPr>
              <a:buFont typeface="Arial" pitchFamily="34" charset="0"/>
              <a:buChar char="•"/>
            </a:pPr>
            <a:endParaRPr lang="en-US" dirty="0"/>
          </a:p>
        </p:txBody>
      </p:sp>
      <p:sp>
        <p:nvSpPr>
          <p:cNvPr id="6" name="TextBox 5"/>
          <p:cNvSpPr txBox="1"/>
          <p:nvPr/>
        </p:nvSpPr>
        <p:spPr>
          <a:xfrm>
            <a:off x="778933" y="3911600"/>
            <a:ext cx="4572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aseline="0" dirty="0" smtClean="0"/>
              <a:t>22 ÷ 5</a:t>
            </a:r>
          </a:p>
          <a:p>
            <a:pPr algn="ctr"/>
            <a:r>
              <a:rPr lang="en-US" baseline="0" dirty="0" smtClean="0"/>
              <a:t>Solve using an array and an area model.</a:t>
            </a:r>
            <a:endParaRPr lang="en-US" baseline="0" dirty="0"/>
          </a:p>
        </p:txBody>
      </p:sp>
    </p:spTree>
    <p:extLst>
      <p:ext uri="{BB962C8B-B14F-4D97-AF65-F5344CB8AC3E}">
        <p14:creationId xmlns:p14="http://schemas.microsoft.com/office/powerpoint/2010/main" val="288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2430</Words>
  <Application>Microsoft Office PowerPoint</Application>
  <PresentationFormat>On-screen Show (4:3)</PresentationFormat>
  <Paragraphs>349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Module 3</vt:lpstr>
      <vt:lpstr>PowerPoint Presentation</vt:lpstr>
      <vt:lpstr>Module 3 Overview</vt:lpstr>
      <vt:lpstr>Module 3 Overview</vt:lpstr>
      <vt:lpstr>Module 3 Topic A</vt:lpstr>
      <vt:lpstr>Module 3 Topic B</vt:lpstr>
      <vt:lpstr>Module 3 Topic C</vt:lpstr>
      <vt:lpstr>Module 3 Topic D</vt:lpstr>
      <vt:lpstr>Module 3 Topic E</vt:lpstr>
      <vt:lpstr>Module 3 Topic F</vt:lpstr>
      <vt:lpstr>Module 3 Topic G</vt:lpstr>
      <vt:lpstr>Module 3 Topic H</vt:lpstr>
      <vt:lpstr>AGENDA</vt:lpstr>
      <vt:lpstr>Another Look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dc:creator>
  <cp:lastModifiedBy>Erin</cp:lastModifiedBy>
  <cp:revision>3</cp:revision>
  <dcterms:created xsi:type="dcterms:W3CDTF">2013-10-03T01:49:03Z</dcterms:created>
  <dcterms:modified xsi:type="dcterms:W3CDTF">2013-10-03T04:18:50Z</dcterms:modified>
</cp:coreProperties>
</file>