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8"/>
  </p:notesMasterIdLst>
  <p:handoutMasterIdLst>
    <p:handoutMasterId r:id="rId69"/>
  </p:handoutMasterIdLst>
  <p:sldIdLst>
    <p:sldId id="365" r:id="rId2"/>
    <p:sldId id="373" r:id="rId3"/>
    <p:sldId id="320" r:id="rId4"/>
    <p:sldId id="321" r:id="rId5"/>
    <p:sldId id="324" r:id="rId6"/>
    <p:sldId id="367" r:id="rId7"/>
    <p:sldId id="366" r:id="rId8"/>
    <p:sldId id="371" r:id="rId9"/>
    <p:sldId id="370" r:id="rId10"/>
    <p:sldId id="259" r:id="rId11"/>
    <p:sldId id="257" r:id="rId12"/>
    <p:sldId id="262" r:id="rId13"/>
    <p:sldId id="325" r:id="rId14"/>
    <p:sldId id="272" r:id="rId15"/>
    <p:sldId id="273" r:id="rId16"/>
    <p:sldId id="368" r:id="rId17"/>
    <p:sldId id="274" r:id="rId18"/>
    <p:sldId id="268" r:id="rId19"/>
    <p:sldId id="263" r:id="rId20"/>
    <p:sldId id="269" r:id="rId21"/>
    <p:sldId id="270" r:id="rId22"/>
    <p:sldId id="271" r:id="rId23"/>
    <p:sldId id="327" r:id="rId24"/>
    <p:sldId id="326" r:id="rId25"/>
    <p:sldId id="328" r:id="rId26"/>
    <p:sldId id="277" r:id="rId27"/>
    <p:sldId id="275" r:id="rId28"/>
    <p:sldId id="330" r:id="rId29"/>
    <p:sldId id="329" r:id="rId30"/>
    <p:sldId id="276" r:id="rId31"/>
    <p:sldId id="278" r:id="rId32"/>
    <p:sldId id="279" r:id="rId33"/>
    <p:sldId id="280" r:id="rId34"/>
    <p:sldId id="281" r:id="rId35"/>
    <p:sldId id="282" r:id="rId36"/>
    <p:sldId id="283" r:id="rId37"/>
    <p:sldId id="284" r:id="rId38"/>
    <p:sldId id="331" r:id="rId39"/>
    <p:sldId id="332" r:id="rId40"/>
    <p:sldId id="333" r:id="rId41"/>
    <p:sldId id="334" r:id="rId42"/>
    <p:sldId id="335" r:id="rId43"/>
    <p:sldId id="336" r:id="rId44"/>
    <p:sldId id="285" r:id="rId45"/>
    <p:sldId id="286" r:id="rId46"/>
    <p:sldId id="288" r:id="rId47"/>
    <p:sldId id="289" r:id="rId48"/>
    <p:sldId id="287" r:id="rId49"/>
    <p:sldId id="290" r:id="rId50"/>
    <p:sldId id="291" r:id="rId51"/>
    <p:sldId id="292" r:id="rId52"/>
    <p:sldId id="293" r:id="rId53"/>
    <p:sldId id="294" r:id="rId54"/>
    <p:sldId id="295" r:id="rId55"/>
    <p:sldId id="296" r:id="rId56"/>
    <p:sldId id="297" r:id="rId57"/>
    <p:sldId id="337" r:id="rId58"/>
    <p:sldId id="338" r:id="rId59"/>
    <p:sldId id="339" r:id="rId60"/>
    <p:sldId id="340" r:id="rId61"/>
    <p:sldId id="341" r:id="rId62"/>
    <p:sldId id="357" r:id="rId63"/>
    <p:sldId id="352" r:id="rId64"/>
    <p:sldId id="354" r:id="rId65"/>
    <p:sldId id="353" r:id="rId66"/>
    <p:sldId id="372" r:id="rId6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57" autoAdjust="0"/>
  </p:normalViewPr>
  <p:slideViewPr>
    <p:cSldViewPr>
      <p:cViewPr>
        <p:scale>
          <a:sx n="69" d="100"/>
          <a:sy n="69" d="100"/>
        </p:scale>
        <p:origin x="-408"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50E20D-13E1-4391-84FE-3219A30294CB}" type="doc">
      <dgm:prSet loTypeId="urn:microsoft.com/office/officeart/2008/layout/AscendingPictureAccentProcess" loCatId="picture" qsTypeId="urn:microsoft.com/office/officeart/2005/8/quickstyle/simple1" qsCatId="simple" csTypeId="urn:microsoft.com/office/officeart/2005/8/colors/colorful3" csCatId="colorful" phldr="1"/>
      <dgm:spPr/>
      <dgm:t>
        <a:bodyPr/>
        <a:lstStyle/>
        <a:p>
          <a:endParaRPr lang="en-US"/>
        </a:p>
      </dgm:t>
    </dgm:pt>
    <dgm:pt modelId="{227D7457-AB0F-491A-8C64-AAC997EBD152}">
      <dgm:prSet phldrT="[Text]"/>
      <dgm:spPr/>
      <dgm:t>
        <a:bodyPr/>
        <a:lstStyle/>
        <a:p>
          <a:r>
            <a:rPr lang="en-US" dirty="0" smtClean="0"/>
            <a:t>Concrete</a:t>
          </a:r>
          <a:endParaRPr lang="en-US" dirty="0"/>
        </a:p>
      </dgm:t>
    </dgm:pt>
    <dgm:pt modelId="{48A81741-D0F2-4469-8431-8B7D410CB142}" type="parTrans" cxnId="{E2C3C240-FFEE-422C-95E1-D60923CA591E}">
      <dgm:prSet/>
      <dgm:spPr/>
      <dgm:t>
        <a:bodyPr/>
        <a:lstStyle/>
        <a:p>
          <a:endParaRPr lang="en-US"/>
        </a:p>
      </dgm:t>
    </dgm:pt>
    <dgm:pt modelId="{2D05A68D-EF30-479F-A335-A7F1240D0214}" type="sibTrans" cxnId="{E2C3C240-FFEE-422C-95E1-D60923CA591E}">
      <dgm:prSet/>
      <dgm:spPr/>
      <dgm:t>
        <a:bodyPr/>
        <a:lstStyle/>
        <a:p>
          <a:endParaRPr lang="en-US"/>
        </a:p>
      </dgm:t>
    </dgm:pt>
    <dgm:pt modelId="{BCF35590-FAC6-4341-A624-012A733033E0}">
      <dgm:prSet phldrT="[Text]"/>
      <dgm:spPr/>
      <dgm:t>
        <a:bodyPr/>
        <a:lstStyle/>
        <a:p>
          <a:r>
            <a:rPr lang="en-US" dirty="0" smtClean="0"/>
            <a:t>Pictorial	</a:t>
          </a:r>
        </a:p>
      </dgm:t>
    </dgm:pt>
    <dgm:pt modelId="{96AAEB68-071F-4CCD-AE22-DA6BACB5F23C}" type="parTrans" cxnId="{4E288543-2E8A-44D1-B441-F20ACF497BA8}">
      <dgm:prSet/>
      <dgm:spPr/>
      <dgm:t>
        <a:bodyPr/>
        <a:lstStyle/>
        <a:p>
          <a:endParaRPr lang="en-US"/>
        </a:p>
      </dgm:t>
    </dgm:pt>
    <dgm:pt modelId="{22A06FBC-25D9-4516-90FB-A97FDEA44F20}" type="sibTrans" cxnId="{4E288543-2E8A-44D1-B441-F20ACF497BA8}">
      <dgm:prSet/>
      <dgm:spPr/>
      <dgm:t>
        <a:bodyPr/>
        <a:lstStyle/>
        <a:p>
          <a:endParaRPr lang="en-US"/>
        </a:p>
      </dgm:t>
    </dgm:pt>
    <dgm:pt modelId="{03778628-D137-4E51-9C74-4BAF719BA0ED}">
      <dgm:prSet phldrT="[Text]"/>
      <dgm:spPr/>
      <dgm:t>
        <a:bodyPr/>
        <a:lstStyle/>
        <a:p>
          <a:r>
            <a:rPr lang="en-US" dirty="0" smtClean="0"/>
            <a:t>Abstract</a:t>
          </a:r>
        </a:p>
      </dgm:t>
    </dgm:pt>
    <dgm:pt modelId="{51EA5DDF-ADDD-4531-804D-113F059F9D07}" type="parTrans" cxnId="{D9E54BC5-CCE5-42C9-AC7B-706CEDA3032D}">
      <dgm:prSet/>
      <dgm:spPr/>
      <dgm:t>
        <a:bodyPr/>
        <a:lstStyle/>
        <a:p>
          <a:endParaRPr lang="en-US"/>
        </a:p>
      </dgm:t>
    </dgm:pt>
    <dgm:pt modelId="{5F9FBFA6-9FD3-4A9E-9D43-CC491C27E0F9}" type="sibTrans" cxnId="{D9E54BC5-CCE5-42C9-AC7B-706CEDA3032D}">
      <dgm:prSet/>
      <dgm:spPr/>
      <dgm:t>
        <a:bodyPr/>
        <a:lstStyle/>
        <a:p>
          <a:endParaRPr lang="en-US"/>
        </a:p>
      </dgm:t>
    </dgm:pt>
    <dgm:pt modelId="{2EF2CE77-120D-487C-A920-B79A7426EEE6}" type="pres">
      <dgm:prSet presAssocID="{3750E20D-13E1-4391-84FE-3219A30294CB}" presName="Name0" presStyleCnt="0">
        <dgm:presLayoutVars>
          <dgm:chMax val="7"/>
          <dgm:chPref val="7"/>
          <dgm:dir/>
        </dgm:presLayoutVars>
      </dgm:prSet>
      <dgm:spPr/>
      <dgm:t>
        <a:bodyPr/>
        <a:lstStyle/>
        <a:p>
          <a:endParaRPr lang="en-US"/>
        </a:p>
      </dgm:t>
    </dgm:pt>
    <dgm:pt modelId="{2AADE9B6-B490-4E51-87C8-8565B0EA5D94}" type="pres">
      <dgm:prSet presAssocID="{3750E20D-13E1-4391-84FE-3219A30294CB}" presName="dot1" presStyleLbl="alignNode1" presStyleIdx="0" presStyleCnt="12"/>
      <dgm:spPr/>
      <dgm:t>
        <a:bodyPr/>
        <a:lstStyle/>
        <a:p>
          <a:endParaRPr lang="en-US"/>
        </a:p>
      </dgm:t>
    </dgm:pt>
    <dgm:pt modelId="{9AA4F4F5-EA9C-47B5-ADA0-BED144CDAEA3}" type="pres">
      <dgm:prSet presAssocID="{3750E20D-13E1-4391-84FE-3219A30294CB}" presName="dot2" presStyleLbl="alignNode1" presStyleIdx="1" presStyleCnt="12"/>
      <dgm:spPr/>
      <dgm:t>
        <a:bodyPr/>
        <a:lstStyle/>
        <a:p>
          <a:endParaRPr lang="en-US"/>
        </a:p>
      </dgm:t>
    </dgm:pt>
    <dgm:pt modelId="{306D3167-239C-4F97-A8F6-05079A5B8AED}" type="pres">
      <dgm:prSet presAssocID="{3750E20D-13E1-4391-84FE-3219A30294CB}" presName="dot3" presStyleLbl="alignNode1" presStyleIdx="2" presStyleCnt="12"/>
      <dgm:spPr/>
      <dgm:t>
        <a:bodyPr/>
        <a:lstStyle/>
        <a:p>
          <a:endParaRPr lang="en-US"/>
        </a:p>
      </dgm:t>
    </dgm:pt>
    <dgm:pt modelId="{8618C3C1-3553-4D51-A2E0-328035AE88EC}" type="pres">
      <dgm:prSet presAssocID="{3750E20D-13E1-4391-84FE-3219A30294CB}" presName="dot4" presStyleLbl="alignNode1" presStyleIdx="3" presStyleCnt="12"/>
      <dgm:spPr/>
      <dgm:t>
        <a:bodyPr/>
        <a:lstStyle/>
        <a:p>
          <a:endParaRPr lang="en-US"/>
        </a:p>
      </dgm:t>
    </dgm:pt>
    <dgm:pt modelId="{914BA220-6AFE-4483-A2E0-DFCC75B0AE9D}" type="pres">
      <dgm:prSet presAssocID="{3750E20D-13E1-4391-84FE-3219A30294CB}" presName="dot5" presStyleLbl="alignNode1" presStyleIdx="4" presStyleCnt="12"/>
      <dgm:spPr/>
      <dgm:t>
        <a:bodyPr/>
        <a:lstStyle/>
        <a:p>
          <a:endParaRPr lang="en-US"/>
        </a:p>
      </dgm:t>
    </dgm:pt>
    <dgm:pt modelId="{884E1612-F01A-43F8-BABF-D91A5A96747C}" type="pres">
      <dgm:prSet presAssocID="{3750E20D-13E1-4391-84FE-3219A30294CB}" presName="dotArrow1" presStyleLbl="alignNode1" presStyleIdx="5" presStyleCnt="12"/>
      <dgm:spPr/>
      <dgm:t>
        <a:bodyPr/>
        <a:lstStyle/>
        <a:p>
          <a:endParaRPr lang="en-US"/>
        </a:p>
      </dgm:t>
    </dgm:pt>
    <dgm:pt modelId="{A7767672-EAE0-419B-8AE7-E81FD7C154D4}" type="pres">
      <dgm:prSet presAssocID="{3750E20D-13E1-4391-84FE-3219A30294CB}" presName="dotArrow2" presStyleLbl="alignNode1" presStyleIdx="6" presStyleCnt="12"/>
      <dgm:spPr/>
      <dgm:t>
        <a:bodyPr/>
        <a:lstStyle/>
        <a:p>
          <a:endParaRPr lang="en-US"/>
        </a:p>
      </dgm:t>
    </dgm:pt>
    <dgm:pt modelId="{2ADF6F23-8D47-45AE-841E-B6310AD4D56F}" type="pres">
      <dgm:prSet presAssocID="{3750E20D-13E1-4391-84FE-3219A30294CB}" presName="dotArrow3" presStyleLbl="alignNode1" presStyleIdx="7" presStyleCnt="12"/>
      <dgm:spPr/>
      <dgm:t>
        <a:bodyPr/>
        <a:lstStyle/>
        <a:p>
          <a:endParaRPr lang="en-US"/>
        </a:p>
      </dgm:t>
    </dgm:pt>
    <dgm:pt modelId="{7B99E7BD-C4DD-4ED2-B0D0-3AEA30637BCA}" type="pres">
      <dgm:prSet presAssocID="{3750E20D-13E1-4391-84FE-3219A30294CB}" presName="dotArrow4" presStyleLbl="alignNode1" presStyleIdx="8" presStyleCnt="12"/>
      <dgm:spPr/>
      <dgm:t>
        <a:bodyPr/>
        <a:lstStyle/>
        <a:p>
          <a:endParaRPr lang="en-US"/>
        </a:p>
      </dgm:t>
    </dgm:pt>
    <dgm:pt modelId="{1FC5E6D1-343A-415A-9438-A9A311476C7E}" type="pres">
      <dgm:prSet presAssocID="{3750E20D-13E1-4391-84FE-3219A30294CB}" presName="dotArrow5" presStyleLbl="alignNode1" presStyleIdx="9" presStyleCnt="12"/>
      <dgm:spPr/>
      <dgm:t>
        <a:bodyPr/>
        <a:lstStyle/>
        <a:p>
          <a:endParaRPr lang="en-US"/>
        </a:p>
      </dgm:t>
    </dgm:pt>
    <dgm:pt modelId="{FFFFBB19-8D2E-4145-A419-DDCB0EB785E5}" type="pres">
      <dgm:prSet presAssocID="{3750E20D-13E1-4391-84FE-3219A30294CB}" presName="dotArrow6" presStyleLbl="alignNode1" presStyleIdx="10" presStyleCnt="12"/>
      <dgm:spPr/>
      <dgm:t>
        <a:bodyPr/>
        <a:lstStyle/>
        <a:p>
          <a:endParaRPr lang="en-US"/>
        </a:p>
      </dgm:t>
    </dgm:pt>
    <dgm:pt modelId="{C54702E9-8C77-469A-B2CC-2F77B7DED872}" type="pres">
      <dgm:prSet presAssocID="{3750E20D-13E1-4391-84FE-3219A30294CB}" presName="dotArrow7" presStyleLbl="alignNode1" presStyleIdx="11" presStyleCnt="12"/>
      <dgm:spPr/>
      <dgm:t>
        <a:bodyPr/>
        <a:lstStyle/>
        <a:p>
          <a:endParaRPr lang="en-US"/>
        </a:p>
      </dgm:t>
    </dgm:pt>
    <dgm:pt modelId="{2009A448-2BAD-4715-AAC4-BC9C2281AD04}" type="pres">
      <dgm:prSet presAssocID="{227D7457-AB0F-491A-8C64-AAC997EBD152}" presName="parTx1" presStyleLbl="node1" presStyleIdx="0" presStyleCnt="3"/>
      <dgm:spPr/>
      <dgm:t>
        <a:bodyPr/>
        <a:lstStyle/>
        <a:p>
          <a:endParaRPr lang="en-US"/>
        </a:p>
      </dgm:t>
    </dgm:pt>
    <dgm:pt modelId="{26112ED9-A5E0-4A8C-9E09-686F33F1968F}" type="pres">
      <dgm:prSet presAssocID="{2D05A68D-EF30-479F-A335-A7F1240D0214}" presName="picture1" presStyleCnt="0"/>
      <dgm:spPr/>
      <dgm:t>
        <a:bodyPr/>
        <a:lstStyle/>
        <a:p>
          <a:endParaRPr lang="en-US"/>
        </a:p>
      </dgm:t>
    </dgm:pt>
    <dgm:pt modelId="{B9CA95DC-A43E-40E9-A133-55679D7B532A}" type="pres">
      <dgm:prSet presAssocID="{2D05A68D-EF30-479F-A335-A7F1240D0214}" presName="imageRepeatNode" presStyleLbl="fgImgPlace1" presStyleIdx="0" presStyleCnt="3"/>
      <dgm:spPr/>
      <dgm:t>
        <a:bodyPr/>
        <a:lstStyle/>
        <a:p>
          <a:endParaRPr lang="en-US"/>
        </a:p>
      </dgm:t>
    </dgm:pt>
    <dgm:pt modelId="{7E422A0F-7844-416D-9B3B-C046442E4538}" type="pres">
      <dgm:prSet presAssocID="{BCF35590-FAC6-4341-A624-012A733033E0}" presName="parTx2" presStyleLbl="node1" presStyleIdx="1" presStyleCnt="3"/>
      <dgm:spPr/>
      <dgm:t>
        <a:bodyPr/>
        <a:lstStyle/>
        <a:p>
          <a:endParaRPr lang="en-US"/>
        </a:p>
      </dgm:t>
    </dgm:pt>
    <dgm:pt modelId="{BC1A5192-28E4-4B35-92CA-5F4F3F7D85D0}" type="pres">
      <dgm:prSet presAssocID="{22A06FBC-25D9-4516-90FB-A97FDEA44F20}" presName="picture2" presStyleCnt="0"/>
      <dgm:spPr/>
      <dgm:t>
        <a:bodyPr/>
        <a:lstStyle/>
        <a:p>
          <a:endParaRPr lang="en-US"/>
        </a:p>
      </dgm:t>
    </dgm:pt>
    <dgm:pt modelId="{299E5204-DE64-42FA-B795-34D050C094A7}" type="pres">
      <dgm:prSet presAssocID="{22A06FBC-25D9-4516-90FB-A97FDEA44F20}" presName="imageRepeatNode" presStyleLbl="fgImgPlace1" presStyleIdx="1" presStyleCnt="3"/>
      <dgm:spPr/>
      <dgm:t>
        <a:bodyPr/>
        <a:lstStyle/>
        <a:p>
          <a:endParaRPr lang="en-US"/>
        </a:p>
      </dgm:t>
    </dgm:pt>
    <dgm:pt modelId="{16D8EF92-E105-4113-8F59-595E9C2CC1D9}" type="pres">
      <dgm:prSet presAssocID="{03778628-D137-4E51-9C74-4BAF719BA0ED}" presName="parTx3" presStyleLbl="node1" presStyleIdx="2" presStyleCnt="3"/>
      <dgm:spPr/>
      <dgm:t>
        <a:bodyPr/>
        <a:lstStyle/>
        <a:p>
          <a:endParaRPr lang="en-US"/>
        </a:p>
      </dgm:t>
    </dgm:pt>
    <dgm:pt modelId="{1646763E-48A0-4EE4-A18E-0A03CD7F3F14}" type="pres">
      <dgm:prSet presAssocID="{5F9FBFA6-9FD3-4A9E-9D43-CC491C27E0F9}" presName="picture3" presStyleCnt="0"/>
      <dgm:spPr/>
      <dgm:t>
        <a:bodyPr/>
        <a:lstStyle/>
        <a:p>
          <a:endParaRPr lang="en-US"/>
        </a:p>
      </dgm:t>
    </dgm:pt>
    <dgm:pt modelId="{56655062-659F-4AF4-B7A2-87F98366BEA4}" type="pres">
      <dgm:prSet presAssocID="{5F9FBFA6-9FD3-4A9E-9D43-CC491C27E0F9}" presName="imageRepeatNode" presStyleLbl="fgImgPlace1" presStyleIdx="2" presStyleCnt="3"/>
      <dgm:spPr/>
      <dgm:t>
        <a:bodyPr/>
        <a:lstStyle/>
        <a:p>
          <a:endParaRPr lang="en-US"/>
        </a:p>
      </dgm:t>
    </dgm:pt>
  </dgm:ptLst>
  <dgm:cxnLst>
    <dgm:cxn modelId="{D9E54BC5-CCE5-42C9-AC7B-706CEDA3032D}" srcId="{3750E20D-13E1-4391-84FE-3219A30294CB}" destId="{03778628-D137-4E51-9C74-4BAF719BA0ED}" srcOrd="2" destOrd="0" parTransId="{51EA5DDF-ADDD-4531-804D-113F059F9D07}" sibTransId="{5F9FBFA6-9FD3-4A9E-9D43-CC491C27E0F9}"/>
    <dgm:cxn modelId="{4DE5BEB0-C3BB-4E4B-BAD7-403C611E6E25}" type="presOf" srcId="{5F9FBFA6-9FD3-4A9E-9D43-CC491C27E0F9}" destId="{56655062-659F-4AF4-B7A2-87F98366BEA4}" srcOrd="0" destOrd="0" presId="urn:microsoft.com/office/officeart/2008/layout/AscendingPictureAccentProcess"/>
    <dgm:cxn modelId="{92867B1F-1291-430B-9094-F5D68FA76F4C}" type="presOf" srcId="{227D7457-AB0F-491A-8C64-AAC997EBD152}" destId="{2009A448-2BAD-4715-AAC4-BC9C2281AD04}" srcOrd="0" destOrd="0" presId="urn:microsoft.com/office/officeart/2008/layout/AscendingPictureAccentProcess"/>
    <dgm:cxn modelId="{D77C4E13-B10B-41EE-830D-5FD7E4324B87}" type="presOf" srcId="{2D05A68D-EF30-479F-A335-A7F1240D0214}" destId="{B9CA95DC-A43E-40E9-A133-55679D7B532A}" srcOrd="0" destOrd="0" presId="urn:microsoft.com/office/officeart/2008/layout/AscendingPictureAccentProcess"/>
    <dgm:cxn modelId="{953ED2E0-EA3F-463A-B0D9-C58C8646ECB9}" type="presOf" srcId="{03778628-D137-4E51-9C74-4BAF719BA0ED}" destId="{16D8EF92-E105-4113-8F59-595E9C2CC1D9}" srcOrd="0" destOrd="0" presId="urn:microsoft.com/office/officeart/2008/layout/AscendingPictureAccentProcess"/>
    <dgm:cxn modelId="{CC8D4749-7AA6-466F-B5D8-47BB77240DD6}" type="presOf" srcId="{3750E20D-13E1-4391-84FE-3219A30294CB}" destId="{2EF2CE77-120D-487C-A920-B79A7426EEE6}" srcOrd="0" destOrd="0" presId="urn:microsoft.com/office/officeart/2008/layout/AscendingPictureAccentProcess"/>
    <dgm:cxn modelId="{E2C3C240-FFEE-422C-95E1-D60923CA591E}" srcId="{3750E20D-13E1-4391-84FE-3219A30294CB}" destId="{227D7457-AB0F-491A-8C64-AAC997EBD152}" srcOrd="0" destOrd="0" parTransId="{48A81741-D0F2-4469-8431-8B7D410CB142}" sibTransId="{2D05A68D-EF30-479F-A335-A7F1240D0214}"/>
    <dgm:cxn modelId="{4E288543-2E8A-44D1-B441-F20ACF497BA8}" srcId="{3750E20D-13E1-4391-84FE-3219A30294CB}" destId="{BCF35590-FAC6-4341-A624-012A733033E0}" srcOrd="1" destOrd="0" parTransId="{96AAEB68-071F-4CCD-AE22-DA6BACB5F23C}" sibTransId="{22A06FBC-25D9-4516-90FB-A97FDEA44F20}"/>
    <dgm:cxn modelId="{9BE954FC-93C8-4AAC-B0AE-0193842914F1}" type="presOf" srcId="{BCF35590-FAC6-4341-A624-012A733033E0}" destId="{7E422A0F-7844-416D-9B3B-C046442E4538}" srcOrd="0" destOrd="0" presId="urn:microsoft.com/office/officeart/2008/layout/AscendingPictureAccentProcess"/>
    <dgm:cxn modelId="{2EFC85B7-5A2B-4026-B430-D6278F8AB959}" type="presOf" srcId="{22A06FBC-25D9-4516-90FB-A97FDEA44F20}" destId="{299E5204-DE64-42FA-B795-34D050C094A7}" srcOrd="0" destOrd="0" presId="urn:microsoft.com/office/officeart/2008/layout/AscendingPictureAccentProcess"/>
    <dgm:cxn modelId="{8ED773E3-BA35-4D9E-BA7A-A46618423758}" type="presParOf" srcId="{2EF2CE77-120D-487C-A920-B79A7426EEE6}" destId="{2AADE9B6-B490-4E51-87C8-8565B0EA5D94}" srcOrd="0" destOrd="0" presId="urn:microsoft.com/office/officeart/2008/layout/AscendingPictureAccentProcess"/>
    <dgm:cxn modelId="{4FAFE04C-190A-4A34-9BAD-FBF2B648835E}" type="presParOf" srcId="{2EF2CE77-120D-487C-A920-B79A7426EEE6}" destId="{9AA4F4F5-EA9C-47B5-ADA0-BED144CDAEA3}" srcOrd="1" destOrd="0" presId="urn:microsoft.com/office/officeart/2008/layout/AscendingPictureAccentProcess"/>
    <dgm:cxn modelId="{41426238-5686-4D51-9488-00F6E831C3A0}" type="presParOf" srcId="{2EF2CE77-120D-487C-A920-B79A7426EEE6}" destId="{306D3167-239C-4F97-A8F6-05079A5B8AED}" srcOrd="2" destOrd="0" presId="urn:microsoft.com/office/officeart/2008/layout/AscendingPictureAccentProcess"/>
    <dgm:cxn modelId="{24DD421E-018A-4702-AFCA-7023C0BCAF13}" type="presParOf" srcId="{2EF2CE77-120D-487C-A920-B79A7426EEE6}" destId="{8618C3C1-3553-4D51-A2E0-328035AE88EC}" srcOrd="3" destOrd="0" presId="urn:microsoft.com/office/officeart/2008/layout/AscendingPictureAccentProcess"/>
    <dgm:cxn modelId="{DBE894B4-2526-48C7-8437-86A83E36A258}" type="presParOf" srcId="{2EF2CE77-120D-487C-A920-B79A7426EEE6}" destId="{914BA220-6AFE-4483-A2E0-DFCC75B0AE9D}" srcOrd="4" destOrd="0" presId="urn:microsoft.com/office/officeart/2008/layout/AscendingPictureAccentProcess"/>
    <dgm:cxn modelId="{09015D36-ABB1-449E-A8D8-C30637BEAAD2}" type="presParOf" srcId="{2EF2CE77-120D-487C-A920-B79A7426EEE6}" destId="{884E1612-F01A-43F8-BABF-D91A5A96747C}" srcOrd="5" destOrd="0" presId="urn:microsoft.com/office/officeart/2008/layout/AscendingPictureAccentProcess"/>
    <dgm:cxn modelId="{9111C011-ABF4-4DED-84D4-E4A9F7013F37}" type="presParOf" srcId="{2EF2CE77-120D-487C-A920-B79A7426EEE6}" destId="{A7767672-EAE0-419B-8AE7-E81FD7C154D4}" srcOrd="6" destOrd="0" presId="urn:microsoft.com/office/officeart/2008/layout/AscendingPictureAccentProcess"/>
    <dgm:cxn modelId="{3B8CFE34-1EF8-46A8-9CD4-4D112791EEEB}" type="presParOf" srcId="{2EF2CE77-120D-487C-A920-B79A7426EEE6}" destId="{2ADF6F23-8D47-45AE-841E-B6310AD4D56F}" srcOrd="7" destOrd="0" presId="urn:microsoft.com/office/officeart/2008/layout/AscendingPictureAccentProcess"/>
    <dgm:cxn modelId="{E7D7E3A2-34A8-4E72-89E5-C5DDFBE575FE}" type="presParOf" srcId="{2EF2CE77-120D-487C-A920-B79A7426EEE6}" destId="{7B99E7BD-C4DD-4ED2-B0D0-3AEA30637BCA}" srcOrd="8" destOrd="0" presId="urn:microsoft.com/office/officeart/2008/layout/AscendingPictureAccentProcess"/>
    <dgm:cxn modelId="{E3493C5A-A931-4435-9D90-B10171319D80}" type="presParOf" srcId="{2EF2CE77-120D-487C-A920-B79A7426EEE6}" destId="{1FC5E6D1-343A-415A-9438-A9A311476C7E}" srcOrd="9" destOrd="0" presId="urn:microsoft.com/office/officeart/2008/layout/AscendingPictureAccentProcess"/>
    <dgm:cxn modelId="{416329D4-28A4-4AEF-9B1A-99DA9580B824}" type="presParOf" srcId="{2EF2CE77-120D-487C-A920-B79A7426EEE6}" destId="{FFFFBB19-8D2E-4145-A419-DDCB0EB785E5}" srcOrd="10" destOrd="0" presId="urn:microsoft.com/office/officeart/2008/layout/AscendingPictureAccentProcess"/>
    <dgm:cxn modelId="{E4BFA96C-BC51-4630-B9DB-7EA10583175B}" type="presParOf" srcId="{2EF2CE77-120D-487C-A920-B79A7426EEE6}" destId="{C54702E9-8C77-469A-B2CC-2F77B7DED872}" srcOrd="11" destOrd="0" presId="urn:microsoft.com/office/officeart/2008/layout/AscendingPictureAccentProcess"/>
    <dgm:cxn modelId="{BEE7FE84-3215-44BB-BA68-E5511A34CD84}" type="presParOf" srcId="{2EF2CE77-120D-487C-A920-B79A7426EEE6}" destId="{2009A448-2BAD-4715-AAC4-BC9C2281AD04}" srcOrd="12" destOrd="0" presId="urn:microsoft.com/office/officeart/2008/layout/AscendingPictureAccentProcess"/>
    <dgm:cxn modelId="{E0A95FF9-F889-4719-AF66-02318C4E8D7E}" type="presParOf" srcId="{2EF2CE77-120D-487C-A920-B79A7426EEE6}" destId="{26112ED9-A5E0-4A8C-9E09-686F33F1968F}" srcOrd="13" destOrd="0" presId="urn:microsoft.com/office/officeart/2008/layout/AscendingPictureAccentProcess"/>
    <dgm:cxn modelId="{05CDADDC-E356-4B0B-A041-B9D9E1CAF08A}" type="presParOf" srcId="{26112ED9-A5E0-4A8C-9E09-686F33F1968F}" destId="{B9CA95DC-A43E-40E9-A133-55679D7B532A}" srcOrd="0" destOrd="0" presId="urn:microsoft.com/office/officeart/2008/layout/AscendingPictureAccentProcess"/>
    <dgm:cxn modelId="{D9AE4F7C-214B-4AE4-8701-04BC46D64FDD}" type="presParOf" srcId="{2EF2CE77-120D-487C-A920-B79A7426EEE6}" destId="{7E422A0F-7844-416D-9B3B-C046442E4538}" srcOrd="14" destOrd="0" presId="urn:microsoft.com/office/officeart/2008/layout/AscendingPictureAccentProcess"/>
    <dgm:cxn modelId="{2FBE10AC-2067-4721-95BF-A5DF93F9D700}" type="presParOf" srcId="{2EF2CE77-120D-487C-A920-B79A7426EEE6}" destId="{BC1A5192-28E4-4B35-92CA-5F4F3F7D85D0}" srcOrd="15" destOrd="0" presId="urn:microsoft.com/office/officeart/2008/layout/AscendingPictureAccentProcess"/>
    <dgm:cxn modelId="{BFEA70A6-6700-434A-8C5B-31F094234687}" type="presParOf" srcId="{BC1A5192-28E4-4B35-92CA-5F4F3F7D85D0}" destId="{299E5204-DE64-42FA-B795-34D050C094A7}" srcOrd="0" destOrd="0" presId="urn:microsoft.com/office/officeart/2008/layout/AscendingPictureAccentProcess"/>
    <dgm:cxn modelId="{AE240CF4-71D2-4EE4-9813-B61442F28291}" type="presParOf" srcId="{2EF2CE77-120D-487C-A920-B79A7426EEE6}" destId="{16D8EF92-E105-4113-8F59-595E9C2CC1D9}" srcOrd="16" destOrd="0" presId="urn:microsoft.com/office/officeart/2008/layout/AscendingPictureAccentProcess"/>
    <dgm:cxn modelId="{02756FD4-72FD-459D-83B2-352C12DD3DE3}" type="presParOf" srcId="{2EF2CE77-120D-487C-A920-B79A7426EEE6}" destId="{1646763E-48A0-4EE4-A18E-0A03CD7F3F14}" srcOrd="17" destOrd="0" presId="urn:microsoft.com/office/officeart/2008/layout/AscendingPictureAccentProcess"/>
    <dgm:cxn modelId="{4B9C102D-00CA-4B3B-B6C2-FE051903CF41}" type="presParOf" srcId="{1646763E-48A0-4EE4-A18E-0A03CD7F3F14}" destId="{56655062-659F-4AF4-B7A2-87F98366BEA4}"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DE9B6-B490-4E51-87C8-8565B0EA5D94}">
      <dsp:nvSpPr>
        <dsp:cNvPr id="0" name=""/>
        <dsp:cNvSpPr/>
      </dsp:nvSpPr>
      <dsp:spPr>
        <a:xfrm>
          <a:off x="3022981" y="3251955"/>
          <a:ext cx="118902" cy="118902"/>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A4F4F5-EA9C-47B5-ADA0-BED144CDAEA3}">
      <dsp:nvSpPr>
        <dsp:cNvPr id="0" name=""/>
        <dsp:cNvSpPr/>
      </dsp:nvSpPr>
      <dsp:spPr>
        <a:xfrm>
          <a:off x="2798850" y="3359849"/>
          <a:ext cx="118902" cy="118902"/>
        </a:xfrm>
        <a:prstGeom prst="ellipse">
          <a:avLst/>
        </a:prstGeom>
        <a:solidFill>
          <a:schemeClr val="accent3">
            <a:hueOff val="727257"/>
            <a:satOff val="994"/>
            <a:lumOff val="642"/>
            <a:alphaOff val="0"/>
          </a:schemeClr>
        </a:solidFill>
        <a:ln w="19050" cap="flat" cmpd="sng" algn="ctr">
          <a:solidFill>
            <a:schemeClr val="accent3">
              <a:hueOff val="727257"/>
              <a:satOff val="994"/>
              <a:lumOff val="6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D3167-239C-4F97-A8F6-05079A5B8AED}">
      <dsp:nvSpPr>
        <dsp:cNvPr id="0" name=""/>
        <dsp:cNvSpPr/>
      </dsp:nvSpPr>
      <dsp:spPr>
        <a:xfrm>
          <a:off x="2564018" y="3445073"/>
          <a:ext cx="118902" cy="118902"/>
        </a:xfrm>
        <a:prstGeom prst="ellipse">
          <a:avLst/>
        </a:prstGeom>
        <a:solidFill>
          <a:schemeClr val="accent3">
            <a:hueOff val="1454514"/>
            <a:satOff val="1987"/>
            <a:lumOff val="1283"/>
            <a:alphaOff val="0"/>
          </a:schemeClr>
        </a:solidFill>
        <a:ln w="19050" cap="flat" cmpd="sng" algn="ctr">
          <a:solidFill>
            <a:schemeClr val="accent3">
              <a:hueOff val="1454514"/>
              <a:satOff val="1987"/>
              <a:lumOff val="12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8C3C1-3553-4D51-A2E0-328035AE88EC}">
      <dsp:nvSpPr>
        <dsp:cNvPr id="0" name=""/>
        <dsp:cNvSpPr/>
      </dsp:nvSpPr>
      <dsp:spPr>
        <a:xfrm>
          <a:off x="4099045" y="2002983"/>
          <a:ext cx="118902" cy="118902"/>
        </a:xfrm>
        <a:prstGeom prst="ellipse">
          <a:avLst/>
        </a:prstGeom>
        <a:solidFill>
          <a:schemeClr val="accent3">
            <a:hueOff val="2181771"/>
            <a:satOff val="2981"/>
            <a:lumOff val="1925"/>
            <a:alphaOff val="0"/>
          </a:schemeClr>
        </a:solidFill>
        <a:ln w="19050" cap="flat" cmpd="sng" algn="ctr">
          <a:solidFill>
            <a:schemeClr val="accent3">
              <a:hueOff val="2181771"/>
              <a:satOff val="2981"/>
              <a:lumOff val="19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4BA220-6AFE-4483-A2E0-DFCC75B0AE9D}">
      <dsp:nvSpPr>
        <dsp:cNvPr id="0" name=""/>
        <dsp:cNvSpPr/>
      </dsp:nvSpPr>
      <dsp:spPr>
        <a:xfrm>
          <a:off x="4008679" y="2222550"/>
          <a:ext cx="118902" cy="118902"/>
        </a:xfrm>
        <a:prstGeom prst="ellipse">
          <a:avLst/>
        </a:prstGeom>
        <a:solidFill>
          <a:schemeClr val="accent3">
            <a:hueOff val="2909027"/>
            <a:satOff val="3975"/>
            <a:lumOff val="2567"/>
            <a:alphaOff val="0"/>
          </a:schemeClr>
        </a:solidFill>
        <a:ln w="19050" cap="flat" cmpd="sng" algn="ctr">
          <a:solidFill>
            <a:schemeClr val="accent3">
              <a:hueOff val="2909027"/>
              <a:satOff val="3975"/>
              <a:lumOff val="25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4E1612-F01A-43F8-BABF-D91A5A96747C}">
      <dsp:nvSpPr>
        <dsp:cNvPr id="0" name=""/>
        <dsp:cNvSpPr/>
      </dsp:nvSpPr>
      <dsp:spPr>
        <a:xfrm>
          <a:off x="3944472" y="350141"/>
          <a:ext cx="118902" cy="118902"/>
        </a:xfrm>
        <a:prstGeom prst="ellipse">
          <a:avLst/>
        </a:prstGeom>
        <a:solidFill>
          <a:schemeClr val="accent3">
            <a:hueOff val="3636284"/>
            <a:satOff val="4968"/>
            <a:lumOff val="3209"/>
            <a:alphaOff val="0"/>
          </a:schemeClr>
        </a:solidFill>
        <a:ln w="19050" cap="flat" cmpd="sng" algn="ctr">
          <a:solidFill>
            <a:schemeClr val="accent3">
              <a:hueOff val="3636284"/>
              <a:satOff val="4968"/>
              <a:lumOff val="32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67672-EAE0-419B-8AE7-E81FD7C154D4}">
      <dsp:nvSpPr>
        <dsp:cNvPr id="0" name=""/>
        <dsp:cNvSpPr/>
      </dsp:nvSpPr>
      <dsp:spPr>
        <a:xfrm>
          <a:off x="4109746" y="245186"/>
          <a:ext cx="118902" cy="118902"/>
        </a:xfrm>
        <a:prstGeom prst="ellipse">
          <a:avLst/>
        </a:prstGeom>
        <a:solidFill>
          <a:schemeClr val="accent3">
            <a:hueOff val="4363541"/>
            <a:satOff val="5962"/>
            <a:lumOff val="3850"/>
            <a:alphaOff val="0"/>
          </a:schemeClr>
        </a:solidFill>
        <a:ln w="19050" cap="flat" cmpd="sng" algn="ctr">
          <a:solidFill>
            <a:schemeClr val="accent3">
              <a:hueOff val="4363541"/>
              <a:satOff val="5962"/>
              <a:lumOff val="38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F6F23-8D47-45AE-841E-B6310AD4D56F}">
      <dsp:nvSpPr>
        <dsp:cNvPr id="0" name=""/>
        <dsp:cNvSpPr/>
      </dsp:nvSpPr>
      <dsp:spPr>
        <a:xfrm>
          <a:off x="4275020" y="140230"/>
          <a:ext cx="118902" cy="118902"/>
        </a:xfrm>
        <a:prstGeom prst="ellipse">
          <a:avLst/>
        </a:prstGeom>
        <a:solidFill>
          <a:schemeClr val="accent3">
            <a:hueOff val="5090798"/>
            <a:satOff val="6955"/>
            <a:lumOff val="4492"/>
            <a:alphaOff val="0"/>
          </a:schemeClr>
        </a:solidFill>
        <a:ln w="19050" cap="flat" cmpd="sng" algn="ctr">
          <a:solidFill>
            <a:schemeClr val="accent3">
              <a:hueOff val="5090798"/>
              <a:satOff val="6955"/>
              <a:lumOff val="44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99E7BD-C4DD-4ED2-B0D0-3AEA30637BCA}">
      <dsp:nvSpPr>
        <dsp:cNvPr id="0" name=""/>
        <dsp:cNvSpPr/>
      </dsp:nvSpPr>
      <dsp:spPr>
        <a:xfrm>
          <a:off x="4440294" y="245186"/>
          <a:ext cx="118902" cy="118902"/>
        </a:xfrm>
        <a:prstGeom prst="ellipse">
          <a:avLst/>
        </a:prstGeom>
        <a:solidFill>
          <a:schemeClr val="accent3">
            <a:hueOff val="5818055"/>
            <a:satOff val="7949"/>
            <a:lumOff val="5134"/>
            <a:alphaOff val="0"/>
          </a:schemeClr>
        </a:solidFill>
        <a:ln w="19050" cap="flat" cmpd="sng" algn="ctr">
          <a:solidFill>
            <a:schemeClr val="accent3">
              <a:hueOff val="5818055"/>
              <a:satOff val="7949"/>
              <a:lumOff val="51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5E6D1-343A-415A-9438-A9A311476C7E}">
      <dsp:nvSpPr>
        <dsp:cNvPr id="0" name=""/>
        <dsp:cNvSpPr/>
      </dsp:nvSpPr>
      <dsp:spPr>
        <a:xfrm>
          <a:off x="4605568" y="350141"/>
          <a:ext cx="118902" cy="118902"/>
        </a:xfrm>
        <a:prstGeom prst="ellipse">
          <a:avLst/>
        </a:prstGeom>
        <a:solidFill>
          <a:schemeClr val="accent3">
            <a:hueOff val="6545311"/>
            <a:satOff val="8943"/>
            <a:lumOff val="5776"/>
            <a:alphaOff val="0"/>
          </a:schemeClr>
        </a:solidFill>
        <a:ln w="19050" cap="flat" cmpd="sng" algn="ctr">
          <a:solidFill>
            <a:schemeClr val="accent3">
              <a:hueOff val="6545311"/>
              <a:satOff val="8943"/>
              <a:lumOff val="57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FBB19-8D2E-4145-A419-DDCB0EB785E5}">
      <dsp:nvSpPr>
        <dsp:cNvPr id="0" name=""/>
        <dsp:cNvSpPr/>
      </dsp:nvSpPr>
      <dsp:spPr>
        <a:xfrm>
          <a:off x="4275020" y="361477"/>
          <a:ext cx="118902" cy="118902"/>
        </a:xfrm>
        <a:prstGeom prst="ellipse">
          <a:avLst/>
        </a:prstGeom>
        <a:solidFill>
          <a:schemeClr val="accent3">
            <a:hueOff val="7272568"/>
            <a:satOff val="9936"/>
            <a:lumOff val="6417"/>
            <a:alphaOff val="0"/>
          </a:schemeClr>
        </a:solidFill>
        <a:ln w="19050" cap="flat" cmpd="sng" algn="ctr">
          <a:solidFill>
            <a:schemeClr val="accent3">
              <a:hueOff val="7272568"/>
              <a:satOff val="9936"/>
              <a:lumOff val="64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4702E9-8C77-469A-B2CC-2F77B7DED872}">
      <dsp:nvSpPr>
        <dsp:cNvPr id="0" name=""/>
        <dsp:cNvSpPr/>
      </dsp:nvSpPr>
      <dsp:spPr>
        <a:xfrm>
          <a:off x="4275020" y="583143"/>
          <a:ext cx="118902" cy="118902"/>
        </a:xfrm>
        <a:prstGeom prst="ellipse">
          <a:avLst/>
        </a:prstGeom>
        <a:solidFill>
          <a:schemeClr val="accent3">
            <a:hueOff val="7999825"/>
            <a:satOff val="10930"/>
            <a:lumOff val="7059"/>
            <a:alphaOff val="0"/>
          </a:schemeClr>
        </a:solidFill>
        <a:ln w="19050" cap="flat" cmpd="sng" algn="ctr">
          <a:solidFill>
            <a:schemeClr val="accent3">
              <a:hueOff val="7999825"/>
              <a:satOff val="10930"/>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09A448-2BAD-4715-AAC4-BC9C2281AD04}">
      <dsp:nvSpPr>
        <dsp:cNvPr id="0" name=""/>
        <dsp:cNvSpPr/>
      </dsp:nvSpPr>
      <dsp:spPr>
        <a:xfrm>
          <a:off x="1984370" y="3698063"/>
          <a:ext cx="2564719" cy="68766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866"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Concrete</a:t>
          </a:r>
          <a:endParaRPr lang="en-US" sz="2100" kern="1200" dirty="0"/>
        </a:p>
      </dsp:txBody>
      <dsp:txXfrm>
        <a:off x="2017939" y="3731632"/>
        <a:ext cx="2497581" cy="620531"/>
      </dsp:txXfrm>
    </dsp:sp>
    <dsp:sp modelId="{B9CA95DC-A43E-40E9-A133-55679D7B532A}">
      <dsp:nvSpPr>
        <dsp:cNvPr id="0" name=""/>
        <dsp:cNvSpPr/>
      </dsp:nvSpPr>
      <dsp:spPr>
        <a:xfrm>
          <a:off x="1273335" y="3023828"/>
          <a:ext cx="1189021" cy="1188937"/>
        </a:xfrm>
        <a:prstGeom prst="ellipse">
          <a:avLst/>
        </a:prstGeom>
        <a:solidFill>
          <a:schemeClr val="accent3">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422A0F-7844-416D-9B3B-C046442E4538}">
      <dsp:nvSpPr>
        <dsp:cNvPr id="0" name=""/>
        <dsp:cNvSpPr/>
      </dsp:nvSpPr>
      <dsp:spPr>
        <a:xfrm>
          <a:off x="3634138" y="2805100"/>
          <a:ext cx="2564719" cy="687669"/>
        </a:xfrm>
        <a:prstGeom prst="roundRect">
          <a:avLst/>
        </a:prstGeom>
        <a:solidFill>
          <a:schemeClr val="accent3">
            <a:hueOff val="3999912"/>
            <a:satOff val="5465"/>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866"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Pictorial	</a:t>
          </a:r>
        </a:p>
      </dsp:txBody>
      <dsp:txXfrm>
        <a:off x="3667707" y="2838669"/>
        <a:ext cx="2497581" cy="620531"/>
      </dsp:txXfrm>
    </dsp:sp>
    <dsp:sp modelId="{299E5204-DE64-42FA-B795-34D050C094A7}">
      <dsp:nvSpPr>
        <dsp:cNvPr id="0" name=""/>
        <dsp:cNvSpPr/>
      </dsp:nvSpPr>
      <dsp:spPr>
        <a:xfrm>
          <a:off x="2923103" y="2130865"/>
          <a:ext cx="1189021" cy="1188937"/>
        </a:xfrm>
        <a:prstGeom prst="ellipse">
          <a:avLst/>
        </a:prstGeom>
        <a:solidFill>
          <a:schemeClr val="accent3">
            <a:tint val="50000"/>
            <a:hueOff val="4026686"/>
            <a:satOff val="5725"/>
            <a:lumOff val="115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D8EF92-E105-4113-8F59-595E9C2CC1D9}">
      <dsp:nvSpPr>
        <dsp:cNvPr id="0" name=""/>
        <dsp:cNvSpPr/>
      </dsp:nvSpPr>
      <dsp:spPr>
        <a:xfrm>
          <a:off x="4391544" y="1450752"/>
          <a:ext cx="2564719" cy="687669"/>
        </a:xfrm>
        <a:prstGeom prst="roundRect">
          <a:avLst/>
        </a:prstGeom>
        <a:solidFill>
          <a:schemeClr val="accent3">
            <a:hueOff val="7999825"/>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866"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Abstract</a:t>
          </a:r>
        </a:p>
      </dsp:txBody>
      <dsp:txXfrm>
        <a:off x="4425113" y="1484321"/>
        <a:ext cx="2497581" cy="620531"/>
      </dsp:txXfrm>
    </dsp:sp>
    <dsp:sp modelId="{56655062-659F-4AF4-B7A2-87F98366BEA4}">
      <dsp:nvSpPr>
        <dsp:cNvPr id="0" name=""/>
        <dsp:cNvSpPr/>
      </dsp:nvSpPr>
      <dsp:spPr>
        <a:xfrm>
          <a:off x="3680509" y="776517"/>
          <a:ext cx="1189021" cy="1188937"/>
        </a:xfrm>
        <a:prstGeom prst="ellipse">
          <a:avLst/>
        </a:prstGeom>
        <a:solidFill>
          <a:schemeClr val="accent3">
            <a:tint val="50000"/>
            <a:hueOff val="8053372"/>
            <a:satOff val="11451"/>
            <a:lumOff val="231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1440" tIns="45720" rIns="91440" bIns="45720" rtlCol="0"/>
          <a:lstStyle>
            <a:lvl1pPr algn="r">
              <a:defRPr sz="1200"/>
            </a:lvl1pPr>
          </a:lstStyle>
          <a:p>
            <a:fld id="{AAF28320-EFEE-4D0E-882D-66779D9E6549}" type="datetimeFigureOut">
              <a:rPr lang="en-US" smtClean="0"/>
              <a:t>8/14/2013</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1440" tIns="45720" rIns="91440" bIns="45720" rtlCol="0" anchor="b"/>
          <a:lstStyle>
            <a:lvl1pPr algn="r">
              <a:defRPr sz="1200"/>
            </a:lvl1pPr>
          </a:lstStyle>
          <a:p>
            <a:fld id="{B6843122-D445-4355-A74A-7C3C3F8FE261}" type="slidenum">
              <a:rPr lang="en-US" smtClean="0"/>
              <a:t>‹#›</a:t>
            </a:fld>
            <a:endParaRPr lang="en-US" dirty="0"/>
          </a:p>
        </p:txBody>
      </p:sp>
    </p:spTree>
    <p:extLst>
      <p:ext uri="{BB962C8B-B14F-4D97-AF65-F5344CB8AC3E}">
        <p14:creationId xmlns:p14="http://schemas.microsoft.com/office/powerpoint/2010/main" val="2081235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8102" y="0"/>
            <a:ext cx="2982119" cy="465138"/>
          </a:xfrm>
          <a:prstGeom prst="rect">
            <a:avLst/>
          </a:prstGeom>
        </p:spPr>
        <p:txBody>
          <a:bodyPr vert="horz" lIns="91440" tIns="45720" rIns="91440" bIns="45720" rtlCol="0"/>
          <a:lstStyle>
            <a:lvl1pPr algn="r">
              <a:defRPr sz="1200"/>
            </a:lvl1pPr>
          </a:lstStyle>
          <a:p>
            <a:fld id="{AA5E130E-E73C-4CDE-B970-67CA7EBEE94D}" type="datetimeFigureOut">
              <a:rPr lang="en-US" smtClean="0"/>
              <a:t>8/14/2013</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182" y="4416427"/>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119"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675"/>
            <a:ext cx="2982119" cy="465138"/>
          </a:xfrm>
          <a:prstGeom prst="rect">
            <a:avLst/>
          </a:prstGeom>
        </p:spPr>
        <p:txBody>
          <a:bodyPr vert="horz" lIns="91440" tIns="45720" rIns="91440" bIns="45720" rtlCol="0" anchor="b"/>
          <a:lstStyle>
            <a:lvl1pPr algn="r">
              <a:defRPr sz="1200"/>
            </a:lvl1pPr>
          </a:lstStyle>
          <a:p>
            <a:fld id="{A6263239-15A4-4CF3-9D1E-BA9FD1F0FBDF}" type="slidenum">
              <a:rPr lang="en-US" smtClean="0"/>
              <a:t>‹#›</a:t>
            </a:fld>
            <a:endParaRPr lang="en-US" dirty="0"/>
          </a:p>
        </p:txBody>
      </p:sp>
    </p:spTree>
    <p:extLst>
      <p:ext uri="{BB962C8B-B14F-4D97-AF65-F5344CB8AC3E}">
        <p14:creationId xmlns:p14="http://schemas.microsoft.com/office/powerpoint/2010/main" val="15908201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263239-15A4-4CF3-9D1E-BA9FD1F0FBDF}" type="slidenum">
              <a:rPr lang="en-US" smtClean="0"/>
              <a:t>1</a:t>
            </a:fld>
            <a:endParaRPr lang="en-US" dirty="0"/>
          </a:p>
        </p:txBody>
      </p:sp>
    </p:spTree>
    <p:extLst>
      <p:ext uri="{BB962C8B-B14F-4D97-AF65-F5344CB8AC3E}">
        <p14:creationId xmlns:p14="http://schemas.microsoft.com/office/powerpoint/2010/main" val="1337976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15</a:t>
            </a:fld>
            <a:endParaRPr lang="en-US" dirty="0"/>
          </a:p>
        </p:txBody>
      </p:sp>
    </p:spTree>
    <p:extLst>
      <p:ext uri="{BB962C8B-B14F-4D97-AF65-F5344CB8AC3E}">
        <p14:creationId xmlns:p14="http://schemas.microsoft.com/office/powerpoint/2010/main" val="295625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how students are beginning to box in specific portions of their drawings? This leads to the next step,</a:t>
            </a:r>
            <a:r>
              <a:rPr lang="en-US" baseline="0" dirty="0" smtClean="0"/>
              <a:t> which is a little more abstract.</a:t>
            </a:r>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17</a:t>
            </a:fld>
            <a:endParaRPr lang="en-US" dirty="0"/>
          </a:p>
        </p:txBody>
      </p:sp>
    </p:spTree>
    <p:extLst>
      <p:ext uri="{BB962C8B-B14F-4D97-AF65-F5344CB8AC3E}">
        <p14:creationId xmlns:p14="http://schemas.microsoft.com/office/powerpoint/2010/main" val="3571786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the tape diagram process can sometimes bring rise to student comments of, “But, I can solve this without a diagram.”  In general you can convey to students that you are requiring them to explain their work so that you understand their thinking and so that they can share their thinking with their friends and justify their answers.  In particular, if you are introducing tape diagrams to a</a:t>
            </a:r>
            <a:r>
              <a:rPr lang="en-US" baseline="0" dirty="0" smtClean="0"/>
              <a:t> </a:t>
            </a:r>
            <a:r>
              <a:rPr lang="en-US" dirty="0" smtClean="0"/>
              <a:t>6</a:t>
            </a:r>
            <a:r>
              <a:rPr lang="en-US" baseline="30000" dirty="0" smtClean="0"/>
              <a:t>th</a:t>
            </a:r>
            <a:r>
              <a:rPr lang="en-US" dirty="0" smtClean="0"/>
              <a:t> or 7</a:t>
            </a:r>
            <a:r>
              <a:rPr lang="en-US" baseline="30000" dirty="0" smtClean="0"/>
              <a:t>th</a:t>
            </a:r>
            <a:r>
              <a:rPr lang="en-US" dirty="0" smtClean="0"/>
              <a:t> grade student, you may find it helpful to simply say, “Bear with me – by the end of the week/month/year I promise you will see the value in this process.”</a:t>
            </a:r>
          </a:p>
          <a:p>
            <a:endParaRPr lang="en-US" b="1" i="1" dirty="0" smtClean="0"/>
          </a:p>
        </p:txBody>
      </p:sp>
      <p:sp>
        <p:nvSpPr>
          <p:cNvPr id="4" name="Slide Number Placeholder 3"/>
          <p:cNvSpPr>
            <a:spLocks noGrp="1"/>
          </p:cNvSpPr>
          <p:nvPr>
            <p:ph type="sldNum" sz="quarter" idx="10"/>
          </p:nvPr>
        </p:nvSpPr>
        <p:spPr/>
        <p:txBody>
          <a:bodyPr/>
          <a:lstStyle/>
          <a:p>
            <a:fld id="{A6263239-15A4-4CF3-9D1E-BA9FD1F0FBDF}" type="slidenum">
              <a:rPr lang="en-US" smtClean="0"/>
              <a:t>18</a:t>
            </a:fld>
            <a:endParaRPr lang="en-US" dirty="0"/>
          </a:p>
        </p:txBody>
      </p:sp>
    </p:spTree>
    <p:extLst>
      <p:ext uri="{BB962C8B-B14F-4D97-AF65-F5344CB8AC3E}">
        <p14:creationId xmlns:p14="http://schemas.microsoft.com/office/powerpoint/2010/main" val="3703897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basic forms of the bar diagram model.  The first form is sometimes called the part-whole model; it uses bar segments placed end-to-end.  The second form, sometimes called the comparison model, uses two or more bars stacked in rows that are left-justified; in this form the whole is depicted off to the side. </a:t>
            </a:r>
          </a:p>
          <a:p>
            <a:endParaRPr lang="en-US" dirty="0" smtClean="0"/>
          </a:p>
          <a:p>
            <a:r>
              <a:rPr lang="en-US" dirty="0" smtClean="0"/>
              <a:t>We</a:t>
            </a:r>
            <a:r>
              <a:rPr lang="en-US" baseline="0" dirty="0" smtClean="0"/>
              <a:t> will reflect on the nuances of the two forms when we have finished this section.  For now, you can use whichever works best for you with any given problem.</a:t>
            </a:r>
            <a:endParaRPr lang="en-US" dirty="0" smtClean="0"/>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19</a:t>
            </a:fld>
            <a:endParaRPr lang="en-US" dirty="0"/>
          </a:p>
        </p:txBody>
      </p:sp>
    </p:spTree>
    <p:extLst>
      <p:ext uri="{BB962C8B-B14F-4D97-AF65-F5344CB8AC3E}">
        <p14:creationId xmlns:p14="http://schemas.microsoft.com/office/powerpoint/2010/main" val="3329573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20</a:t>
            </a:fld>
            <a:endParaRPr lang="en-US" dirty="0"/>
          </a:p>
        </p:txBody>
      </p:sp>
    </p:spTree>
    <p:extLst>
      <p:ext uri="{BB962C8B-B14F-4D97-AF65-F5344CB8AC3E}">
        <p14:creationId xmlns:p14="http://schemas.microsoft.com/office/powerpoint/2010/main" val="3188983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21</a:t>
            </a:fld>
            <a:endParaRPr lang="en-US" dirty="0"/>
          </a:p>
        </p:txBody>
      </p:sp>
    </p:spTree>
    <p:extLst>
      <p:ext uri="{BB962C8B-B14F-4D97-AF65-F5344CB8AC3E}">
        <p14:creationId xmlns:p14="http://schemas.microsoft.com/office/powerpoint/2010/main" val="356196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22</a:t>
            </a:fld>
            <a:endParaRPr lang="en-US" dirty="0"/>
          </a:p>
        </p:txBody>
      </p:sp>
    </p:spTree>
    <p:extLst>
      <p:ext uri="{BB962C8B-B14F-4D97-AF65-F5344CB8AC3E}">
        <p14:creationId xmlns:p14="http://schemas.microsoft.com/office/powerpoint/2010/main" val="1693250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(EXAMPLE 1)  </a:t>
            </a:r>
            <a:r>
              <a:rPr lang="en-US" dirty="0" smtClean="0"/>
              <a:t>Let’s consider the first example.  </a:t>
            </a:r>
            <a:r>
              <a:rPr lang="en-US" i="1" dirty="0" smtClean="0"/>
              <a:t>(The indented text is to be read as though leading a class of students, thereby modeling for participants how this delivery can be executed in the classroom.)</a:t>
            </a:r>
            <a:endParaRPr lang="en-US" dirty="0" smtClean="0"/>
          </a:p>
          <a:p>
            <a:pPr marL="225673"/>
            <a:r>
              <a:rPr lang="en-US" dirty="0" smtClean="0"/>
              <a:t>Read the first sentence with me. “Sara has 5 stamps.”  </a:t>
            </a:r>
          </a:p>
          <a:p>
            <a:pPr marL="225673"/>
            <a:r>
              <a:rPr lang="en-US" dirty="0" smtClean="0"/>
              <a:t>Let’s draw something.  Make your drawing look like mine. </a:t>
            </a:r>
            <a:r>
              <a:rPr lang="en-US" i="1" dirty="0" smtClean="0"/>
              <a:t>(Demonstrate on a flip chart, and then refer to the PPT slide to see completed drawing.)  </a:t>
            </a:r>
          </a:p>
          <a:p>
            <a:pPr marL="225673"/>
            <a:r>
              <a:rPr lang="en-US" dirty="0" smtClean="0"/>
              <a:t>Read the next sentence with me. “Mark brings her 4 more stamps.”  </a:t>
            </a:r>
          </a:p>
          <a:p>
            <a:pPr marL="225673"/>
            <a:r>
              <a:rPr lang="en-US" dirty="0" smtClean="0"/>
              <a:t>Let’s draw again.  Make your boxes look like mine today.  </a:t>
            </a:r>
          </a:p>
          <a:p>
            <a:pPr marL="225673"/>
            <a:r>
              <a:rPr lang="en-US" dirty="0" smtClean="0"/>
              <a:t>Read the next sentence with me. “How many stamps does Sara have now?”  </a:t>
            </a:r>
          </a:p>
          <a:p>
            <a:pPr marL="225673"/>
            <a:r>
              <a:rPr lang="en-US" dirty="0" smtClean="0"/>
              <a:t>Where in my picture can I see how many she has now?  </a:t>
            </a:r>
            <a:r>
              <a:rPr lang="en-US" i="1" dirty="0" smtClean="0"/>
              <a:t>(Call on a participant to describe for you where you can see it.  Then place the question mark on the diagram.)</a:t>
            </a:r>
          </a:p>
          <a:p>
            <a:pPr marL="225673"/>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23</a:t>
            </a:fld>
            <a:endParaRPr lang="en-US" dirty="0"/>
          </a:p>
        </p:txBody>
      </p:sp>
    </p:spTree>
    <p:extLst>
      <p:ext uri="{BB962C8B-B14F-4D97-AF65-F5344CB8AC3E}">
        <p14:creationId xmlns:p14="http://schemas.microsoft.com/office/powerpoint/2010/main" val="1431479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673"/>
            <a:r>
              <a:rPr lang="en-US" dirty="0" smtClean="0"/>
              <a:t>Read the first sentence with me. “Sara has 16 stamps.”  </a:t>
            </a:r>
          </a:p>
          <a:p>
            <a:pPr marL="225673"/>
            <a:r>
              <a:rPr lang="en-US" dirty="0" smtClean="0"/>
              <a:t>I want to draw something but 16 is a lot of boxes; I’m going to just draw this long rectangle and make a note here that this is 16.  Is that okay?  </a:t>
            </a:r>
          </a:p>
          <a:p>
            <a:pPr marL="225673"/>
            <a:r>
              <a:rPr lang="en-US" dirty="0" smtClean="0"/>
              <a:t>Can you imagine that there are 16 stamps in this row?  </a:t>
            </a:r>
            <a:r>
              <a:rPr lang="en-US" i="1" dirty="0" smtClean="0"/>
              <a:t>(Add the label, “Stamps Sara has.”)  </a:t>
            </a:r>
          </a:p>
          <a:p>
            <a:pPr marL="225673"/>
            <a:r>
              <a:rPr lang="en-US" dirty="0" smtClean="0"/>
              <a:t>Read the next sentence with me.  “Mark brings her 4 more stamps.”  </a:t>
            </a:r>
          </a:p>
          <a:p>
            <a:pPr marL="225673"/>
            <a:r>
              <a:rPr lang="en-US" dirty="0" smtClean="0"/>
              <a:t>If this is 16 stamps, can you imagine how long of a rectangle I should make to show 4 more stamps?  Can you see it?  </a:t>
            </a:r>
          </a:p>
          <a:p>
            <a:pPr marL="225673"/>
            <a:r>
              <a:rPr lang="en-US" dirty="0" smtClean="0"/>
              <a:t>I’m going to start drawing, and you tell me when to stop.  </a:t>
            </a:r>
            <a:r>
              <a:rPr lang="en-US" i="1" dirty="0" smtClean="0"/>
              <a:t>(Begin to draw the second bar slowly waiting for participants to say, “stop.” Add the label, “Stamps Mark brings.”)</a:t>
            </a:r>
            <a:endParaRPr lang="en-US" dirty="0" smtClean="0"/>
          </a:p>
          <a:p>
            <a:endParaRPr lang="en-US" dirty="0" smtClean="0"/>
          </a:p>
          <a:p>
            <a:r>
              <a:rPr lang="en-US" dirty="0" smtClean="0"/>
              <a:t>So this is how we get students to model using the simple, rectangular bar.  The approach of imagining the length of the bar, and ‘tell me when to stop’ should be used often until students begin to demonstrate independence in that judgment process.</a:t>
            </a:r>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24</a:t>
            </a:fld>
            <a:endParaRPr lang="en-US" dirty="0"/>
          </a:p>
        </p:txBody>
      </p:sp>
    </p:spTree>
    <p:extLst>
      <p:ext uri="{BB962C8B-B14F-4D97-AF65-F5344CB8AC3E}">
        <p14:creationId xmlns:p14="http://schemas.microsoft.com/office/powerpoint/2010/main" val="4214842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benefit of using rectangular bars without the markings of individual items is that students can now model non-discrete quantities – like measurements of distance or weight – as well as being able to represent unknown quantities.  </a:t>
            </a:r>
          </a:p>
          <a:p>
            <a:endParaRPr lang="en-US" dirty="0" smtClean="0"/>
          </a:p>
          <a:p>
            <a:r>
              <a:rPr lang="en-US" dirty="0" smtClean="0"/>
              <a:t>The next jump in complexity is in moving from a problem where both bar segments represent known quantities and the unknown is the total or the difference, to a problem where the total or difference is known and the bar is representing an unknown.  </a:t>
            </a:r>
          </a:p>
          <a:p>
            <a:endParaRPr lang="en-US" b="1" i="1" dirty="0" smtClean="0"/>
          </a:p>
          <a:p>
            <a:r>
              <a:rPr lang="en-US" b="1" i="1" dirty="0" smtClean="0"/>
              <a:t>(EXAMPLE 3)  </a:t>
            </a:r>
            <a:endParaRPr lang="en-US" dirty="0" smtClean="0"/>
          </a:p>
          <a:p>
            <a:r>
              <a:rPr lang="en-US" dirty="0" smtClean="0"/>
              <a:t>Go ahead and try depicting this problem.  </a:t>
            </a:r>
            <a:r>
              <a:rPr lang="en-US" i="1" dirty="0" smtClean="0"/>
              <a:t>(Allow a moment for participants to work.)</a:t>
            </a:r>
            <a:endParaRPr lang="en-US" dirty="0" smtClean="0"/>
          </a:p>
          <a:p>
            <a:endParaRPr lang="en-US" i="1" dirty="0" smtClean="0"/>
          </a:p>
          <a:p>
            <a:r>
              <a:rPr lang="en-US" dirty="0" smtClean="0"/>
              <a:t>How does your depiction compare to this one?  Are we all on the same page?</a:t>
            </a:r>
          </a:p>
          <a:p>
            <a:endParaRPr lang="en-US" b="1" i="1" dirty="0" smtClean="0"/>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25</a:t>
            </a:fld>
            <a:endParaRPr lang="en-US" dirty="0"/>
          </a:p>
        </p:txBody>
      </p:sp>
    </p:spTree>
    <p:extLst>
      <p:ext uri="{BB962C8B-B14F-4D97-AF65-F5344CB8AC3E}">
        <p14:creationId xmlns:p14="http://schemas.microsoft.com/office/powerpoint/2010/main" val="251924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#2 – RDW – Read,</a:t>
            </a:r>
            <a:r>
              <a:rPr lang="en-US" baseline="0" dirty="0" smtClean="0"/>
              <a:t> Draw, Write</a:t>
            </a:r>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3</a:t>
            </a:fld>
            <a:endParaRPr lang="en-US" dirty="0"/>
          </a:p>
        </p:txBody>
      </p:sp>
    </p:spTree>
    <p:extLst>
      <p:ext uri="{BB962C8B-B14F-4D97-AF65-F5344CB8AC3E}">
        <p14:creationId xmlns:p14="http://schemas.microsoft.com/office/powerpoint/2010/main" val="2422814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26</a:t>
            </a:fld>
            <a:endParaRPr lang="en-US" dirty="0"/>
          </a:p>
        </p:txBody>
      </p:sp>
    </p:spTree>
    <p:extLst>
      <p:ext uri="{BB962C8B-B14F-4D97-AF65-F5344CB8AC3E}">
        <p14:creationId xmlns:p14="http://schemas.microsoft.com/office/powerpoint/2010/main" val="4272145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27</a:t>
            </a:fld>
            <a:endParaRPr lang="en-US" dirty="0"/>
          </a:p>
        </p:txBody>
      </p:sp>
    </p:spTree>
    <p:extLst>
      <p:ext uri="{BB962C8B-B14F-4D97-AF65-F5344CB8AC3E}">
        <p14:creationId xmlns:p14="http://schemas.microsoft.com/office/powerpoint/2010/main" val="155931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this problem lend itself to a part-whole model or a comparison model?  Did anyone present it this way?  Is it wrong to present it this way?  </a:t>
            </a:r>
          </a:p>
          <a:p>
            <a:endParaRPr lang="en-US" dirty="0" smtClean="0"/>
          </a:p>
          <a:p>
            <a:r>
              <a:rPr lang="en-US" dirty="0" smtClean="0"/>
              <a:t>Is this problem more or less complex that the previous problem?  </a:t>
            </a:r>
            <a:r>
              <a:rPr lang="en-US" i="1" dirty="0" smtClean="0"/>
              <a:t>(Allow for group response.)  </a:t>
            </a:r>
            <a:r>
              <a:rPr lang="en-US" dirty="0" smtClean="0"/>
              <a:t>So we have removed the two-step complexity, but we’ve added computational complexity of working with 3-digit numbers.  What else added complexity to this problem?  </a:t>
            </a:r>
            <a:r>
              <a:rPr lang="en-US" i="1" dirty="0" smtClean="0"/>
              <a:t>(Allow participants to comment.  Some may have found it difficult to address being given the whole first, and thereby feeling forced into starting with a part-whole model.)</a:t>
            </a:r>
            <a:endParaRPr lang="en-US" dirty="0" smtClean="0"/>
          </a:p>
          <a:p>
            <a:endParaRPr lang="en-US" i="1" dirty="0" smtClean="0"/>
          </a:p>
          <a:p>
            <a:r>
              <a:rPr lang="en-US" i="1" dirty="0" smtClean="0"/>
              <a:t>(CLICK TO REVEAL SOLUTION.)</a:t>
            </a:r>
            <a:endParaRPr lang="en-US" dirty="0" smtClean="0"/>
          </a:p>
          <a:p>
            <a:r>
              <a:rPr lang="en-US" dirty="0" smtClean="0"/>
              <a:t>Before we move to the next example, let’s take a poll.  The question is, “Was the use of the tape diagram model in Example 5 an example of descriptive modeling or analytic modeling?”  Raise your hand if you think it is descriptive?  Analytic?  Have no idea?  </a:t>
            </a:r>
            <a:r>
              <a:rPr lang="en-US" i="1" dirty="0" smtClean="0"/>
              <a:t>(Allow for hand-raising and summarize the result.)</a:t>
            </a:r>
            <a:endParaRPr lang="en-US" dirty="0" smtClean="0"/>
          </a:p>
          <a:p>
            <a:r>
              <a:rPr lang="en-US" dirty="0" smtClean="0"/>
              <a:t>This is subtle, and there is no clear-cut answer, but here is the key:  If the student is using the diagram to reveal to them what operation should be applied, then the model is analytic.  If they are using the diagram to simply provide more clarity of visualization, then it is purely descriptive.  </a:t>
            </a:r>
          </a:p>
          <a:p>
            <a:r>
              <a:rPr lang="en-US" dirty="0" smtClean="0"/>
              <a:t>Let’s move now into some multiplication and division problems.  As with addition and subtraction, the ‘compare to’ situations are the ones that benefit most from use of the tape diagram.  So, that is where we will begin.</a:t>
            </a:r>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28</a:t>
            </a:fld>
            <a:endParaRPr lang="en-US" dirty="0"/>
          </a:p>
        </p:txBody>
      </p:sp>
    </p:spTree>
    <p:extLst>
      <p:ext uri="{BB962C8B-B14F-4D97-AF65-F5344CB8AC3E}">
        <p14:creationId xmlns:p14="http://schemas.microsoft.com/office/powerpoint/2010/main" val="523678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complexities are added here, that were not present in Example 3?  </a:t>
            </a:r>
            <a:r>
              <a:rPr lang="en-US" i="1" dirty="0" smtClean="0"/>
              <a:t>(Call on a participant to answer.) </a:t>
            </a:r>
            <a:r>
              <a:rPr lang="en-US" dirty="0" smtClean="0"/>
              <a:t> So this example required two computations in order to answer the question.   This is an example of a two-step problem as called for in the standards beginning in Grade 2</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29</a:t>
            </a:fld>
            <a:endParaRPr lang="en-US" dirty="0"/>
          </a:p>
        </p:txBody>
      </p:sp>
    </p:spTree>
    <p:extLst>
      <p:ext uri="{BB962C8B-B14F-4D97-AF65-F5344CB8AC3E}">
        <p14:creationId xmlns:p14="http://schemas.microsoft.com/office/powerpoint/2010/main" val="831786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30</a:t>
            </a:fld>
            <a:endParaRPr lang="en-US" dirty="0"/>
          </a:p>
        </p:txBody>
      </p:sp>
    </p:spTree>
    <p:extLst>
      <p:ext uri="{BB962C8B-B14F-4D97-AF65-F5344CB8AC3E}">
        <p14:creationId xmlns:p14="http://schemas.microsoft.com/office/powerpoint/2010/main" val="272779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31</a:t>
            </a:fld>
            <a:endParaRPr lang="en-US" dirty="0"/>
          </a:p>
        </p:txBody>
      </p:sp>
    </p:spTree>
    <p:extLst>
      <p:ext uri="{BB962C8B-B14F-4D97-AF65-F5344CB8AC3E}">
        <p14:creationId xmlns:p14="http://schemas.microsoft.com/office/powerpoint/2010/main" val="3642907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32</a:t>
            </a:fld>
            <a:endParaRPr lang="en-US" dirty="0"/>
          </a:p>
        </p:txBody>
      </p:sp>
    </p:spTree>
    <p:extLst>
      <p:ext uri="{BB962C8B-B14F-4D97-AF65-F5344CB8AC3E}">
        <p14:creationId xmlns:p14="http://schemas.microsoft.com/office/powerpoint/2010/main" val="4201675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33</a:t>
            </a:fld>
            <a:endParaRPr lang="en-US" dirty="0"/>
          </a:p>
        </p:txBody>
      </p:sp>
    </p:spTree>
    <p:extLst>
      <p:ext uri="{BB962C8B-B14F-4D97-AF65-F5344CB8AC3E}">
        <p14:creationId xmlns:p14="http://schemas.microsoft.com/office/powerpoint/2010/main" val="815606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34</a:t>
            </a:fld>
            <a:endParaRPr lang="en-US" dirty="0"/>
          </a:p>
        </p:txBody>
      </p:sp>
    </p:spTree>
    <p:extLst>
      <p:ext uri="{BB962C8B-B14F-4D97-AF65-F5344CB8AC3E}">
        <p14:creationId xmlns:p14="http://schemas.microsoft.com/office/powerpoint/2010/main" val="3489336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35</a:t>
            </a:fld>
            <a:endParaRPr lang="en-US" dirty="0"/>
          </a:p>
        </p:txBody>
      </p:sp>
    </p:spTree>
    <p:extLst>
      <p:ext uri="{BB962C8B-B14F-4D97-AF65-F5344CB8AC3E}">
        <p14:creationId xmlns:p14="http://schemas.microsoft.com/office/powerpoint/2010/main" val="425529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revisit this problem later &amp; give you a solution.</a:t>
            </a:r>
          </a:p>
          <a:p>
            <a:endParaRPr lang="en-US" dirty="0" smtClean="0"/>
          </a:p>
          <a:p>
            <a:r>
              <a:rPr lang="en-US" dirty="0" smtClean="0"/>
              <a:t>What do you think of it? Complexity?</a:t>
            </a:r>
            <a:r>
              <a:rPr lang="en-US" baseline="0" dirty="0" smtClean="0"/>
              <a:t> Students? How does it tie into the Shifts and Standards for Math Practice?</a:t>
            </a:r>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4</a:t>
            </a:fld>
            <a:endParaRPr lang="en-US" dirty="0"/>
          </a:p>
        </p:txBody>
      </p:sp>
    </p:spTree>
    <p:extLst>
      <p:ext uri="{BB962C8B-B14F-4D97-AF65-F5344CB8AC3E}">
        <p14:creationId xmlns:p14="http://schemas.microsoft.com/office/powerpoint/2010/main" val="1287690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36</a:t>
            </a:fld>
            <a:endParaRPr lang="en-US" dirty="0"/>
          </a:p>
        </p:txBody>
      </p:sp>
    </p:spTree>
    <p:extLst>
      <p:ext uri="{BB962C8B-B14F-4D97-AF65-F5344CB8AC3E}">
        <p14:creationId xmlns:p14="http://schemas.microsoft.com/office/powerpoint/2010/main" val="3206282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37</a:t>
            </a:fld>
            <a:endParaRPr lang="en-US" dirty="0"/>
          </a:p>
        </p:txBody>
      </p:sp>
    </p:spTree>
    <p:extLst>
      <p:ext uri="{BB962C8B-B14F-4D97-AF65-F5344CB8AC3E}">
        <p14:creationId xmlns:p14="http://schemas.microsoft.com/office/powerpoint/2010/main" val="17221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multiplication and division problems, we introduce use of a consistently shaped bar to represent equal parts in the problem.  We refer to this quantity as a unit, and then reason through the problem with this language:  1 unit is 4 paper clips, so 2 units would be 8 paper clips.  Often times the reasoning applies in a division context.  We might see that, “4 units is 28 paperclips, so 1 unit would be 7 paperclips.”</a:t>
            </a:r>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38</a:t>
            </a:fld>
            <a:endParaRPr lang="en-US" dirty="0"/>
          </a:p>
        </p:txBody>
      </p:sp>
    </p:spTree>
    <p:extLst>
      <p:ext uri="{BB962C8B-B14F-4D97-AF65-F5344CB8AC3E}">
        <p14:creationId xmlns:p14="http://schemas.microsoft.com/office/powerpoint/2010/main" val="3579958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this problem more complex than the previous?  </a:t>
            </a:r>
            <a:r>
              <a:rPr lang="en-US" i="1" dirty="0" smtClean="0"/>
              <a:t>(Expected response – by asking how many paper clips they have altogether, it becomes a two-step problem, requiring you to first calculate how many Harry has, and then combine it with Jose’s to get the total.)</a:t>
            </a:r>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39</a:t>
            </a:fld>
            <a:endParaRPr lang="en-US" dirty="0"/>
          </a:p>
        </p:txBody>
      </p:sp>
    </p:spTree>
    <p:extLst>
      <p:ext uri="{BB962C8B-B14F-4D97-AF65-F5344CB8AC3E}">
        <p14:creationId xmlns:p14="http://schemas.microsoft.com/office/powerpoint/2010/main" val="2076997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mistake are students most likely to make when solving this problem?  (</a:t>
            </a:r>
            <a:r>
              <a:rPr lang="en-US" i="1" dirty="0" smtClean="0"/>
              <a:t>Allow someone to share – we are looking for them to say that students might take the information ‘4 times as heavy’ and interpret that as Sean is 4 times as heavy as William, leading to an answer of 160 kg.)  </a:t>
            </a:r>
          </a:p>
          <a:p>
            <a:endParaRPr lang="en-US" dirty="0" smtClean="0"/>
          </a:p>
          <a:p>
            <a:r>
              <a:rPr lang="en-US" dirty="0" smtClean="0"/>
              <a:t>This reason right here is a case in point of why teachers want students to internalize a specific habit from the RDW process.  Whenever a second quantity is introduced in any of the comparison styles, ask the students, ‘who has more’ or, in this case, “Who weighs more, William or Sean?”  That simple reflection should be a standard part of reading a word problem with a comparison.  </a:t>
            </a:r>
          </a:p>
          <a:p>
            <a:endParaRPr lang="en-US" dirty="0" smtClean="0"/>
          </a:p>
          <a:p>
            <a:r>
              <a:rPr lang="en-US" dirty="0" smtClean="0"/>
              <a:t>Once internalized, students will be much less likely to make these mistakes of misrepresenting the relationship stated.  They will instead have a habit of reflecting on who has more, and when asked directly they are much more likely to make a thoughtful reply, double checking the wording if they are unsure.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40</a:t>
            </a:fld>
            <a:endParaRPr lang="en-US" dirty="0"/>
          </a:p>
        </p:txBody>
      </p:sp>
    </p:spTree>
    <p:extLst>
      <p:ext uri="{BB962C8B-B14F-4D97-AF65-F5344CB8AC3E}">
        <p14:creationId xmlns:p14="http://schemas.microsoft.com/office/powerpoint/2010/main" val="2561562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Read the first sentence with me.  “Jamal has 8 more marbles that Thomas.”  Do I know how many marbles Jamal has?  Do I know how many marbles Thomas has?  What do I know?  So who has more marbles Jamal or Thomas?  Can I draw something to show this?  Who can describe for me what I can draw?  </a:t>
            </a:r>
            <a:r>
              <a:rPr lang="en-US" sz="1200" i="1" dirty="0" smtClean="0"/>
              <a:t>(Call on a participant to answer.)</a:t>
            </a:r>
            <a:r>
              <a:rPr lang="en-US" sz="1200" dirty="0" smtClean="0"/>
              <a:t>  OK, so I can draw a bar for each boy.  And whose bar will be longer?  I’m going to draw Jamal’s bar first.  </a:t>
            </a:r>
            <a:r>
              <a:rPr lang="en-US" sz="1200" i="1" dirty="0" smtClean="0"/>
              <a:t>(Demonstrate on a flip chart.)  </a:t>
            </a:r>
            <a:r>
              <a:rPr lang="en-US" sz="1200" dirty="0" smtClean="0"/>
              <a:t>Now, I’m going to draw Thomas’ bar.  Can you tell me when to stop?  </a:t>
            </a:r>
            <a:r>
              <a:rPr lang="en-US" sz="1200" i="1" dirty="0" smtClean="0"/>
              <a:t>(Stop when participants say to stop.)  </a:t>
            </a:r>
            <a:r>
              <a:rPr lang="en-US" sz="1200" dirty="0" smtClean="0"/>
              <a:t>Is this right?  Does this show that Jamal has more than Thomas?  Can I label anything yet?  So I can label that this piece of Jamal’s bar represents 8 marble.  Is there anything else I can label?  Do you notice anything else? </a:t>
            </a:r>
          </a:p>
          <a:p>
            <a:r>
              <a:rPr lang="en-US" sz="1200" dirty="0" smtClean="0"/>
              <a:t>Do my last two questions seem inappropriate – why would I ask them when there is nothing else that I really need the students to label or notice yet?  </a:t>
            </a:r>
            <a:r>
              <a:rPr lang="en-US" sz="1200" i="1" dirty="0" smtClean="0"/>
              <a:t>(Call for a participant to share, add or summarize with the following - )</a:t>
            </a:r>
            <a:r>
              <a:rPr lang="en-US" sz="1200" dirty="0" smtClean="0"/>
              <a:t>  I don’t want the students developing a dependency on the teacher to suggest what to do next, instead I want them internalizing the habit of pausing after each reading or drawing to ask if there is anything more to see or note.  </a:t>
            </a:r>
          </a:p>
          <a:p>
            <a:r>
              <a:rPr lang="en-US" sz="1200" dirty="0" smtClean="0"/>
              <a:t>Let’s read the next sentence together.  “They have 20 marbles altogether.”  How can I include this new information in my diagram?  Where does it go?  What else do I see in my diagram?  Is there anything else I can label?   Raise your hand if you see something else in your diagram.  </a:t>
            </a:r>
            <a:r>
              <a:rPr lang="en-US" sz="1200" i="1" dirty="0" smtClean="0"/>
              <a:t>(Allow participants to contribute and document their findings.  If there are none, move on to reading the next sentence.)</a:t>
            </a:r>
            <a:r>
              <a:rPr lang="en-US" sz="1200" dirty="0" smtClean="0"/>
              <a:t>  Let’s go ahead and read the final sentence in the problem.  “How many marbles does Thomas have?”  What are we being asked to find?  Can you see Thomas’s marbles in the diagram?  So where can we place the ? in this problem.  </a:t>
            </a:r>
          </a:p>
          <a:p>
            <a:r>
              <a:rPr lang="en-US" sz="1200" i="1" dirty="0" smtClean="0"/>
              <a:t>(If participants have not already noticed the solution method, scaffold with the following questions.)  </a:t>
            </a:r>
            <a:r>
              <a:rPr lang="en-US" sz="1200" dirty="0" smtClean="0"/>
              <a:t>Is this piece (the part that is separated from the 8) of Jamal’s bar longer or shorter than Thomas’ bar?  Or is it the same?  Do we know how many marbles is represented by this piece of the bar?  What do we know?  Could it be a number as big as 20?  Could it be as big as 10?  </a:t>
            </a:r>
            <a:r>
              <a:rPr lang="en-US" sz="1200" i="1" dirty="0" smtClean="0"/>
              <a:t>(Participants can reason than it could not be 10 because that would lead to a total more than 20 for the entire diagram.)  </a:t>
            </a:r>
            <a:r>
              <a:rPr lang="en-US" sz="1200" dirty="0" smtClean="0"/>
              <a:t>If this is 8 and there are 20 marbles altogether, how many marbles are in these two bars combined?  So if two of these bars represent 12 marbles, then one of these bars would represent how many marbles?</a:t>
            </a:r>
          </a:p>
          <a:p>
            <a:r>
              <a:rPr lang="en-US" sz="1200" dirty="0" smtClean="0"/>
              <a:t>This problem illustrates a more subtle use of the consistently sized rectangular strip representing a unit within the problem.   </a:t>
            </a:r>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41</a:t>
            </a:fld>
            <a:endParaRPr lang="en-US" dirty="0"/>
          </a:p>
        </p:txBody>
      </p:sp>
    </p:spTree>
    <p:extLst>
      <p:ext uri="{BB962C8B-B14F-4D97-AF65-F5344CB8AC3E}">
        <p14:creationId xmlns:p14="http://schemas.microsoft.com/office/powerpoint/2010/main" val="2616241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Let’s work example 10 together.</a:t>
            </a:r>
          </a:p>
          <a:p>
            <a:r>
              <a:rPr lang="en-US" sz="1200" dirty="0" smtClean="0"/>
              <a:t>Let’s read the first sentence together.  “The total weight of a football and 10 tennis balls is 1 kg.”  Can we draw something?  What can we draw?  Can we draw a bar to represent the football?  Does my bar represent how many footballs?  What does the length of the bar represent?  (Weight of the football.)  So making it longer would imply it weighed more and making it shorter would imply it weighed less?</a:t>
            </a:r>
          </a:p>
          <a:p>
            <a:r>
              <a:rPr lang="en-US" sz="1200" dirty="0" smtClean="0"/>
              <a:t>So now I need to represent the tennis balls.  What should I draw to represent the tennis balls?  </a:t>
            </a:r>
            <a:r>
              <a:rPr lang="en-US" sz="1200" i="1" dirty="0" smtClean="0"/>
              <a:t>(Allow participants time to think and make suggestions.  Guide participants with questions like these - )  </a:t>
            </a:r>
            <a:r>
              <a:rPr lang="en-US" sz="1200" dirty="0" smtClean="0"/>
              <a:t>Should I have 10 bars or 1 bar for the tennis balls?  (note that either approach is reasonable)</a:t>
            </a:r>
          </a:p>
          <a:p>
            <a:r>
              <a:rPr lang="en-US" sz="1200" dirty="0" smtClean="0"/>
              <a:t>Will the bar(s) represent how many tennis balls I have, or how much they weigh?  (how much they weigh)</a:t>
            </a:r>
          </a:p>
          <a:p>
            <a:r>
              <a:rPr lang="en-US" sz="1200" dirty="0" smtClean="0"/>
              <a:t>Should the bar(s) be longer or shorter than the bar I drew for the football?  We don’t know, right, perhaps we need to make an assumption.  What would you like to assume?  We can adjust our drawing when we have more information.   </a:t>
            </a:r>
          </a:p>
          <a:p>
            <a:r>
              <a:rPr lang="en-US" sz="1200" dirty="0" smtClean="0"/>
              <a:t>Would it be okay if we drew the bar lengths as the same size as each other?  (No, this is too likely to lead us to a false assumption.)</a:t>
            </a:r>
          </a:p>
          <a:p>
            <a:r>
              <a:rPr lang="en-US" sz="1200" dirty="0" smtClean="0"/>
              <a:t>OK, so we’ve drawn something and we made an assumption in the drawing, realizing that we may need to adjust the drawing when we have more information.  Is there anything I can see from my drawing?  </a:t>
            </a:r>
          </a:p>
          <a:p>
            <a:r>
              <a:rPr lang="en-US" sz="1200" dirty="0" smtClean="0"/>
              <a:t>Let’s read the next sentence.  “If the weight of each tennis ball is 60 g, find the weight of the football.”</a:t>
            </a:r>
          </a:p>
          <a:p>
            <a:r>
              <a:rPr lang="en-US" sz="1200" dirty="0" smtClean="0"/>
              <a:t>What can I draw or label now?  (Label the total weight as 1 kg and the weight of each tennis ball as 60 g and/or label the 10 balls as totaling 600 g.)</a:t>
            </a:r>
          </a:p>
          <a:p>
            <a:r>
              <a:rPr lang="en-US" sz="1200" dirty="0" smtClean="0"/>
              <a:t>Is there anything that you notice?  What can you see? (Notice the presence of both kg and g in the units of the problem.)  Shall we do a conversion?  (Convert 1 kg into 1000 g).</a:t>
            </a:r>
          </a:p>
          <a:p>
            <a:r>
              <a:rPr lang="en-US" sz="1200" dirty="0" smtClean="0"/>
              <a:t>Is there anything else see in the drawing?  Is there something else we can label?  (See that the weight of the football is 400 g and label it.)  Do I need to adjust the size of my bars to match what I know now?  (If so, make the adjustment.)</a:t>
            </a:r>
          </a:p>
          <a:p>
            <a:r>
              <a:rPr lang="en-US" sz="1200" dirty="0" smtClean="0"/>
              <a:t>From here we, of course, answer in a complete sentence using the context of the problem.  </a:t>
            </a:r>
          </a:p>
          <a:p>
            <a:r>
              <a:rPr lang="en-US" sz="1200" i="1" dirty="0" smtClean="0"/>
              <a:t>(CLICK TO REVEAL SOLUTION.)  </a:t>
            </a:r>
            <a:r>
              <a:rPr lang="en-US" sz="1200" dirty="0" smtClean="0"/>
              <a:t>In the solution of this last example shown on the slide, notice that there are 10 bar segment representing the tennis balls and that they are not the same width as the bar segment representing the football.  Is it feasible that a problem will need two types of bar units?  What if this problem had read 2 footballs and 10 tennis balls?  Can you imagine how the diagram would change?</a:t>
            </a:r>
          </a:p>
          <a:p>
            <a:r>
              <a:rPr lang="en-US" sz="1200" dirty="0" smtClean="0"/>
              <a:t>What complexities were present in this last example?  </a:t>
            </a:r>
            <a:r>
              <a:rPr lang="en-US" sz="1200" i="1" dirty="0" smtClean="0"/>
              <a:t>(Allow participants to contribute.)  </a:t>
            </a:r>
            <a:r>
              <a:rPr lang="en-US" sz="1200" dirty="0" smtClean="0"/>
              <a:t>Changing units.  Also, the bar length did not represent how many footballs, rather we drew 10 bars for 10 tennis balls because the bar length was representing the weight of the balls.</a:t>
            </a:r>
          </a:p>
          <a:p>
            <a:r>
              <a:rPr lang="en-US" sz="1200" dirty="0" smtClean="0"/>
              <a:t>Of course, not every problem should be led by the teacher, once students have been led through 1 – 4 or more examples of a given type of problem, they should begin to work problems with increasing levels of independence.   To challenge high-performing students, or even typical students, it can be appropriate to add a new level of complexity to their seatwork without leading them through an example.  Just be prepared to step in and ask them the scaffolding questions if they are not able to reason through it on their own.   </a:t>
            </a:r>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42</a:t>
            </a:fld>
            <a:endParaRPr lang="en-US" dirty="0"/>
          </a:p>
        </p:txBody>
      </p:sp>
    </p:spTree>
    <p:extLst>
      <p:ext uri="{BB962C8B-B14F-4D97-AF65-F5344CB8AC3E}">
        <p14:creationId xmlns:p14="http://schemas.microsoft.com/office/powerpoint/2010/main" val="4247027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spirit of that thought, try Example 10 on your own.   </a:t>
            </a:r>
            <a:r>
              <a:rPr lang="en-US" i="1" dirty="0" smtClean="0"/>
              <a:t>(Allow participants 1-3 minutes to work the problem.)</a:t>
            </a:r>
          </a:p>
          <a:p>
            <a:endParaRPr lang="en-US" dirty="0" smtClean="0"/>
          </a:p>
          <a:p>
            <a:r>
              <a:rPr lang="en-US" dirty="0" smtClean="0"/>
              <a:t>Compare your model with a partner at your table.  </a:t>
            </a:r>
            <a:r>
              <a:rPr lang="en-US" i="1" dirty="0" smtClean="0"/>
              <a:t>(Allow participants 1 minute to compare their work.)  </a:t>
            </a:r>
          </a:p>
          <a:p>
            <a:endParaRPr lang="en-US" dirty="0" smtClean="0"/>
          </a:p>
          <a:p>
            <a:r>
              <a:rPr lang="en-US" dirty="0" smtClean="0"/>
              <a:t>Who has answer?  </a:t>
            </a:r>
            <a:r>
              <a:rPr lang="en-US" i="1" dirty="0" smtClean="0"/>
              <a:t>(Allow for 1 or more people to answer.)  </a:t>
            </a:r>
            <a:r>
              <a:rPr lang="en-US" dirty="0" smtClean="0"/>
              <a:t>Is he/she right?  Did anyone get something different?  </a:t>
            </a:r>
            <a:r>
              <a:rPr lang="en-US" i="1" dirty="0" smtClean="0"/>
              <a:t>(If there is any difference of opinion, allow 2 participants with different answers to draw their solutions on flip charts.  Allow each participant a chance to explain their reasoning.)  </a:t>
            </a:r>
          </a:p>
          <a:p>
            <a:endParaRPr lang="en-US" dirty="0" smtClean="0"/>
          </a:p>
          <a:p>
            <a:r>
              <a:rPr lang="en-US" i="1" dirty="0" smtClean="0"/>
              <a:t>(CLICK TO REVEAL SOLUTION.)</a:t>
            </a:r>
          </a:p>
          <a:p>
            <a:r>
              <a:rPr lang="en-US" dirty="0" smtClean="0"/>
              <a:t>Notice that again in this situation, length of the bar did not represent the quantity of pears or pineapples, but rather their cost.   We used multiple bars of the same length to show when we had 2 pears and to show we had 1 or 3 pineapples.  </a:t>
            </a:r>
          </a:p>
          <a:p>
            <a:endParaRPr lang="en-US" dirty="0" smtClean="0"/>
          </a:p>
          <a:p>
            <a:r>
              <a:rPr lang="en-US" dirty="0" smtClean="0"/>
              <a:t>The use of the length to represent something other that quantity of items is another form of complexity.  Would you agree that this added complexity is a fairly significant one relative to the others?</a:t>
            </a:r>
          </a:p>
          <a:p>
            <a:endParaRPr lang="en-US" dirty="0" smtClean="0"/>
          </a:p>
          <a:p>
            <a:r>
              <a:rPr lang="en-US" dirty="0" smtClean="0"/>
              <a:t>Let’s move now into word problems involving using the tape diagram as a visual fraction model.</a:t>
            </a:r>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43</a:t>
            </a:fld>
            <a:endParaRPr lang="en-US" dirty="0"/>
          </a:p>
        </p:txBody>
      </p:sp>
    </p:spTree>
    <p:extLst>
      <p:ext uri="{BB962C8B-B14F-4D97-AF65-F5344CB8AC3E}">
        <p14:creationId xmlns:p14="http://schemas.microsoft.com/office/powerpoint/2010/main" val="1479047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44</a:t>
            </a:fld>
            <a:endParaRPr lang="en-US" dirty="0"/>
          </a:p>
        </p:txBody>
      </p:sp>
    </p:spTree>
    <p:extLst>
      <p:ext uri="{BB962C8B-B14F-4D97-AF65-F5344CB8AC3E}">
        <p14:creationId xmlns:p14="http://schemas.microsoft.com/office/powerpoint/2010/main" val="1912522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45</a:t>
            </a:fld>
            <a:endParaRPr lang="en-US" dirty="0"/>
          </a:p>
        </p:txBody>
      </p:sp>
    </p:spTree>
    <p:extLst>
      <p:ext uri="{BB962C8B-B14F-4D97-AF65-F5344CB8AC3E}">
        <p14:creationId xmlns:p14="http://schemas.microsoft.com/office/powerpoint/2010/main" val="90321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of the Model Method:</a:t>
            </a:r>
          </a:p>
          <a:p>
            <a:r>
              <a:rPr lang="en-US" dirty="0" smtClean="0"/>
              <a:t>-emphasize conceptual understanding</a:t>
            </a:r>
          </a:p>
          <a:p>
            <a:r>
              <a:rPr lang="en-US" dirty="0" smtClean="0"/>
              <a:t>-skills proficiency</a:t>
            </a:r>
          </a:p>
          <a:p>
            <a:r>
              <a:rPr lang="en-US" dirty="0" smtClean="0"/>
              <a:t>-learning of process skills</a:t>
            </a:r>
          </a:p>
          <a:p>
            <a:r>
              <a:rPr lang="en-US" dirty="0" smtClean="0"/>
              <a:t>-metacognition</a:t>
            </a:r>
          </a:p>
          <a:p>
            <a:endParaRPr lang="en-US" dirty="0" smtClean="0"/>
          </a:p>
          <a:p>
            <a:endParaRPr lang="en-US" dirty="0" smtClean="0"/>
          </a:p>
          <a:p>
            <a:endParaRPr lang="en-US" dirty="0" smtClean="0"/>
          </a:p>
          <a:p>
            <a:r>
              <a:rPr lang="en-US" dirty="0" smtClean="0"/>
              <a:t>SHIFTS:</a:t>
            </a:r>
          </a:p>
          <a:p>
            <a:r>
              <a:rPr lang="en-US" dirty="0" smtClean="0"/>
              <a:t>Coherence</a:t>
            </a:r>
          </a:p>
          <a:p>
            <a:r>
              <a:rPr lang="en-US" dirty="0" smtClean="0"/>
              <a:t>Deep Understanding</a:t>
            </a:r>
          </a:p>
          <a:p>
            <a:r>
              <a:rPr lang="en-US" dirty="0" smtClean="0"/>
              <a:t>Application: type of operation, type of model</a:t>
            </a:r>
          </a:p>
          <a:p>
            <a:r>
              <a:rPr lang="en-US" dirty="0" smtClean="0"/>
              <a:t>Dual Intensity:</a:t>
            </a:r>
            <a:r>
              <a:rPr lang="en-US" baseline="0" dirty="0" smtClean="0"/>
              <a:t> asking themselves the “important questions” “What do I see?” “What do I know?”</a:t>
            </a:r>
          </a:p>
          <a:p>
            <a:endParaRPr lang="en-US" baseline="0" dirty="0" smtClean="0"/>
          </a:p>
          <a:p>
            <a:r>
              <a:rPr lang="en-US" dirty="0" smtClean="0"/>
              <a:t>STANDARDS for MP:</a:t>
            </a:r>
          </a:p>
          <a:p>
            <a:r>
              <a:rPr lang="en-US" dirty="0" smtClean="0"/>
              <a:t>“Which do you see applying to these problems?”</a:t>
            </a:r>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5</a:t>
            </a:fld>
            <a:endParaRPr lang="en-US" dirty="0"/>
          </a:p>
        </p:txBody>
      </p:sp>
    </p:spTree>
    <p:extLst>
      <p:ext uri="{BB962C8B-B14F-4D97-AF65-F5344CB8AC3E}">
        <p14:creationId xmlns:p14="http://schemas.microsoft.com/office/powerpoint/2010/main" val="2091839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46</a:t>
            </a:fld>
            <a:endParaRPr lang="en-US" dirty="0"/>
          </a:p>
        </p:txBody>
      </p:sp>
    </p:spTree>
    <p:extLst>
      <p:ext uri="{BB962C8B-B14F-4D97-AF65-F5344CB8AC3E}">
        <p14:creationId xmlns:p14="http://schemas.microsoft.com/office/powerpoint/2010/main" val="54298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47</a:t>
            </a:fld>
            <a:endParaRPr lang="en-US" dirty="0"/>
          </a:p>
        </p:txBody>
      </p:sp>
    </p:spTree>
    <p:extLst>
      <p:ext uri="{BB962C8B-B14F-4D97-AF65-F5344CB8AC3E}">
        <p14:creationId xmlns:p14="http://schemas.microsoft.com/office/powerpoint/2010/main" val="3642447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48</a:t>
            </a:fld>
            <a:endParaRPr lang="en-US" dirty="0"/>
          </a:p>
        </p:txBody>
      </p:sp>
    </p:spTree>
    <p:extLst>
      <p:ext uri="{BB962C8B-B14F-4D97-AF65-F5344CB8AC3E}">
        <p14:creationId xmlns:p14="http://schemas.microsoft.com/office/powerpoint/2010/main" val="2884545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49</a:t>
            </a:fld>
            <a:endParaRPr lang="en-US" dirty="0"/>
          </a:p>
        </p:txBody>
      </p:sp>
    </p:spTree>
    <p:extLst>
      <p:ext uri="{BB962C8B-B14F-4D97-AF65-F5344CB8AC3E}">
        <p14:creationId xmlns:p14="http://schemas.microsoft.com/office/powerpoint/2010/main" val="1832493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50</a:t>
            </a:fld>
            <a:endParaRPr lang="en-US" dirty="0"/>
          </a:p>
        </p:txBody>
      </p:sp>
    </p:spTree>
    <p:extLst>
      <p:ext uri="{BB962C8B-B14F-4D97-AF65-F5344CB8AC3E}">
        <p14:creationId xmlns:p14="http://schemas.microsoft.com/office/powerpoint/2010/main" val="454988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51</a:t>
            </a:fld>
            <a:endParaRPr lang="en-US" dirty="0"/>
          </a:p>
        </p:txBody>
      </p:sp>
    </p:spTree>
    <p:extLst>
      <p:ext uri="{BB962C8B-B14F-4D97-AF65-F5344CB8AC3E}">
        <p14:creationId xmlns:p14="http://schemas.microsoft.com/office/powerpoint/2010/main" val="1025927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52</a:t>
            </a:fld>
            <a:endParaRPr lang="en-US" dirty="0"/>
          </a:p>
        </p:txBody>
      </p:sp>
    </p:spTree>
    <p:extLst>
      <p:ext uri="{BB962C8B-B14F-4D97-AF65-F5344CB8AC3E}">
        <p14:creationId xmlns:p14="http://schemas.microsoft.com/office/powerpoint/2010/main" val="3383179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53</a:t>
            </a:fld>
            <a:endParaRPr lang="en-US" dirty="0"/>
          </a:p>
        </p:txBody>
      </p:sp>
    </p:spTree>
    <p:extLst>
      <p:ext uri="{BB962C8B-B14F-4D97-AF65-F5344CB8AC3E}">
        <p14:creationId xmlns:p14="http://schemas.microsoft.com/office/powerpoint/2010/main" val="14676682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54</a:t>
            </a:fld>
            <a:endParaRPr lang="en-US" dirty="0"/>
          </a:p>
        </p:txBody>
      </p:sp>
    </p:spTree>
    <p:extLst>
      <p:ext uri="{BB962C8B-B14F-4D97-AF65-F5344CB8AC3E}">
        <p14:creationId xmlns:p14="http://schemas.microsoft.com/office/powerpoint/2010/main" val="3356273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55</a:t>
            </a:fld>
            <a:endParaRPr lang="en-US" dirty="0"/>
          </a:p>
        </p:txBody>
      </p:sp>
    </p:spTree>
    <p:extLst>
      <p:ext uri="{BB962C8B-B14F-4D97-AF65-F5344CB8AC3E}">
        <p14:creationId xmlns:p14="http://schemas.microsoft.com/office/powerpoint/2010/main" val="191984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nd</a:t>
            </a:r>
            <a:r>
              <a:rPr lang="en-US" dirty="0" smtClean="0"/>
              <a:t> bullet: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-indicated that primary school students had not been able to master the basic skills of math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-raised concern over low attainment scores</a:t>
            </a:r>
            <a:r>
              <a:rPr lang="en-US" baseline="0" dirty="0" smtClean="0"/>
              <a:t> and called for a major review/revamping of teaching approaches and instructional materials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resulted was the Math Framework &amp; Model Method, otherwise known as “Singapore Math”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instructional techniques are thought of as an innovation in learning and teaching math…this ain’t your mama’s math class, folks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Purpose of the Model Method:</a:t>
            </a:r>
          </a:p>
          <a:p>
            <a:endParaRPr lang="en-US" dirty="0" smtClean="0"/>
          </a:p>
          <a:p>
            <a:r>
              <a:rPr lang="en-US" dirty="0" smtClean="0"/>
              <a:t>Students learn to solve not only basic word problems, but also open-ended and real-world problems</a:t>
            </a:r>
          </a:p>
          <a:p>
            <a:endParaRPr lang="en-US" dirty="0" smtClean="0"/>
          </a:p>
          <a:p>
            <a:r>
              <a:rPr lang="en-US" dirty="0" smtClean="0"/>
              <a:t>These problems facilitate both the acquisition and application of basic mathematical skills and concepts as well as the development of mathematical thinking</a:t>
            </a:r>
          </a:p>
          <a:p>
            <a:endParaRPr lang="en-US" dirty="0" smtClean="0"/>
          </a:p>
          <a:p>
            <a:r>
              <a:rPr lang="en-US" dirty="0" smtClean="0"/>
              <a:t>Distinguishing features of Singapore</a:t>
            </a:r>
            <a:r>
              <a:rPr lang="en-US" baseline="0" dirty="0" smtClean="0"/>
              <a:t> Math are:</a:t>
            </a:r>
          </a:p>
          <a:p>
            <a:r>
              <a:rPr lang="en-US" baseline="0" dirty="0" smtClean="0"/>
              <a:t>-students draw pictoral representations of math qualities (both known &amp; unknown)</a:t>
            </a:r>
          </a:p>
          <a:p>
            <a:r>
              <a:rPr lang="en-US" baseline="0" dirty="0" smtClean="0"/>
              <a:t>their relationships to one another (part vs whole)</a:t>
            </a:r>
          </a:p>
          <a:p>
            <a:r>
              <a:rPr lang="en-US" baseline="0" dirty="0" smtClean="0"/>
              <a:t>In order to visualize and solve problems for general operations, as well as fractions, ratios, and percents</a:t>
            </a:r>
          </a:p>
          <a:p>
            <a:endParaRPr lang="en-US" dirty="0" smtClean="0"/>
          </a:p>
          <a:p>
            <a:r>
              <a:rPr lang="en-US" dirty="0" smtClean="0"/>
              <a:t>The</a:t>
            </a:r>
            <a:r>
              <a:rPr lang="en-US" baseline="0" dirty="0" smtClean="0"/>
              <a:t> framework for drawing diagrams has recently been integrated into algebraic thinking</a:t>
            </a:r>
            <a:endParaRPr lang="en-US" dirty="0" smtClean="0"/>
          </a:p>
        </p:txBody>
      </p:sp>
      <p:sp>
        <p:nvSpPr>
          <p:cNvPr id="4" name="Slide Number Placeholder 3"/>
          <p:cNvSpPr>
            <a:spLocks noGrp="1"/>
          </p:cNvSpPr>
          <p:nvPr>
            <p:ph type="sldNum" sz="quarter" idx="10"/>
          </p:nvPr>
        </p:nvSpPr>
        <p:spPr/>
        <p:txBody>
          <a:bodyPr/>
          <a:lstStyle/>
          <a:p>
            <a:fld id="{A6263239-15A4-4CF3-9D1E-BA9FD1F0FBDF}" type="slidenum">
              <a:rPr lang="en-US" smtClean="0"/>
              <a:t>10</a:t>
            </a:fld>
            <a:endParaRPr lang="en-US" dirty="0"/>
          </a:p>
        </p:txBody>
      </p:sp>
    </p:spTree>
    <p:extLst>
      <p:ext uri="{BB962C8B-B14F-4D97-AF65-F5344CB8AC3E}">
        <p14:creationId xmlns:p14="http://schemas.microsoft.com/office/powerpoint/2010/main" val="3686580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56</a:t>
            </a:fld>
            <a:endParaRPr lang="en-US" dirty="0"/>
          </a:p>
        </p:txBody>
      </p:sp>
    </p:spTree>
    <p:extLst>
      <p:ext uri="{BB962C8B-B14F-4D97-AF65-F5344CB8AC3E}">
        <p14:creationId xmlns:p14="http://schemas.microsoft.com/office/powerpoint/2010/main" val="22634395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read the first sentence together, “David spent 2/5 of his money on a storybook.”  Who is the story about?  (David.)  What do we know so far?  (That he spent 2/5 of his money on a book.)  Can we draw something?  </a:t>
            </a:r>
          </a:p>
          <a:p>
            <a:r>
              <a:rPr lang="en-US" dirty="0" smtClean="0"/>
              <a:t>What will our bar represent?  (David’s money)  </a:t>
            </a:r>
            <a:r>
              <a:rPr lang="en-US" i="1" dirty="0" smtClean="0"/>
              <a:t>(Draw one bar that is long enough to be partitioned into five equal parts.)  </a:t>
            </a:r>
            <a:r>
              <a:rPr lang="en-US" dirty="0" smtClean="0"/>
              <a:t>What does two fifths of David’s money look like?  Can you imagine it here?  Go ahead and show me on the diagram.  </a:t>
            </a:r>
            <a:r>
              <a:rPr lang="en-US" i="1" dirty="0" smtClean="0"/>
              <a:t>(Partition it into five equal parts.)</a:t>
            </a:r>
            <a:r>
              <a:rPr lang="en-US" dirty="0" smtClean="0"/>
              <a:t>  </a:t>
            </a:r>
          </a:p>
          <a:p>
            <a:r>
              <a:rPr lang="en-US" dirty="0" smtClean="0"/>
              <a:t>What can we label on our diagram?</a:t>
            </a:r>
          </a:p>
          <a:p>
            <a:r>
              <a:rPr lang="en-US" dirty="0" smtClean="0"/>
              <a:t>Use’s whale’s tale’s to show 2/5 and label it book.  Write David’s money to the left of the bar.</a:t>
            </a:r>
          </a:p>
          <a:p>
            <a:r>
              <a:rPr lang="en-US" dirty="0" smtClean="0"/>
              <a:t>Is there anything else we can draw, or label?  What do we see?</a:t>
            </a:r>
          </a:p>
          <a:p>
            <a:r>
              <a:rPr lang="en-US" dirty="0" smtClean="0"/>
              <a:t>Let’s read the next sentence.  “The storybook cost $20.”  Can we revise or add a label to our diagram to include this new information?  </a:t>
            </a:r>
          </a:p>
          <a:p>
            <a:r>
              <a:rPr lang="en-US" dirty="0" smtClean="0"/>
              <a:t>What else do we see? (That each fifth represents $10.)  Can we label something else?</a:t>
            </a:r>
          </a:p>
          <a:p>
            <a:r>
              <a:rPr lang="en-US" dirty="0" smtClean="0"/>
              <a:t>What else does our diagram tell us?  (That the whole is representing $50.)  Where can we add that information?</a:t>
            </a:r>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57</a:t>
            </a:fld>
            <a:endParaRPr lang="en-US" dirty="0"/>
          </a:p>
        </p:txBody>
      </p:sp>
    </p:spTree>
    <p:extLst>
      <p:ext uri="{BB962C8B-B14F-4D97-AF65-F5344CB8AC3E}">
        <p14:creationId xmlns:p14="http://schemas.microsoft.com/office/powerpoint/2010/main" val="6816817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Let’s read the first sentence.  “Alex bought some chairs.”  Do we know how many chairs he had?  Can we draw something?   We can start with one bar and see if we need to adjust the drawing later.  And we can label it Alex’s Chairs.  Let’s read the next sentence.  “One third of them were red and one fourth of them were blue.”  So now we have some new information.  Do we know how many chairs we have?  What do we know?  We know that some are red and some are blue.  Do we know how many are red or how many are blue?  No.  We just know that a fraction of them were red and a fraction of them were blue.  Can we draw something?  Do we need to adjust our drawing?  Are we happy with one bar or do we need two bars?</a:t>
            </a:r>
          </a:p>
          <a:p>
            <a:r>
              <a:rPr lang="en-US" sz="1200" dirty="0" smtClean="0"/>
              <a:t>Take a minute to try working with what you have or try something new if you’d like, and see if you can create a drawing to show that one third of Alex’s chairs were red and one fourth of them were blue.”  </a:t>
            </a:r>
          </a:p>
          <a:p>
            <a:r>
              <a:rPr lang="en-US" sz="1200" i="1" dirty="0" smtClean="0"/>
              <a:t>(Allow 1-2 minutes for participants to work quietly.)</a:t>
            </a:r>
            <a:r>
              <a:rPr lang="en-US" sz="1200" dirty="0" smtClean="0"/>
              <a:t>   Show your work to your partner and see if you and your partner can agree on a good representation.  If both of you are unsatisfied, see if anyone at your table thinks they have a good way to show this.</a:t>
            </a:r>
          </a:p>
          <a:p>
            <a:r>
              <a:rPr lang="en-US" sz="1200" dirty="0" smtClean="0"/>
              <a:t>Is there anything we can label?  When we look at our drawing is there anything else that we see?  Anything else we can label?</a:t>
            </a:r>
          </a:p>
          <a:p>
            <a:r>
              <a:rPr lang="en-US" sz="1200" dirty="0" smtClean="0"/>
              <a:t>Let’s read the next sentence.  “The remaining chairs were yellow”    How can we add this information to our drawing?  Is there anything else I can see from this?  </a:t>
            </a:r>
          </a:p>
          <a:p>
            <a:r>
              <a:rPr lang="en-US" sz="1200" dirty="0" smtClean="0"/>
              <a:t>Let’s read the next sentence.  “What fraction of the chairs were yellow?”  Why did I ‘lead you down the wrong path’ by saying ‘are we happy with one bar or do we need two bars?’  Students will have to make these decisions on their own.  We won’t be there for them in real life or on an exam telling them, ‘in this problem you’re going to be better off with two bars.’  The value in working these problems is in developing their own habit to think each decision through on their own and make a judgment, hey this isn’t working out to be helpful… let me try it with one bar again.</a:t>
            </a:r>
          </a:p>
          <a:p>
            <a:r>
              <a:rPr lang="en-US" sz="1200" dirty="0" smtClean="0"/>
              <a:t>Notice what happened after we read “The remaining chairs were yellow.”  We labeled them yellow, that was the obvious thing to do with that information.  But what did I say next.  Did I say, “ok we’ve done that, we’re done with it, let’s move on to the next sentence?”  No, we said, what else can we see in our diagram.  Let’s go ahead and fill that in, we want to internalize in the students the habit of asking and reflecting, is there anything more I can reveal from my model before they move on to the next piece of information?</a:t>
            </a:r>
          </a:p>
          <a:p>
            <a:r>
              <a:rPr lang="en-US" sz="1200" dirty="0" smtClean="0"/>
              <a:t>What should happen, is that by the time they read the question, the answer is already spelled out, because, unless there is additional information embedded in the sentence containing the question, by the time we read the question, we have hypothetically been given all the information needed. </a:t>
            </a:r>
          </a:p>
          <a:p>
            <a:r>
              <a:rPr lang="en-US" sz="1200" dirty="0" smtClean="0"/>
              <a:t>So we encourage students to begin to analyze the model, using it to garner new information right away.  It is a great exercise in fact to leave the question off and have students come up with all the different questions that could be asked.  And then say, what questions could we ask if we had even more information?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58</a:t>
            </a:fld>
            <a:endParaRPr lang="en-US" dirty="0"/>
          </a:p>
        </p:txBody>
      </p:sp>
    </p:spTree>
    <p:extLst>
      <p:ext uri="{BB962C8B-B14F-4D97-AF65-F5344CB8AC3E}">
        <p14:creationId xmlns:p14="http://schemas.microsoft.com/office/powerpoint/2010/main" val="972076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read the first sentence of the problem.  “Jim had 360 stamps.”  </a:t>
            </a:r>
          </a:p>
          <a:p>
            <a:r>
              <a:rPr lang="en-US" dirty="0" smtClean="0"/>
              <a:t>Can we draw something?  What can we draw?  Can we add a label to our drawing?  Is there anything else that we can draw or label?</a:t>
            </a:r>
          </a:p>
          <a:p>
            <a:r>
              <a:rPr lang="en-US" dirty="0" smtClean="0"/>
              <a:t>Let me read you the next sentence.  “He sold a fraction of them on Monday and a fraction of the remainder on Tuesday.”   What fraction did he sell on Monday?</a:t>
            </a:r>
          </a:p>
          <a:p>
            <a:r>
              <a:rPr lang="en-US" dirty="0" smtClean="0"/>
              <a:t>Can we draw something to show what he sold on Monday?  How should I label this?</a:t>
            </a:r>
          </a:p>
          <a:p>
            <a:r>
              <a:rPr lang="en-US" dirty="0" smtClean="0"/>
              <a:t>What fraction did he sell on Tuesday?  One fourth of the remainder.  Where is the remainder shown in this diagram?  Can you imagine what one fourth of the remainder looks like?  How can I show one fourth of the e remainder.  </a:t>
            </a:r>
          </a:p>
          <a:p>
            <a:r>
              <a:rPr lang="en-US" dirty="0" smtClean="0"/>
              <a:t>If I mark this like so.   Is the whole of the stamps still partitioned into equal parts?  What can I do to make sure I am partitioning my whole into equal parts?  Does anybody know?  (Allow for contributions).</a:t>
            </a:r>
          </a:p>
          <a:p>
            <a:r>
              <a:rPr lang="en-US" dirty="0" smtClean="0"/>
              <a:t>Oh, ___ is suggesting that I partition the whole into sixths</a:t>
            </a:r>
            <a:r>
              <a:rPr lang="en-US" i="1" dirty="0" smtClean="0"/>
              <a:t>.  (Demonstrate partitioning the whole into sixths.)  </a:t>
            </a:r>
            <a:r>
              <a:rPr lang="en-US" dirty="0" smtClean="0"/>
              <a:t>Can I still see one third.  Is this still one third?  Can I see one fourth of the remainder?  </a:t>
            </a:r>
          </a:p>
          <a:p>
            <a:r>
              <a:rPr lang="en-US" dirty="0" smtClean="0"/>
              <a:t>Is there anything else I can label or draw?  What can I see when I look at my diagram?</a:t>
            </a:r>
          </a:p>
          <a:p>
            <a:r>
              <a:rPr lang="en-US" dirty="0" smtClean="0"/>
              <a:t>Let’s read the final sentence.  “How many stamps did he sell on Tuesday?”   Where can I see this on the diagram?  </a:t>
            </a:r>
          </a:p>
          <a:p>
            <a:r>
              <a:rPr lang="en-US" dirty="0" smtClean="0"/>
              <a:t>There are two ways to model this for students, one way is within the existing bar, another way is to redraw ‘the remainder’ just below and then partition only the remainder.   </a:t>
            </a:r>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59</a:t>
            </a:fld>
            <a:endParaRPr lang="en-US" dirty="0"/>
          </a:p>
        </p:txBody>
      </p:sp>
    </p:spTree>
    <p:extLst>
      <p:ext uri="{BB962C8B-B14F-4D97-AF65-F5344CB8AC3E}">
        <p14:creationId xmlns:p14="http://schemas.microsoft.com/office/powerpoint/2010/main" val="18403247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60</a:t>
            </a:fld>
            <a:endParaRPr lang="en-US" dirty="0"/>
          </a:p>
        </p:txBody>
      </p:sp>
    </p:spTree>
    <p:extLst>
      <p:ext uri="{BB962C8B-B14F-4D97-AF65-F5344CB8AC3E}">
        <p14:creationId xmlns:p14="http://schemas.microsoft.com/office/powerpoint/2010/main" val="99030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last 3 examples clearly demonstrate how the model serves as an analytic tool.  Without the model the operations and solution is not apparent, but with the model, you can see what computations need to be made to solve the problems.</a:t>
            </a:r>
          </a:p>
          <a:p>
            <a:r>
              <a:rPr lang="en-US" dirty="0" smtClean="0"/>
              <a:t>Read the first sentence with me.  “Henry bought 280 cups.”  Can we draw something?  Can we label something?   Looking at my diagram can I draw or label something else?</a:t>
            </a:r>
          </a:p>
          <a:p>
            <a:r>
              <a:rPr lang="en-US" dirty="0" smtClean="0"/>
              <a:t>Let’s read the next sentence.  “Some of the cups were red and some were blue.” Do we know how many were red?  Do we know how many were blue?  Is there something I can draw or adjust in my drawing?  </a:t>
            </a:r>
            <a:r>
              <a:rPr lang="en-US" i="1" dirty="0" smtClean="0"/>
              <a:t>(If no one else suggests it, provide - )</a:t>
            </a:r>
            <a:endParaRPr lang="en-US" dirty="0" smtClean="0"/>
          </a:p>
          <a:p>
            <a:r>
              <a:rPr lang="en-US" dirty="0" smtClean="0"/>
              <a:t>Now that I know that some are red and some are blue, maybe it would be helpful to draw two separate bars instead of just 1.  It is up to you.  Do what you think will help you the most.    </a:t>
            </a:r>
          </a:p>
          <a:p>
            <a:r>
              <a:rPr lang="en-US" dirty="0" smtClean="0"/>
              <a:t>Is there anything else we can draw?  What do we see here?  Can we add any labels?</a:t>
            </a:r>
          </a:p>
          <a:p>
            <a:r>
              <a:rPr lang="en-US" dirty="0" smtClean="0"/>
              <a:t>Right now, this process of questioning may seem overly repetitive.  When you have worked with a class for the better part of a year, you will not need to repeat every question every time.  It would suffice to ask one question that suggests the students should look deeper, like “What else could we add to the diagram?”</a:t>
            </a:r>
          </a:p>
          <a:p>
            <a:r>
              <a:rPr lang="en-US" dirty="0" smtClean="0"/>
              <a:t>Let’s read the next sentence.  He used one third of the blue ones and half of the red ones at a party.  Can you show this on your diagram?  What else can you see in your diagram?</a:t>
            </a:r>
          </a:p>
          <a:p>
            <a:r>
              <a:rPr lang="en-US" dirty="0" smtClean="0"/>
              <a:t>Let’s read the last sentence. “If he had an equal number of blue cups and red cups left, how many cups did he use altogether?”  How does this new information change what we have drawn?  Can we adjust our drawing to reflect an equal number of blue cups and red cups left?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61</a:t>
            </a:fld>
            <a:endParaRPr lang="en-US" dirty="0"/>
          </a:p>
        </p:txBody>
      </p:sp>
    </p:spTree>
    <p:extLst>
      <p:ext uri="{BB962C8B-B14F-4D97-AF65-F5344CB8AC3E}">
        <p14:creationId xmlns:p14="http://schemas.microsoft.com/office/powerpoint/2010/main" val="41204962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62</a:t>
            </a:fld>
            <a:endParaRPr lang="en-US" dirty="0"/>
          </a:p>
        </p:txBody>
      </p:sp>
    </p:spTree>
    <p:extLst>
      <p:ext uri="{BB962C8B-B14F-4D97-AF65-F5344CB8AC3E}">
        <p14:creationId xmlns:p14="http://schemas.microsoft.com/office/powerpoint/2010/main" val="18972850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2544" indent="-171639">
              <a:buFont typeface="Arial" pitchFamily="34" charset="0"/>
              <a:buChar char="•"/>
            </a:pPr>
            <a:r>
              <a:rPr lang="en-US" dirty="0" smtClean="0"/>
              <a:t>When building proficiency in tape diagraming skills start with simple accessible situations and add complexities one at a time.</a:t>
            </a:r>
          </a:p>
          <a:p>
            <a:pPr marL="392544" indent="-171639">
              <a:buFont typeface="Arial" pitchFamily="34" charset="0"/>
              <a:buChar char="•"/>
            </a:pPr>
            <a:r>
              <a:rPr lang="en-US" dirty="0" smtClean="0"/>
              <a:t>Develop habits of mind in students to continue to ask, ‘is there anything else I can see in my model’ before moving on to the next sentence in the problem.</a:t>
            </a:r>
          </a:p>
          <a:p>
            <a:pPr marL="392544" indent="-171639">
              <a:buFont typeface="Arial" pitchFamily="34" charset="0"/>
              <a:buChar char="•"/>
            </a:pPr>
            <a:r>
              <a:rPr lang="en-US" dirty="0" smtClean="0"/>
              <a:t>Develop habits of mind in students to reflect on the size of bars relative to one another, by asking, ‘who has more’ type questions.</a:t>
            </a:r>
          </a:p>
          <a:p>
            <a:pPr marL="392544" indent="-171639">
              <a:buFont typeface="Arial" pitchFamily="34" charset="0"/>
              <a:buChar char="•"/>
            </a:pPr>
            <a:r>
              <a:rPr lang="en-US" dirty="0" smtClean="0"/>
              <a:t>Part-whole models are more helpful when modeling situations where you are given information relative to a whole.</a:t>
            </a:r>
          </a:p>
          <a:p>
            <a:pPr marL="392544" indent="-171639">
              <a:buFont typeface="Arial" pitchFamily="34" charset="0"/>
              <a:buChar char="•"/>
            </a:pPr>
            <a:r>
              <a:rPr lang="en-US" dirty="0" smtClean="0"/>
              <a:t>Compare to models are best when comparing quantities.</a:t>
            </a:r>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63</a:t>
            </a:fld>
            <a:endParaRPr lang="en-US" dirty="0"/>
          </a:p>
        </p:txBody>
      </p:sp>
    </p:spTree>
    <p:extLst>
      <p:ext uri="{BB962C8B-B14F-4D97-AF65-F5344CB8AC3E}">
        <p14:creationId xmlns:p14="http://schemas.microsoft.com/office/powerpoint/2010/main" val="8719258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64</a:t>
            </a:fld>
            <a:endParaRPr lang="en-US" dirty="0"/>
          </a:p>
        </p:txBody>
      </p:sp>
    </p:spTree>
    <p:extLst>
      <p:ext uri="{BB962C8B-B14F-4D97-AF65-F5344CB8AC3E}">
        <p14:creationId xmlns:p14="http://schemas.microsoft.com/office/powerpoint/2010/main" val="1261651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65</a:t>
            </a:fld>
            <a:endParaRPr lang="en-US" dirty="0"/>
          </a:p>
        </p:txBody>
      </p:sp>
    </p:spTree>
    <p:extLst>
      <p:ext uri="{BB962C8B-B14F-4D97-AF65-F5344CB8AC3E}">
        <p14:creationId xmlns:p14="http://schemas.microsoft.com/office/powerpoint/2010/main" val="7291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development of mathematical problem-solving ability is dependent on five inter-related components:  Concepts, Skills, Processes, Attitudes and Metacognition</a:t>
            </a:r>
          </a:p>
          <a:p>
            <a:endParaRPr lang="en-US" dirty="0" smtClean="0"/>
          </a:p>
          <a:p>
            <a:r>
              <a:rPr lang="en-US" dirty="0" smtClean="0"/>
              <a:t>1)  </a:t>
            </a:r>
            <a:r>
              <a:rPr lang="en-US" b="1" u="sng" dirty="0" smtClean="0"/>
              <a:t>Concepts</a:t>
            </a:r>
            <a:r>
              <a:rPr lang="en-US" dirty="0" smtClean="0"/>
              <a:t>:  cover algebraic, numerical, geometrical, statistical, probabilistic, and analytical concepts</a:t>
            </a:r>
          </a:p>
          <a:p>
            <a:endParaRPr lang="en-US" dirty="0" smtClean="0"/>
          </a:p>
          <a:p>
            <a:pPr marL="228600" indent="-228600">
              <a:buAutoNum type="arabicParenR" startAt="2"/>
            </a:pPr>
            <a:r>
              <a:rPr lang="en-US" b="1" u="sng" dirty="0" smtClean="0"/>
              <a:t>Skills</a:t>
            </a:r>
            <a:r>
              <a:rPr lang="en-US" dirty="0" smtClean="0"/>
              <a:t>:  include procedural skills for numerical calculation, algebraic manipulation, spatial visualization, data analysis, measurement, use of mathematical tools, and estimation</a:t>
            </a:r>
          </a:p>
          <a:p>
            <a:r>
              <a:rPr lang="en-US" dirty="0" smtClean="0"/>
              <a:t>3)  </a:t>
            </a:r>
            <a:r>
              <a:rPr lang="en-US" b="1" u="sng" dirty="0" smtClean="0"/>
              <a:t>Processes</a:t>
            </a:r>
            <a:r>
              <a:rPr lang="en-US" dirty="0" smtClean="0"/>
              <a:t>:  the knowledge (process) skills involved in acquiring and applying mathematical knowledge, including:</a:t>
            </a:r>
          </a:p>
          <a:p>
            <a:pPr>
              <a:buFontTx/>
              <a:buChar char="-"/>
            </a:pPr>
            <a:r>
              <a:rPr lang="en-US" dirty="0" smtClean="0"/>
              <a:t>reasoning</a:t>
            </a:r>
          </a:p>
          <a:p>
            <a:pPr>
              <a:buFontTx/>
              <a:buChar char="-"/>
            </a:pPr>
            <a:r>
              <a:rPr lang="en-US" dirty="0" smtClean="0"/>
              <a:t>communication and connections</a:t>
            </a:r>
          </a:p>
          <a:p>
            <a:pPr>
              <a:buFontTx/>
              <a:buChar char="-"/>
            </a:pPr>
            <a:r>
              <a:rPr lang="en-US" dirty="0" smtClean="0"/>
              <a:t>thinking skills and heuristics</a:t>
            </a:r>
          </a:p>
          <a:p>
            <a:pPr>
              <a:buFontTx/>
              <a:buChar char="-"/>
            </a:pPr>
            <a:r>
              <a:rPr lang="en-US" dirty="0" smtClean="0"/>
              <a:t>applications and modeling</a:t>
            </a:r>
          </a:p>
          <a:p>
            <a:pPr>
              <a:buFontTx/>
              <a:buChar char="-"/>
            </a:pPr>
            <a:endParaRPr lang="en-US" dirty="0" smtClean="0"/>
          </a:p>
          <a:p>
            <a:pPr>
              <a:buFontTx/>
              <a:buChar char="-"/>
            </a:pPr>
            <a:r>
              <a:rPr lang="en-US" dirty="0" smtClean="0"/>
              <a:t>4)  </a:t>
            </a:r>
            <a:r>
              <a:rPr lang="en-US" b="1" u="sng" dirty="0" smtClean="0"/>
              <a:t>Metacognition</a:t>
            </a:r>
            <a:r>
              <a:rPr lang="en-US" dirty="0" smtClean="0"/>
              <a:t>:  the awareness of, and the ability to control one’s thinking processes, in particular the selection and use of problem-solving strategies</a:t>
            </a:r>
          </a:p>
          <a:p>
            <a:endParaRPr lang="en-US" dirty="0" smtClean="0"/>
          </a:p>
          <a:p>
            <a:r>
              <a:rPr lang="en-US" dirty="0" smtClean="0"/>
              <a:t>-5)  </a:t>
            </a:r>
            <a:r>
              <a:rPr lang="en-US" b="1" u="sng" dirty="0" smtClean="0"/>
              <a:t>Attitudes</a:t>
            </a:r>
            <a:r>
              <a:rPr lang="en-US" dirty="0" smtClean="0"/>
              <a:t>:  the affective aspects of mathematics learning including:</a:t>
            </a:r>
          </a:p>
          <a:p>
            <a:pPr>
              <a:buFontTx/>
              <a:buChar char="-"/>
            </a:pPr>
            <a:r>
              <a:rPr lang="en-US" dirty="0" smtClean="0"/>
              <a:t>Beliefs about mathematics and its usefulness</a:t>
            </a:r>
          </a:p>
          <a:p>
            <a:pPr>
              <a:buFontTx/>
              <a:buChar char="-"/>
            </a:pPr>
            <a:r>
              <a:rPr lang="en-US" dirty="0" smtClean="0"/>
              <a:t>Interest and enjoyment in learning mathematics</a:t>
            </a:r>
          </a:p>
          <a:p>
            <a:pPr>
              <a:buFontTx/>
              <a:buChar char="-"/>
            </a:pPr>
            <a:r>
              <a:rPr lang="en-US" dirty="0" smtClean="0"/>
              <a:t>Appreciation of the beauty and power of mathematics</a:t>
            </a:r>
          </a:p>
          <a:p>
            <a:pPr>
              <a:buFontTx/>
              <a:buChar char="-"/>
            </a:pPr>
            <a:r>
              <a:rPr lang="en-US" dirty="0" smtClean="0"/>
              <a:t>Confidence in using mathematics</a:t>
            </a:r>
          </a:p>
          <a:p>
            <a:pPr>
              <a:buFontTx/>
              <a:buChar char="-"/>
            </a:pPr>
            <a:r>
              <a:rPr lang="en-US" dirty="0" smtClean="0"/>
              <a:t>Perseverance in problem-solving</a:t>
            </a:r>
          </a:p>
          <a:p>
            <a:pPr>
              <a:buFontTx/>
              <a:buChar char="-"/>
            </a:pPr>
            <a:endParaRPr lang="en-US" dirty="0" smtClean="0"/>
          </a:p>
          <a:p>
            <a:pPr marL="228600" indent="-228600">
              <a:buAutoNum type="arabicParenR" startAt="2"/>
            </a:pPr>
            <a:endParaRPr lang="en-US" dirty="0" smtClean="0"/>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11</a:t>
            </a:fld>
            <a:endParaRPr lang="en-US" dirty="0"/>
          </a:p>
        </p:txBody>
      </p:sp>
    </p:spTree>
    <p:extLst>
      <p:ext uri="{BB962C8B-B14F-4D97-AF65-F5344CB8AC3E}">
        <p14:creationId xmlns:p14="http://schemas.microsoft.com/office/powerpoint/2010/main" val="369057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12</a:t>
            </a:fld>
            <a:endParaRPr lang="en-US" dirty="0"/>
          </a:p>
        </p:txBody>
      </p:sp>
    </p:spTree>
    <p:extLst>
      <p:ext uri="{BB962C8B-B14F-4D97-AF65-F5344CB8AC3E}">
        <p14:creationId xmlns:p14="http://schemas.microsoft.com/office/powerpoint/2010/main" val="315756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make use of concrete objects (or picture cut-outs) to make sense of the part-whole and comparison concepts.  Then, they progress to drawing rectangular bars as pictorial representations of the models, and use the models to help them solve abstract word problems</a:t>
            </a:r>
          </a:p>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13</a:t>
            </a:fld>
            <a:endParaRPr lang="en-US" dirty="0"/>
          </a:p>
        </p:txBody>
      </p:sp>
    </p:spTree>
    <p:extLst>
      <p:ext uri="{BB962C8B-B14F-4D97-AF65-F5344CB8AC3E}">
        <p14:creationId xmlns:p14="http://schemas.microsoft.com/office/powerpoint/2010/main" val="1405486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63239-15A4-4CF3-9D1E-BA9FD1F0FBDF}" type="slidenum">
              <a:rPr lang="en-US" smtClean="0"/>
              <a:t>14</a:t>
            </a:fld>
            <a:endParaRPr lang="en-US" dirty="0"/>
          </a:p>
        </p:txBody>
      </p:sp>
    </p:spTree>
    <p:extLst>
      <p:ext uri="{BB962C8B-B14F-4D97-AF65-F5344CB8AC3E}">
        <p14:creationId xmlns:p14="http://schemas.microsoft.com/office/powerpoint/2010/main" val="2391483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ADB799BF-12AC-44CF-A2D2-DA26A39C4F56}" type="datetime1">
              <a:rPr lang="en-US" smtClean="0"/>
              <a:t>8/14/2013</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C726F4F3-17FA-4478-BA20-70144642DD9C}" type="slidenum">
              <a:rPr lang="en-US" smtClean="0"/>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25B41-CFDE-438C-B905-EEB1986BB04D}" type="datetime1">
              <a:rPr lang="en-US" smtClean="0"/>
              <a:t>8/14/2013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6F4F3-17FA-4478-BA20-70144642DD9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B203E-9BE0-48A5-848F-50AA6EBDB12C}" type="datetime1">
              <a:rPr lang="en-US" smtClean="0"/>
              <a:t>8/14/2013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6F4F3-17FA-4478-BA20-70144642DD9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0F4FC7-876B-4428-AC32-03458E7C4EA1}" type="datetime1">
              <a:rPr lang="en-US" smtClean="0"/>
              <a:t>8/14/2013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6F4F3-17FA-4478-BA20-70144642DD9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F7DC3-CF8E-43A2-A129-B8AA73DED267}" type="datetime1">
              <a:rPr lang="en-US" smtClean="0"/>
              <a:t>8/14/2013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6F4F3-17FA-4478-BA20-70144642DD9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ADE1037-6551-479E-85C8-7A78B4C4E25D}" type="datetime1">
              <a:rPr lang="en-US" smtClean="0"/>
              <a:t>8/14/2013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6F4F3-17FA-4478-BA20-70144642DD9C}" type="slidenum">
              <a:rPr lang="en-US" smtClean="0"/>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98F049-797C-4D34-95C9-3A4BA7F7C27D}" type="datetime1">
              <a:rPr lang="en-US" smtClean="0"/>
              <a:t>8/14/2013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26F4F3-17FA-4478-BA20-70144642DD9C}" type="slidenum">
              <a:rPr lang="en-US" smtClean="0"/>
              <a:t>‹#›</a:t>
            </a:fld>
            <a:endParaRPr lang="en-US"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A80845-314C-4C61-B302-BD1C5D9E3943}" type="datetime1">
              <a:rPr lang="en-US" smtClean="0"/>
              <a:t>8/14/2013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26F4F3-17FA-4478-BA20-70144642DD9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6BD86-B03B-44BC-BE87-761738C2D60B}" type="datetime1">
              <a:rPr lang="en-US" smtClean="0"/>
              <a:t>8/14/2013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26F4F3-17FA-4478-BA20-70144642DD9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E6CCE-D740-4678-BFAA-EE6C0AFEC053}" type="datetime1">
              <a:rPr lang="en-US" smtClean="0"/>
              <a:t>8/14/2013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6F4F3-17FA-4478-BA20-70144642DD9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23FFB9-B36A-43D3-8AAB-63E3E126448F}" type="datetime1">
              <a:rPr lang="en-US" smtClean="0"/>
              <a:t>8/14/2013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6F4F3-17FA-4478-BA20-70144642DD9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F1B392C5-6C4F-417E-BACC-4645C5A59C44}" type="datetime1">
              <a:rPr lang="en-US" smtClean="0"/>
              <a:t>8/14/2013</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C726F4F3-17FA-4478-BA20-70144642DD9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tmp"/></Relationships>
</file>

<file path=ppt/slides/_rels/slide1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tmp"/></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5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6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ultimath.com/whiteboard.php"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8.wmf"/><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commoncoretools.me/2011/03/10/structuring-the-mathematical-pract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erlin Sans FB" pitchFamily="34" charset="0"/>
              </a:rPr>
              <a:t>Tape Diagrams </a:t>
            </a:r>
            <a:endParaRPr lang="en-US" dirty="0">
              <a:latin typeface="Berlin Sans FB" pitchFamily="34" charset="0"/>
            </a:endParaRPr>
          </a:p>
        </p:txBody>
      </p:sp>
      <p:sp>
        <p:nvSpPr>
          <p:cNvPr id="3" name="Subtitle 2"/>
          <p:cNvSpPr>
            <a:spLocks noGrp="1"/>
          </p:cNvSpPr>
          <p:nvPr>
            <p:ph type="subTitle" idx="1"/>
          </p:nvPr>
        </p:nvSpPr>
        <p:spPr/>
        <p:txBody>
          <a:bodyPr/>
          <a:lstStyle/>
          <a:p>
            <a:r>
              <a:rPr lang="en-US" i="1" dirty="0" smtClean="0"/>
              <a:t>Increasing student understanding through visual representation </a:t>
            </a:r>
            <a:endParaRPr lang="en-US" i="1" dirty="0"/>
          </a:p>
        </p:txBody>
      </p:sp>
      <p:sp>
        <p:nvSpPr>
          <p:cNvPr id="4" name="TextBox 3"/>
          <p:cNvSpPr txBox="1"/>
          <p:nvPr/>
        </p:nvSpPr>
        <p:spPr>
          <a:xfrm rot="20600382">
            <a:off x="394287" y="3968315"/>
            <a:ext cx="2780750" cy="1446550"/>
          </a:xfrm>
          <a:prstGeom prst="rect">
            <a:avLst/>
          </a:prstGeom>
          <a:noFill/>
        </p:spPr>
        <p:txBody>
          <a:bodyPr wrap="square" rtlCol="0">
            <a:spAutoFit/>
          </a:bodyPr>
          <a:lstStyle/>
          <a:p>
            <a:pPr algn="ctr"/>
            <a:r>
              <a:rPr lang="en-US" sz="2000" dirty="0" smtClean="0">
                <a:latin typeface="Berlin Sans FB" pitchFamily="34" charset="0"/>
              </a:rPr>
              <a:t>Sean VanHatten</a:t>
            </a:r>
            <a:endParaRPr lang="en-US" sz="2000" dirty="0">
              <a:latin typeface="Berlin Sans FB" pitchFamily="34" charset="0"/>
            </a:endParaRPr>
          </a:p>
          <a:p>
            <a:pPr algn="ctr"/>
            <a:r>
              <a:rPr lang="en-US" sz="2000" dirty="0" smtClean="0">
                <a:latin typeface="Berlin Sans FB" pitchFamily="34" charset="0"/>
              </a:rPr>
              <a:t> svanhatten@e2ccb.org</a:t>
            </a:r>
          </a:p>
          <a:p>
            <a:pPr algn="ctr"/>
            <a:endParaRPr lang="en-US" sz="800" dirty="0" smtClean="0">
              <a:latin typeface="Berlin Sans FB" pitchFamily="34" charset="0"/>
            </a:endParaRPr>
          </a:p>
          <a:p>
            <a:pPr algn="ctr"/>
            <a:r>
              <a:rPr lang="en-US" sz="2000" dirty="0" smtClean="0">
                <a:latin typeface="Berlin Sans FB" pitchFamily="34" charset="0"/>
              </a:rPr>
              <a:t>Tracey Simchick </a:t>
            </a:r>
          </a:p>
          <a:p>
            <a:pPr algn="ctr"/>
            <a:r>
              <a:rPr lang="en-US" sz="2000" dirty="0" smtClean="0">
                <a:latin typeface="Berlin Sans FB" pitchFamily="34" charset="0"/>
              </a:rPr>
              <a:t>tsimchick@e2ccb.org</a:t>
            </a:r>
            <a:endParaRPr lang="en-US" sz="2000" dirty="0">
              <a:latin typeface="Berlin Sans FB" pitchFamily="34" charset="0"/>
            </a:endParaRPr>
          </a:p>
        </p:txBody>
      </p:sp>
    </p:spTree>
    <p:extLst>
      <p:ext uri="{BB962C8B-B14F-4D97-AF65-F5344CB8AC3E}">
        <p14:creationId xmlns:p14="http://schemas.microsoft.com/office/powerpoint/2010/main" val="1437603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620000" cy="884238"/>
          </a:xfrm>
        </p:spPr>
        <p:txBody>
          <a:bodyPr/>
          <a:lstStyle/>
          <a:p>
            <a:r>
              <a:rPr lang="en-US" dirty="0">
                <a:latin typeface="Berlin Sans FB" pitchFamily="34" charset="0"/>
              </a:rPr>
              <a:t>Background Information</a:t>
            </a:r>
            <a:endParaRPr lang="en-US" b="1" i="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990600"/>
            <a:ext cx="8077200" cy="5486400"/>
          </a:xfrm>
        </p:spPr>
        <p:txBody>
          <a:bodyPr>
            <a:normAutofit fontScale="92500"/>
          </a:bodyPr>
          <a:lstStyle/>
          <a:p>
            <a:endParaRPr lang="en-US" dirty="0" smtClean="0">
              <a:latin typeface="Berlin Sans FB" pitchFamily="34" charset="0"/>
            </a:endParaRPr>
          </a:p>
          <a:p>
            <a:r>
              <a:rPr lang="en-US" dirty="0" smtClean="0">
                <a:latin typeface="Berlin Sans FB" pitchFamily="34" charset="0"/>
              </a:rPr>
              <a:t>Diagnostic tests on basic mathematics skills were administered to a sample of more than 17,000 Primary 1 – 4 students</a:t>
            </a:r>
          </a:p>
          <a:p>
            <a:endParaRPr lang="en-US" sz="500" dirty="0" smtClean="0">
              <a:latin typeface="Berlin Sans FB" pitchFamily="34" charset="0"/>
            </a:endParaRPr>
          </a:p>
          <a:p>
            <a:r>
              <a:rPr lang="en-US" dirty="0" smtClean="0">
                <a:latin typeface="Berlin Sans FB" pitchFamily="34" charset="0"/>
              </a:rPr>
              <a:t>These tests revealed:</a:t>
            </a:r>
          </a:p>
          <a:p>
            <a:pPr lvl="1"/>
            <a:r>
              <a:rPr lang="en-US" dirty="0" smtClean="0">
                <a:latin typeface="Berlin Sans FB" pitchFamily="34" charset="0"/>
              </a:rPr>
              <a:t> that more than 50% of Primary 3 and 4 students performed poorly on items that tested division</a:t>
            </a:r>
          </a:p>
          <a:p>
            <a:pPr lvl="1"/>
            <a:r>
              <a:rPr lang="en-US" dirty="0" smtClean="0">
                <a:latin typeface="Berlin Sans FB" pitchFamily="34" charset="0"/>
              </a:rPr>
              <a:t>87% of the Primary 2 – 4 students could solve problems when key words (“altogether” or “left”) were given, but only 46% could solve problems without key words</a:t>
            </a:r>
          </a:p>
          <a:p>
            <a:endParaRPr lang="en-US" sz="500" dirty="0" smtClean="0">
              <a:latin typeface="Berlin Sans FB" pitchFamily="34" charset="0"/>
            </a:endParaRPr>
          </a:p>
          <a:p>
            <a:r>
              <a:rPr lang="en-US" dirty="0" smtClean="0">
                <a:latin typeface="Berlin Sans FB" pitchFamily="34" charset="0"/>
              </a:rPr>
              <a:t>Singapore made revisions in the 1980’s and 1990’s to combat this problem – The Mathematics Framework and the Model Method </a:t>
            </a:r>
          </a:p>
          <a:p>
            <a:endParaRPr lang="en-US" dirty="0">
              <a:latin typeface="Berlin Sans FB" pitchFamily="34" charset="0"/>
            </a:endParaRPr>
          </a:p>
          <a:p>
            <a:pPr marL="0" indent="0">
              <a:buNone/>
            </a:pPr>
            <a:endParaRPr lang="en-US" sz="1800" dirty="0">
              <a:latin typeface="Berlin Sans FB" pitchFamily="34" charset="0"/>
            </a:endParaRPr>
          </a:p>
          <a:p>
            <a:pPr marL="0" indent="0" algn="r">
              <a:buNone/>
            </a:pPr>
            <a:r>
              <a:rPr lang="en-US" sz="1800" i="1" dirty="0" smtClean="0">
                <a:latin typeface="Berlin Sans FB" pitchFamily="34" charset="0"/>
              </a:rPr>
              <a:t>The Singapore Model Method</a:t>
            </a:r>
            <a:r>
              <a:rPr lang="en-US" sz="1800" dirty="0" smtClean="0">
                <a:latin typeface="Berlin Sans FB" pitchFamily="34" charset="0"/>
              </a:rPr>
              <a:t>, Ministry of Education, Singapore, 2009</a:t>
            </a:r>
          </a:p>
        </p:txBody>
      </p:sp>
      <p:pic>
        <p:nvPicPr>
          <p:cNvPr id="4" name="Picture 2" descr="http://altondailynews.com/shared/inc/client/17/articles/images/7071181513-m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243052"/>
            <a:ext cx="1569193" cy="13039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815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71600"/>
            <a:ext cx="6991956" cy="4800600"/>
          </a:xfrm>
          <a:prstGeom prst="rect">
            <a:avLst/>
          </a:prstGeom>
        </p:spPr>
      </p:pic>
      <p:sp>
        <p:nvSpPr>
          <p:cNvPr id="2" name="Title 1"/>
          <p:cNvSpPr>
            <a:spLocks noGrp="1"/>
          </p:cNvSpPr>
          <p:nvPr>
            <p:ph type="title"/>
          </p:nvPr>
        </p:nvSpPr>
        <p:spPr>
          <a:xfrm>
            <a:off x="533400" y="152400"/>
            <a:ext cx="8041440" cy="1442674"/>
          </a:xfrm>
        </p:spPr>
        <p:txBody>
          <a:bodyPr>
            <a:normAutofit/>
          </a:bodyPr>
          <a:lstStyle/>
          <a:p>
            <a:r>
              <a:rPr lang="en-US" dirty="0">
                <a:latin typeface="Berlin Sans FB" pitchFamily="34" charset="0"/>
              </a:rPr>
              <a:t>Singapore Math Framework </a:t>
            </a:r>
            <a:r>
              <a:rPr lang="en-US" sz="1400" dirty="0">
                <a:latin typeface="Berlin Sans FB" pitchFamily="34" charset="0"/>
              </a:rPr>
              <a:t>(2000)</a:t>
            </a:r>
            <a:endParaRPr lang="en-US" b="1"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8742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latin typeface="Berlin Sans FB" pitchFamily="34" charset="0"/>
              </a:rPr>
              <a:t>Progression of Tape Diagrams</a:t>
            </a:r>
            <a:endParaRPr lang="en-US" b="1" i="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066800"/>
            <a:ext cx="7848600" cy="5486400"/>
          </a:xfrm>
        </p:spPr>
        <p:txBody>
          <a:bodyPr>
            <a:normAutofit/>
          </a:bodyPr>
          <a:lstStyle/>
          <a:p>
            <a:endParaRPr lang="en-US" dirty="0" smtClean="0"/>
          </a:p>
          <a:p>
            <a:r>
              <a:rPr lang="en-US" dirty="0" smtClean="0">
                <a:latin typeface="Berlin Sans FB" pitchFamily="34" charset="0"/>
              </a:rPr>
              <a:t>Students begin by drawing pictorial models</a:t>
            </a:r>
          </a:p>
          <a:p>
            <a:pPr marL="0" indent="0">
              <a:buNone/>
            </a:pPr>
            <a:endParaRPr lang="en-US" sz="500" dirty="0" smtClean="0">
              <a:latin typeface="Berlin Sans FB" pitchFamily="34" charset="0"/>
            </a:endParaRPr>
          </a:p>
          <a:p>
            <a:r>
              <a:rPr lang="en-US" dirty="0" smtClean="0">
                <a:latin typeface="Berlin Sans FB" pitchFamily="34" charset="0"/>
              </a:rPr>
              <a:t>Evolves into using </a:t>
            </a:r>
            <a:r>
              <a:rPr lang="en-US" dirty="0">
                <a:latin typeface="Berlin Sans FB" pitchFamily="34" charset="0"/>
              </a:rPr>
              <a:t>bars to represent </a:t>
            </a:r>
            <a:r>
              <a:rPr lang="en-US" dirty="0" smtClean="0">
                <a:latin typeface="Berlin Sans FB" pitchFamily="34" charset="0"/>
              </a:rPr>
              <a:t>quantities</a:t>
            </a:r>
          </a:p>
          <a:p>
            <a:pPr lvl="1"/>
            <a:r>
              <a:rPr lang="en-US" dirty="0" smtClean="0">
                <a:latin typeface="Berlin Sans FB" pitchFamily="34" charset="0"/>
              </a:rPr>
              <a:t>Enables </a:t>
            </a:r>
            <a:r>
              <a:rPr lang="en-US" dirty="0">
                <a:latin typeface="Berlin Sans FB" pitchFamily="34" charset="0"/>
              </a:rPr>
              <a:t>students to become more comfortable </a:t>
            </a:r>
            <a:r>
              <a:rPr lang="en-US" dirty="0" smtClean="0">
                <a:latin typeface="Berlin Sans FB" pitchFamily="34" charset="0"/>
              </a:rPr>
              <a:t>using </a:t>
            </a:r>
            <a:r>
              <a:rPr lang="en-US" dirty="0">
                <a:latin typeface="Berlin Sans FB" pitchFamily="34" charset="0"/>
              </a:rPr>
              <a:t>letter symbols to represent quantities later at the secondary </a:t>
            </a:r>
            <a:r>
              <a:rPr lang="en-US" dirty="0" smtClean="0">
                <a:latin typeface="Berlin Sans FB" pitchFamily="34" charset="0"/>
              </a:rPr>
              <a:t>level (Algebra)</a:t>
            </a:r>
          </a:p>
        </p:txBody>
      </p:sp>
      <p:grpSp>
        <p:nvGrpSpPr>
          <p:cNvPr id="37" name="Group 36"/>
          <p:cNvGrpSpPr/>
          <p:nvPr/>
        </p:nvGrpSpPr>
        <p:grpSpPr>
          <a:xfrm>
            <a:off x="310967" y="3681496"/>
            <a:ext cx="4326625" cy="2240659"/>
            <a:chOff x="625276" y="3655590"/>
            <a:chExt cx="4326625" cy="2240659"/>
          </a:xfrm>
        </p:grpSpPr>
        <p:grpSp>
          <p:nvGrpSpPr>
            <p:cNvPr id="27" name="Group 26"/>
            <p:cNvGrpSpPr/>
            <p:nvPr/>
          </p:nvGrpSpPr>
          <p:grpSpPr>
            <a:xfrm>
              <a:off x="625276" y="3655590"/>
              <a:ext cx="4326625" cy="1855613"/>
              <a:chOff x="1023056" y="2791177"/>
              <a:chExt cx="6752166" cy="2827869"/>
            </a:xfrm>
          </p:grpSpPr>
          <p:cxnSp>
            <p:nvCxnSpPr>
              <p:cNvPr id="4" name="Straight Arrow Connector 3"/>
              <p:cNvCxnSpPr/>
              <p:nvPr/>
            </p:nvCxnSpPr>
            <p:spPr>
              <a:xfrm>
                <a:off x="2482144" y="4097867"/>
                <a:ext cx="342900" cy="838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5676899" y="4128911"/>
                <a:ext cx="571500" cy="763411"/>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4" descr="C:\Users\ewheeler\AppData\Local\Microsoft\Windows\Temporary Internet Files\Content.IE5\Y153C9IL\MP9004053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00" t="11520" r="13066"/>
              <a:stretch/>
            </p:blipFill>
            <p:spPr bwMode="auto">
              <a:xfrm>
                <a:off x="1023056" y="2836333"/>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ewheeler\AppData\Local\Microsoft\Windows\Temporary Internet Files\Content.IE5\Y153C9IL\MP9004053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00" t="11520" r="13066"/>
              <a:stretch/>
            </p:blipFill>
            <p:spPr bwMode="auto">
              <a:xfrm>
                <a:off x="1752600" y="2836332"/>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wheeler\AppData\Local\Microsoft\Windows\Temporary Internet Files\Content.IE5\Y153C9IL\MP9004053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00" t="11520" r="13066"/>
              <a:stretch/>
            </p:blipFill>
            <p:spPr bwMode="auto">
              <a:xfrm>
                <a:off x="2470856" y="2819400"/>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ewheeler\AppData\Local\Microsoft\Windows\Temporary Internet Files\Content.IE5\Y153C9IL\MP9004053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00" t="11520" r="13066"/>
              <a:stretch/>
            </p:blipFill>
            <p:spPr bwMode="auto">
              <a:xfrm>
                <a:off x="1066800" y="3445932"/>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ewheeler\AppData\Local\Microsoft\Windows\Temporary Internet Files\Content.IE5\Y153C9IL\MP9004053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00" t="11520" r="13066"/>
              <a:stretch/>
            </p:blipFill>
            <p:spPr bwMode="auto">
              <a:xfrm>
                <a:off x="1785056" y="3429000"/>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ewheeler\AppData\Local\Microsoft\Windows\Temporary Internet Files\Content.IE5\Y153C9IL\MP9004053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00" t="11520" r="13066"/>
              <a:stretch/>
            </p:blipFill>
            <p:spPr bwMode="auto">
              <a:xfrm>
                <a:off x="2514600" y="3460044"/>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ewheeler\AppData\Local\Microsoft\Windows\Temporary Internet Files\Content.IE5\Y153C9IL\MP9004053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00" t="11520" r="13066"/>
              <a:stretch/>
            </p:blipFill>
            <p:spPr bwMode="auto">
              <a:xfrm>
                <a:off x="3200400" y="2850444"/>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ewheeler\AppData\Local\Microsoft\Windows\Temporary Internet Files\Content.IE5\Y153C9IL\MP900405344[1].jp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8000" t="11520" r="13066"/>
              <a:stretch/>
            </p:blipFill>
            <p:spPr bwMode="auto">
              <a:xfrm>
                <a:off x="6392333" y="3429000"/>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ewheeler\AppData\Local\Microsoft\Windows\Temporary Internet Files\Content.IE5\Y153C9IL\MP900405344[1].jp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8000" t="11520" r="13066"/>
              <a:stretch/>
            </p:blipFill>
            <p:spPr bwMode="auto">
              <a:xfrm>
                <a:off x="5597877" y="2836332"/>
                <a:ext cx="729544" cy="6688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ewheeler\AppData\Local\Microsoft\Windows\Temporary Internet Files\Content.IE5\Y153C9IL\MP900405344[1].jp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8000" t="11520" r="13066"/>
              <a:stretch/>
            </p:blipFill>
            <p:spPr bwMode="auto">
              <a:xfrm>
                <a:off x="6316133" y="2819399"/>
                <a:ext cx="729544" cy="6688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ewheeler\AppData\Local\Microsoft\Windows\Temporary Internet Files\Content.IE5\Y153C9IL\MP900405344[1].jp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8000" t="11520" r="13066"/>
              <a:stretch/>
            </p:blipFill>
            <p:spPr bwMode="auto">
              <a:xfrm>
                <a:off x="7045678" y="2791177"/>
                <a:ext cx="729544" cy="6688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ewheeler\AppData\Local\Microsoft\Windows\Temporary Internet Files\Content.IE5\Y153C9IL\MP900405344[1].jp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8000" t="11520" r="13066"/>
              <a:stretch/>
            </p:blipFill>
            <p:spPr bwMode="auto">
              <a:xfrm>
                <a:off x="5662789" y="3445931"/>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ewheeler\AppData\Local\Microsoft\Windows\Temporary Internet Files\Content.IE5\Y153C9IL\MP9004053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00" t="11520" r="13066"/>
              <a:stretch/>
            </p:blipFill>
            <p:spPr bwMode="auto">
              <a:xfrm>
                <a:off x="1902179" y="4936068"/>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ewheeler\AppData\Local\Microsoft\Windows\Temporary Internet Files\Content.IE5\Y153C9IL\MP9004053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00" t="11520" r="13066"/>
              <a:stretch/>
            </p:blipFill>
            <p:spPr bwMode="auto">
              <a:xfrm>
                <a:off x="2623256" y="4936067"/>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ewheeler\AppData\Local\Microsoft\Windows\Temporary Internet Files\Content.IE5\Y153C9IL\MP9004053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00" t="11520" r="13066"/>
              <a:stretch/>
            </p:blipFill>
            <p:spPr bwMode="auto">
              <a:xfrm>
                <a:off x="3341512" y="4919135"/>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ewheeler\AppData\Local\Microsoft\Windows\Temporary Internet Files\Content.IE5\Y153C9IL\MP9004053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00" t="11520" r="13066"/>
              <a:stretch/>
            </p:blipFill>
            <p:spPr bwMode="auto">
              <a:xfrm>
                <a:off x="1172635" y="4936068"/>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ewheeler\AppData\Local\Microsoft\Windows\Temporary Internet Files\Content.IE5\Y153C9IL\MP9004053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00" t="11520" r="13066"/>
              <a:stretch/>
            </p:blipFill>
            <p:spPr bwMode="auto">
              <a:xfrm>
                <a:off x="4071056" y="4950179"/>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ewheeler\AppData\Local\Microsoft\Windows\Temporary Internet Files\Content.IE5\Y153C9IL\MP900405344[1].jp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8000" t="11520" r="13066"/>
              <a:stretch/>
            </p:blipFill>
            <p:spPr bwMode="auto">
              <a:xfrm>
                <a:off x="4734278" y="4919134"/>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ewheeler\AppData\Local\Microsoft\Windows\Temporary Internet Files\Content.IE5\Y153C9IL\MP900405344[1].jp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8000" t="11520" r="13066"/>
              <a:stretch/>
            </p:blipFill>
            <p:spPr bwMode="auto">
              <a:xfrm>
                <a:off x="5452534" y="4902202"/>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ewheeler\AppData\Local\Microsoft\Windows\Temporary Internet Files\Content.IE5\Y153C9IL\MP900405344[1].jp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8000" t="11520" r="13066"/>
              <a:stretch/>
            </p:blipFill>
            <p:spPr bwMode="auto">
              <a:xfrm>
                <a:off x="6182078" y="4873980"/>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84" y="3414710"/>
                <a:ext cx="47632" cy="28579"/>
              </a:xfrm>
              <a:prstGeom prst="rect">
                <a:avLst/>
              </a:prstGeom>
            </p:spPr>
          </p:pic>
        </p:grpSp>
        <p:grpSp>
          <p:nvGrpSpPr>
            <p:cNvPr id="35" name="Group 34"/>
            <p:cNvGrpSpPr/>
            <p:nvPr/>
          </p:nvGrpSpPr>
          <p:grpSpPr>
            <a:xfrm>
              <a:off x="668311" y="5454184"/>
              <a:ext cx="3699321" cy="442065"/>
              <a:chOff x="1260445" y="5528735"/>
              <a:chExt cx="4999947" cy="711201"/>
            </a:xfrm>
          </p:grpSpPr>
          <p:pic>
            <p:nvPicPr>
              <p:cNvPr id="28" name="Picture 4" descr="C:\Users\ewheeler\AppData\Local\Microsoft\Windows\Temporary Internet Files\Content.IE5\Y153C9IL\MP90040534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000" t="11520" r="13066"/>
              <a:stretch/>
            </p:blipFill>
            <p:spPr bwMode="auto">
              <a:xfrm>
                <a:off x="1260445" y="5545667"/>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ewheeler\AppData\Local\Microsoft\Windows\Temporary Internet Files\Content.IE5\Y153C9IL\MP90040534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000" t="11520" r="13066"/>
              <a:stretch/>
            </p:blipFill>
            <p:spPr bwMode="auto">
              <a:xfrm>
                <a:off x="1937456" y="5545667"/>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ewheeler\AppData\Local\Microsoft\Windows\Temporary Internet Files\Content.IE5\Y153C9IL\MP90040534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000" t="11520" r="13066"/>
              <a:stretch/>
            </p:blipFill>
            <p:spPr bwMode="auto">
              <a:xfrm>
                <a:off x="2655712" y="5528735"/>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ewheeler\AppData\Local\Microsoft\Windows\Temporary Internet Files\Content.IE5\Y153C9IL\MP90040534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000" t="11520" r="13066"/>
              <a:stretch/>
            </p:blipFill>
            <p:spPr bwMode="auto">
              <a:xfrm>
                <a:off x="3385256" y="5559779"/>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ewheeler\AppData\Local\Microsoft\Windows\Temporary Internet Files\Content.IE5\Y153C9IL\MP900405344[1].jpg"/>
              <p:cNvPicPr>
                <a:picLocks noChangeAspect="1" noChangeArrowheads="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l="18000" t="11520" r="13066"/>
              <a:stretch/>
            </p:blipFill>
            <p:spPr bwMode="auto">
              <a:xfrm>
                <a:off x="4818944" y="5545667"/>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ewheeler\AppData\Local\Microsoft\Windows\Temporary Internet Files\Content.IE5\Y153C9IL\MP900405344[1].jpg"/>
              <p:cNvPicPr>
                <a:picLocks noChangeAspect="1" noChangeArrowheads="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l="18000" t="11520" r="13066"/>
              <a:stretch/>
            </p:blipFill>
            <p:spPr bwMode="auto">
              <a:xfrm>
                <a:off x="5530848" y="5528735"/>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ewheeler\AppData\Local\Microsoft\Windows\Temporary Internet Files\Content.IE5\Y153C9IL\MP900405344[1].jpg"/>
              <p:cNvPicPr>
                <a:picLocks noChangeAspect="1" noChangeArrowheads="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l="18000" t="11520" r="13066"/>
              <a:stretch/>
            </p:blipFill>
            <p:spPr bwMode="auto">
              <a:xfrm>
                <a:off x="4089400" y="5571069"/>
                <a:ext cx="729544" cy="66886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6" name="Picture 4" descr="C:\Users\ewheeler\AppData\Local\Microsoft\Windows\Temporary Internet Files\Content.IE5\Y153C9IL\MP900405344[1].jpg"/>
          <p:cNvPicPr>
            <a:picLocks noChangeAspect="1" noChangeArrowheads="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18000" t="11520" r="13066"/>
          <a:stretch/>
        </p:blipFill>
        <p:spPr bwMode="auto">
          <a:xfrm>
            <a:off x="4238868" y="4072426"/>
            <a:ext cx="498123" cy="456694"/>
          </a:xfrm>
          <a:prstGeom prst="rect">
            <a:avLst/>
          </a:prstGeom>
          <a:noFill/>
          <a:extLst>
            <a:ext uri="{909E8E84-426E-40DD-AFC4-6F175D3DCCD1}">
              <a14:hiddenFill xmlns:a14="http://schemas.microsoft.com/office/drawing/2010/main">
                <a:solidFill>
                  <a:srgbClr val="FFFFFF"/>
                </a:solidFill>
              </a14:hiddenFill>
            </a:ext>
          </a:extLst>
        </p:spPr>
      </p:pic>
      <p:sp>
        <p:nvSpPr>
          <p:cNvPr id="42" name="Right Brace 41"/>
          <p:cNvSpPr/>
          <p:nvPr/>
        </p:nvSpPr>
        <p:spPr>
          <a:xfrm rot="5400000" flipH="1" flipV="1">
            <a:off x="7198150" y="3221000"/>
            <a:ext cx="180078" cy="2370336"/>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Right Brace 42"/>
          <p:cNvSpPr/>
          <p:nvPr/>
        </p:nvSpPr>
        <p:spPr>
          <a:xfrm rot="5400000">
            <a:off x="6706884" y="4413823"/>
            <a:ext cx="202531" cy="1471302"/>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TextBox 46"/>
          <p:cNvSpPr txBox="1"/>
          <p:nvPr/>
        </p:nvSpPr>
        <p:spPr>
          <a:xfrm>
            <a:off x="5848613" y="3887760"/>
            <a:ext cx="2879152" cy="369333"/>
          </a:xfrm>
          <a:prstGeom prst="rect">
            <a:avLst/>
          </a:prstGeom>
          <a:noFill/>
        </p:spPr>
        <p:txBody>
          <a:bodyPr wrap="square" rtlCol="0">
            <a:spAutoFit/>
          </a:bodyPr>
          <a:lstStyle/>
          <a:p>
            <a:pPr algn="ctr"/>
            <a:r>
              <a:rPr lang="en-US" dirty="0" smtClean="0"/>
              <a:t>15</a:t>
            </a:r>
            <a:endParaRPr lang="en-US" dirty="0"/>
          </a:p>
        </p:txBody>
      </p:sp>
      <p:sp>
        <p:nvSpPr>
          <p:cNvPr id="48" name="TextBox 47"/>
          <p:cNvSpPr txBox="1"/>
          <p:nvPr/>
        </p:nvSpPr>
        <p:spPr>
          <a:xfrm>
            <a:off x="5741349" y="5320961"/>
            <a:ext cx="2133600" cy="369332"/>
          </a:xfrm>
          <a:prstGeom prst="rect">
            <a:avLst/>
          </a:prstGeom>
          <a:noFill/>
        </p:spPr>
        <p:txBody>
          <a:bodyPr wrap="square" rtlCol="0">
            <a:spAutoFit/>
          </a:bodyPr>
          <a:lstStyle/>
          <a:p>
            <a:pPr algn="ctr"/>
            <a:r>
              <a:rPr lang="en-US" dirty="0"/>
              <a:t>7</a:t>
            </a:r>
          </a:p>
        </p:txBody>
      </p:sp>
      <p:sp>
        <p:nvSpPr>
          <p:cNvPr id="39" name="Right Arrow 38"/>
          <p:cNvSpPr/>
          <p:nvPr/>
        </p:nvSpPr>
        <p:spPr>
          <a:xfrm>
            <a:off x="4637592" y="4550040"/>
            <a:ext cx="1066298" cy="67031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4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2499" y="4671309"/>
            <a:ext cx="2431379" cy="27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ight Brace 48"/>
          <p:cNvSpPr/>
          <p:nvPr/>
        </p:nvSpPr>
        <p:spPr>
          <a:xfrm rot="5400000">
            <a:off x="7934916" y="4639998"/>
            <a:ext cx="208340" cy="990571"/>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TextBox 49"/>
          <p:cNvSpPr txBox="1"/>
          <p:nvPr/>
        </p:nvSpPr>
        <p:spPr>
          <a:xfrm>
            <a:off x="6972286" y="5315762"/>
            <a:ext cx="2133600" cy="369332"/>
          </a:xfrm>
          <a:prstGeom prst="rect">
            <a:avLst/>
          </a:prstGeom>
          <a:noFill/>
        </p:spPr>
        <p:txBody>
          <a:bodyPr wrap="square" rtlCol="0">
            <a:spAutoFit/>
          </a:bodyPr>
          <a:lstStyle/>
          <a:p>
            <a:pPr algn="ctr"/>
            <a:r>
              <a:rPr lang="en-US" dirty="0" smtClean="0"/>
              <a:t>?</a:t>
            </a:r>
            <a:endParaRPr lang="en-US" dirty="0"/>
          </a:p>
        </p:txBody>
      </p:sp>
    </p:spTree>
    <p:extLst>
      <p:ext uri="{BB962C8B-B14F-4D97-AF65-F5344CB8AC3E}">
        <p14:creationId xmlns:p14="http://schemas.microsoft.com/office/powerpoint/2010/main" val="394941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762000"/>
            <a:ext cx="8446137" cy="5105400"/>
          </a:xfrm>
        </p:spPr>
      </p:pic>
    </p:spTree>
    <p:extLst>
      <p:ext uri="{BB962C8B-B14F-4D97-AF65-F5344CB8AC3E}">
        <p14:creationId xmlns:p14="http://schemas.microsoft.com/office/powerpoint/2010/main" val="3770480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59" y="274638"/>
            <a:ext cx="8654041" cy="715962"/>
          </a:xfrm>
        </p:spPr>
        <p:txBody>
          <a:bodyPr>
            <a:noAutofit/>
          </a:bodyPr>
          <a:lstStyle/>
          <a:p>
            <a:r>
              <a:rPr lang="en-US" sz="2800" dirty="0" smtClean="0">
                <a:solidFill>
                  <a:schemeClr val="tx1"/>
                </a:solidFill>
                <a:latin typeface="Berlin Sans FB" pitchFamily="34" charset="0"/>
              </a:rPr>
              <a:t>Foundation for tape diagrams:</a:t>
            </a:r>
            <a:br>
              <a:rPr lang="en-US" sz="2800" dirty="0" smtClean="0">
                <a:solidFill>
                  <a:schemeClr val="tx1"/>
                </a:solidFill>
                <a:latin typeface="Berlin Sans FB" pitchFamily="34" charset="0"/>
              </a:rPr>
            </a:br>
            <a:r>
              <a:rPr lang="en-US" sz="2800" dirty="0" smtClean="0">
                <a:solidFill>
                  <a:schemeClr val="tx1"/>
                </a:solidFill>
                <a:latin typeface="Berlin Sans FB" pitchFamily="34" charset="0"/>
              </a:rPr>
              <a:t>The Comparison Model – Arrays (K/Grade 1)</a:t>
            </a:r>
            <a:endParaRPr lang="en-US" sz="2800" dirty="0">
              <a:solidFill>
                <a:schemeClr val="tx1"/>
              </a:solidFill>
              <a:latin typeface="Berlin Sans FB" pitchFamily="34" charset="0"/>
            </a:endParaRPr>
          </a:p>
        </p:txBody>
      </p:sp>
      <p:sp>
        <p:nvSpPr>
          <p:cNvPr id="3" name="Content Placeholder 2"/>
          <p:cNvSpPr>
            <a:spLocks noGrp="1"/>
          </p:cNvSpPr>
          <p:nvPr>
            <p:ph idx="1"/>
          </p:nvPr>
        </p:nvSpPr>
        <p:spPr>
          <a:xfrm>
            <a:off x="457200" y="1128045"/>
            <a:ext cx="8229600" cy="5334000"/>
          </a:xfrm>
        </p:spPr>
        <p:txBody>
          <a:bodyPr/>
          <a:lstStyle/>
          <a:p>
            <a:pPr marL="0" indent="0">
              <a:buNone/>
            </a:pPr>
            <a:endParaRPr lang="en-US" dirty="0"/>
          </a:p>
          <a:p>
            <a:endParaRPr lang="en-US" dirty="0" smtClean="0"/>
          </a:p>
          <a:p>
            <a:endParaRPr lang="en-US" dirty="0"/>
          </a:p>
          <a:p>
            <a:pPr marL="0" indent="0">
              <a:buNone/>
            </a:pPr>
            <a:endParaRPr lang="en-US" dirty="0" smtClean="0"/>
          </a:p>
          <a:p>
            <a:endParaRPr lang="en-US" dirty="0"/>
          </a:p>
          <a:p>
            <a:endParaRPr lang="en-US" dirty="0" smtClean="0"/>
          </a:p>
          <a:p>
            <a:pPr marL="0" indent="0">
              <a:buNone/>
            </a:pPr>
            <a:endParaRPr lang="en-US" dirty="0"/>
          </a:p>
          <a:p>
            <a:r>
              <a:rPr lang="en-US" dirty="0" smtClean="0">
                <a:latin typeface="Berlin Sans FB" pitchFamily="34" charset="0"/>
              </a:rPr>
              <a:t>Students are asked to match the dogs and cats one to one and compare their numbers.  </a:t>
            </a:r>
          </a:p>
          <a:p>
            <a:pPr marL="0" indent="0">
              <a:buNone/>
            </a:pPr>
            <a:endParaRPr lang="en-US" sz="500" dirty="0">
              <a:latin typeface="Berlin Sans FB" pitchFamily="34" charset="0"/>
            </a:endParaRPr>
          </a:p>
          <a:p>
            <a:pPr marL="0" indent="0">
              <a:buNone/>
            </a:pPr>
            <a:r>
              <a:rPr lang="en-US" b="1" u="sng" dirty="0" smtClean="0">
                <a:latin typeface="Berlin Sans FB" pitchFamily="34" charset="0"/>
              </a:rPr>
              <a:t>Example</a:t>
            </a:r>
            <a:r>
              <a:rPr lang="en-US" b="1" dirty="0" smtClean="0">
                <a:latin typeface="Berlin Sans FB" pitchFamily="34" charset="0"/>
              </a:rPr>
              <a:t>:  </a:t>
            </a:r>
            <a:r>
              <a:rPr lang="en-US" dirty="0" smtClean="0">
                <a:latin typeface="Berlin Sans FB" pitchFamily="34" charset="0"/>
              </a:rPr>
              <a:t>There are 6 dogs.  There are as many dogs as cats.  Show how many cats there would be.</a:t>
            </a:r>
            <a:endParaRPr lang="en-US" dirty="0">
              <a:latin typeface="Berlin Sans FB"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559" y="1143000"/>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340" y="1157915"/>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2212" y="1157915"/>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179" y="1157915"/>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0222" y="1194786"/>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9422" y="1157915"/>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31" y="3013758"/>
            <a:ext cx="112038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40683"/>
            <a:ext cx="112038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030850"/>
            <a:ext cx="11223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980" y="3030850"/>
            <a:ext cx="11223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993959"/>
            <a:ext cx="11223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2420" y="2993959"/>
            <a:ext cx="11223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6835" y="2258108"/>
            <a:ext cx="1587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1812" y="2309383"/>
            <a:ext cx="1587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773" y="2287470"/>
            <a:ext cx="1587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5412" y="2309383"/>
            <a:ext cx="1587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1606" y="2313107"/>
            <a:ext cx="1587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3206" y="2275200"/>
            <a:ext cx="1587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740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normAutofit fontScale="90000"/>
          </a:bodyPr>
          <a:lstStyle/>
          <a:p>
            <a:r>
              <a:rPr lang="en-US" dirty="0">
                <a:solidFill>
                  <a:schemeClr val="tx1"/>
                </a:solidFill>
                <a:latin typeface="Berlin Sans FB" pitchFamily="34" charset="0"/>
              </a:rPr>
              <a:t>The Comparison </a:t>
            </a:r>
            <a:r>
              <a:rPr lang="en-US" dirty="0" smtClean="0">
                <a:solidFill>
                  <a:schemeClr val="tx1"/>
                </a:solidFill>
                <a:latin typeface="Berlin Sans FB" pitchFamily="34" charset="0"/>
              </a:rPr>
              <a:t>Model – Grade 1</a:t>
            </a:r>
            <a:endParaRPr lang="en-US" dirty="0">
              <a:latin typeface="Berlin Sans FB" pitchFamily="34" charset="0"/>
            </a:endParaRPr>
          </a:p>
        </p:txBody>
      </p:sp>
      <p:sp>
        <p:nvSpPr>
          <p:cNvPr id="3" name="Content Placeholder 2"/>
          <p:cNvSpPr>
            <a:spLocks noGrp="1"/>
          </p:cNvSpPr>
          <p:nvPr>
            <p:ph idx="1"/>
          </p:nvPr>
        </p:nvSpPr>
        <p:spPr>
          <a:xfrm>
            <a:off x="228600" y="1143000"/>
            <a:ext cx="8610600" cy="5410200"/>
          </a:xfrm>
        </p:spPr>
        <p:txBody>
          <a:bodyPr/>
          <a:lstStyle/>
          <a:p>
            <a:r>
              <a:rPr lang="en-US" dirty="0" smtClean="0">
                <a:latin typeface="Berlin Sans FB" pitchFamily="34" charset="0"/>
              </a:rPr>
              <a:t>There are 2 more dogs than cats.  If there are 6 dogs, how many cats are there?</a:t>
            </a:r>
          </a:p>
          <a:p>
            <a:pPr marL="0" indent="0">
              <a:buNone/>
            </a:pPr>
            <a:endParaRPr lang="en-US" dirty="0" smtClean="0">
              <a:latin typeface="Berlin Sans FB" pitchFamily="34" charset="0"/>
            </a:endParaRPr>
          </a:p>
          <a:p>
            <a:endParaRPr lang="en-US" dirty="0"/>
          </a:p>
          <a:p>
            <a:endParaRPr lang="en-US" dirty="0" smtClean="0"/>
          </a:p>
          <a:p>
            <a:endParaRPr lang="en-US" dirty="0"/>
          </a:p>
          <a:p>
            <a:endParaRPr lang="en-US" dirty="0" smtClean="0"/>
          </a:p>
          <a:p>
            <a:endParaRPr lang="en-US" dirty="0"/>
          </a:p>
          <a:p>
            <a:pPr marL="0" indent="0">
              <a:buNone/>
            </a:pPr>
            <a:endParaRPr lang="en-US" dirty="0" smtClean="0"/>
          </a:p>
          <a:p>
            <a:pPr marL="0" indent="0">
              <a:buNone/>
            </a:pPr>
            <a:r>
              <a:rPr lang="en-US" dirty="0" smtClean="0">
                <a:latin typeface="Berlin Sans FB" pitchFamily="34" charset="0"/>
              </a:rPr>
              <a:t>There are 6 dogs.  There are 2 more dogs than cats.  The difference between the two numbers is 2.  There are 4 cats.  </a:t>
            </a:r>
            <a:endParaRPr lang="en-US" dirty="0">
              <a:latin typeface="Berlin Sans FB"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356" y="2169170"/>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782338" y="2133600"/>
            <a:ext cx="7469736" cy="2797112"/>
            <a:chOff x="1140864" y="1927659"/>
            <a:chExt cx="7469736" cy="2797112"/>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930326"/>
              <a:ext cx="12192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64" y="1963229"/>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064" y="1963229"/>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2707" y="1927659"/>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927659"/>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616" y="3657971"/>
              <a:ext cx="112038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657971"/>
              <a:ext cx="112038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7014" y="3657971"/>
              <a:ext cx="112038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223" y="3657971"/>
              <a:ext cx="112038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1089" y="3028224"/>
              <a:ext cx="1587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2958" y="3025766"/>
              <a:ext cx="1587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3732" y="3025766"/>
              <a:ext cx="1587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2932" y="2987852"/>
              <a:ext cx="1587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17205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First Basic Problem Type</a:t>
            </a:r>
            <a:endParaRPr lang="en-US" dirty="0"/>
          </a:p>
        </p:txBody>
      </p:sp>
      <p:sp>
        <p:nvSpPr>
          <p:cNvPr id="3" name="Content Placeholder 2"/>
          <p:cNvSpPr>
            <a:spLocks noGrp="1"/>
          </p:cNvSpPr>
          <p:nvPr>
            <p:ph idx="1"/>
          </p:nvPr>
        </p:nvSpPr>
        <p:spPr/>
        <p:txBody>
          <a:bodyPr/>
          <a:lstStyle/>
          <a:p>
            <a:r>
              <a:rPr lang="en-US" dirty="0" smtClean="0">
                <a:latin typeface="Berlin Sans FB" pitchFamily="34" charset="0"/>
              </a:rPr>
              <a:t>Part – Part – Whole </a:t>
            </a:r>
          </a:p>
          <a:p>
            <a:pPr marL="0" indent="0">
              <a:buNone/>
            </a:pPr>
            <a:endParaRPr lang="en-US" dirty="0">
              <a:latin typeface="Berlin Sans FB" pitchFamily="34" charset="0"/>
            </a:endParaRPr>
          </a:p>
        </p:txBody>
      </p:sp>
      <p:grpSp>
        <p:nvGrpSpPr>
          <p:cNvPr id="4" name="Group 3"/>
          <p:cNvGrpSpPr/>
          <p:nvPr/>
        </p:nvGrpSpPr>
        <p:grpSpPr>
          <a:xfrm>
            <a:off x="1219200" y="2046237"/>
            <a:ext cx="6858000" cy="4570483"/>
            <a:chOff x="1219200" y="2046237"/>
            <a:chExt cx="6858000" cy="4570483"/>
          </a:xfrm>
        </p:grpSpPr>
        <p:sp>
          <p:nvSpPr>
            <p:cNvPr id="5" name="TextBox 4"/>
            <p:cNvSpPr txBox="1"/>
            <p:nvPr/>
          </p:nvSpPr>
          <p:spPr>
            <a:xfrm>
              <a:off x="3962400" y="3200400"/>
              <a:ext cx="4114800" cy="3416320"/>
            </a:xfrm>
            <a:prstGeom prst="rect">
              <a:avLst/>
            </a:prstGeom>
            <a:noFill/>
          </p:spPr>
          <p:txBody>
            <a:bodyPr wrap="square" rtlCol="0">
              <a:spAutoFit/>
            </a:bodyPr>
            <a:lstStyle/>
            <a:p>
              <a:pPr algn="ctr"/>
              <a:r>
                <a:rPr lang="en-US" sz="2400" dirty="0" smtClean="0"/>
                <a:t>8 = 3 + 5</a:t>
              </a:r>
            </a:p>
            <a:p>
              <a:pPr algn="ctr"/>
              <a:r>
                <a:rPr lang="en-US" sz="2400" dirty="0" smtClean="0"/>
                <a:t>8 = 5 + 3</a:t>
              </a:r>
            </a:p>
            <a:p>
              <a:pPr algn="ctr"/>
              <a:r>
                <a:rPr lang="en-US" sz="2400" dirty="0" smtClean="0"/>
                <a:t>3 + 5 = 8</a:t>
              </a:r>
            </a:p>
            <a:p>
              <a:pPr algn="ctr"/>
              <a:r>
                <a:rPr lang="en-US" sz="2400" dirty="0" smtClean="0"/>
                <a:t>5 + 3 = 8</a:t>
              </a:r>
            </a:p>
            <a:p>
              <a:pPr algn="ctr"/>
              <a:endParaRPr lang="en-US" sz="2400" dirty="0"/>
            </a:p>
            <a:p>
              <a:pPr algn="ctr"/>
              <a:r>
                <a:rPr lang="en-US" sz="2400" dirty="0" smtClean="0"/>
                <a:t>8 – 3 = 5</a:t>
              </a:r>
            </a:p>
            <a:p>
              <a:pPr algn="ctr"/>
              <a:r>
                <a:rPr lang="en-US" sz="2400" dirty="0" smtClean="0"/>
                <a:t>8 – 5 = 3</a:t>
              </a:r>
            </a:p>
            <a:p>
              <a:pPr algn="ctr"/>
              <a:r>
                <a:rPr lang="en-US" sz="2400" dirty="0" smtClean="0"/>
                <a:t>5 = 8 – 3</a:t>
              </a:r>
            </a:p>
            <a:p>
              <a:pPr algn="ctr"/>
              <a:r>
                <a:rPr lang="en-US" sz="2400" dirty="0" smtClean="0"/>
                <a:t>3 = 8 – 5  </a:t>
              </a:r>
              <a:endParaRPr lang="en-US" sz="2400" dirty="0"/>
            </a:p>
          </p:txBody>
        </p:sp>
        <p:grpSp>
          <p:nvGrpSpPr>
            <p:cNvPr id="6" name="Group 5"/>
            <p:cNvGrpSpPr/>
            <p:nvPr/>
          </p:nvGrpSpPr>
          <p:grpSpPr>
            <a:xfrm>
              <a:off x="1219200" y="2046237"/>
              <a:ext cx="6858000" cy="3927362"/>
              <a:chOff x="1219200" y="2046237"/>
              <a:chExt cx="6858000" cy="3927362"/>
            </a:xfrm>
          </p:grpSpPr>
          <p:sp>
            <p:nvSpPr>
              <p:cNvPr id="7" name="TextBox 6"/>
              <p:cNvSpPr txBox="1"/>
              <p:nvPr/>
            </p:nvSpPr>
            <p:spPr>
              <a:xfrm>
                <a:off x="3962400" y="2046237"/>
                <a:ext cx="4114800" cy="461665"/>
              </a:xfrm>
              <a:prstGeom prst="rect">
                <a:avLst/>
              </a:prstGeom>
              <a:noFill/>
            </p:spPr>
            <p:txBody>
              <a:bodyPr wrap="square" rtlCol="0">
                <a:spAutoFit/>
              </a:bodyPr>
              <a:lstStyle/>
              <a:p>
                <a:pPr algn="ctr"/>
                <a:r>
                  <a:rPr lang="en-US" sz="2400" dirty="0" smtClean="0"/>
                  <a:t>Part </a:t>
                </a:r>
                <a:r>
                  <a:rPr lang="en-US" sz="2400" dirty="0"/>
                  <a:t>+ Part </a:t>
                </a:r>
                <a:r>
                  <a:rPr lang="en-US" sz="2400" dirty="0" smtClean="0"/>
                  <a:t>= Whole</a:t>
                </a:r>
                <a:endParaRPr lang="en-US" sz="2400" dirty="0"/>
              </a:p>
            </p:txBody>
          </p:sp>
          <p:sp>
            <p:nvSpPr>
              <p:cNvPr id="8" name="TextBox 7"/>
              <p:cNvSpPr txBox="1"/>
              <p:nvPr/>
            </p:nvSpPr>
            <p:spPr>
              <a:xfrm>
                <a:off x="3962400" y="2507902"/>
                <a:ext cx="4114800" cy="461665"/>
              </a:xfrm>
              <a:prstGeom prst="rect">
                <a:avLst/>
              </a:prstGeom>
              <a:noFill/>
            </p:spPr>
            <p:txBody>
              <a:bodyPr wrap="square" rtlCol="0">
                <a:spAutoFit/>
              </a:bodyPr>
              <a:lstStyle/>
              <a:p>
                <a:pPr algn="ctr"/>
                <a:r>
                  <a:rPr lang="en-US" sz="2400" dirty="0" smtClean="0"/>
                  <a:t>Whole </a:t>
                </a:r>
                <a:r>
                  <a:rPr lang="en-US" sz="2400" dirty="0"/>
                  <a:t>-</a:t>
                </a:r>
                <a:r>
                  <a:rPr lang="en-US" sz="2400" dirty="0" smtClean="0"/>
                  <a:t> Part = Part</a:t>
                </a:r>
                <a:endParaRPr lang="en-US" sz="2400" dirty="0"/>
              </a:p>
            </p:txBody>
          </p:sp>
          <p:grpSp>
            <p:nvGrpSpPr>
              <p:cNvPr id="9" name="Group 8"/>
              <p:cNvGrpSpPr/>
              <p:nvPr/>
            </p:nvGrpSpPr>
            <p:grpSpPr>
              <a:xfrm>
                <a:off x="1219200" y="2639291"/>
                <a:ext cx="2514600" cy="2133600"/>
                <a:chOff x="1219200" y="2667000"/>
                <a:chExt cx="2514600" cy="2133600"/>
              </a:xfrm>
            </p:grpSpPr>
            <p:sp>
              <p:nvSpPr>
                <p:cNvPr id="11" name="Oval 10"/>
                <p:cNvSpPr/>
                <p:nvPr/>
              </p:nvSpPr>
              <p:spPr>
                <a:xfrm>
                  <a:off x="1890889" y="2667000"/>
                  <a:ext cx="1143000" cy="1066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Oval 11"/>
                <p:cNvSpPr/>
                <p:nvPr/>
              </p:nvSpPr>
              <p:spPr>
                <a:xfrm>
                  <a:off x="1219200" y="3733800"/>
                  <a:ext cx="1143000" cy="1066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Oval 12"/>
                <p:cNvSpPr/>
                <p:nvPr/>
              </p:nvSpPr>
              <p:spPr>
                <a:xfrm>
                  <a:off x="2590800" y="3733800"/>
                  <a:ext cx="1143000" cy="1066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cxnSp>
              <p:nvCxnSpPr>
                <p:cNvPr id="14" name="Straight Connector 13"/>
                <p:cNvCxnSpPr>
                  <a:stCxn id="11" idx="3"/>
                </p:cNvCxnSpPr>
                <p:nvPr/>
              </p:nvCxnSpPr>
              <p:spPr>
                <a:xfrm flipH="1">
                  <a:off x="1890889" y="3577571"/>
                  <a:ext cx="167388" cy="308629"/>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15" name="Straight Connector 14"/>
                <p:cNvCxnSpPr>
                  <a:stCxn id="11" idx="5"/>
                </p:cNvCxnSpPr>
                <p:nvPr/>
              </p:nvCxnSpPr>
              <p:spPr>
                <a:xfrm>
                  <a:off x="2866501" y="3577571"/>
                  <a:ext cx="167388" cy="308629"/>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grpSp>
          <p:sp>
            <p:nvSpPr>
              <p:cNvPr id="10" name="TextBox 9"/>
              <p:cNvSpPr txBox="1"/>
              <p:nvPr/>
            </p:nvSpPr>
            <p:spPr>
              <a:xfrm>
                <a:off x="1605139" y="5142602"/>
                <a:ext cx="1714500" cy="830997"/>
              </a:xfrm>
              <a:prstGeom prst="rect">
                <a:avLst/>
              </a:prstGeom>
              <a:noFill/>
            </p:spPr>
            <p:txBody>
              <a:bodyPr wrap="square" rtlCol="0">
                <a:spAutoFit/>
              </a:bodyPr>
              <a:lstStyle/>
              <a:p>
                <a:pPr algn="ctr"/>
                <a:r>
                  <a:rPr lang="en-US" sz="2400" dirty="0" smtClean="0"/>
                  <a:t>Number Bond</a:t>
                </a:r>
                <a:endParaRPr lang="en-US" sz="2400" dirty="0"/>
              </a:p>
            </p:txBody>
          </p:sp>
        </p:grpSp>
      </p:grpSp>
    </p:spTree>
    <p:extLst>
      <p:ext uri="{BB962C8B-B14F-4D97-AF65-F5344CB8AC3E}">
        <p14:creationId xmlns:p14="http://schemas.microsoft.com/office/powerpoint/2010/main" val="286968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63" y="152400"/>
            <a:ext cx="8041440" cy="1442674"/>
          </a:xfrm>
        </p:spPr>
        <p:txBody>
          <a:bodyPr>
            <a:normAutofit fontScale="90000"/>
          </a:bodyPr>
          <a:lstStyle/>
          <a:p>
            <a:r>
              <a:rPr lang="en-US" dirty="0">
                <a:solidFill>
                  <a:schemeClr val="tx1"/>
                </a:solidFill>
                <a:latin typeface="Berlin Sans FB" pitchFamily="34" charset="0"/>
              </a:rPr>
              <a:t>The Comparison Model – </a:t>
            </a:r>
            <a:r>
              <a:rPr lang="en-US" dirty="0" smtClean="0">
                <a:solidFill>
                  <a:schemeClr val="tx1"/>
                </a:solidFill>
                <a:latin typeface="Berlin Sans FB" pitchFamily="34" charset="0"/>
              </a:rPr>
              <a:t>Grade 2</a:t>
            </a:r>
            <a:endParaRPr lang="en-US" dirty="0">
              <a:latin typeface="Berlin Sans FB" pitchFamily="34" charset="0"/>
            </a:endParaRPr>
          </a:p>
        </p:txBody>
      </p:sp>
      <p:sp>
        <p:nvSpPr>
          <p:cNvPr id="3" name="Content Placeholder 2"/>
          <p:cNvSpPr>
            <a:spLocks noGrp="1"/>
          </p:cNvSpPr>
          <p:nvPr>
            <p:ph idx="1"/>
          </p:nvPr>
        </p:nvSpPr>
        <p:spPr>
          <a:xfrm>
            <a:off x="228600" y="1371600"/>
            <a:ext cx="8686800" cy="5181600"/>
          </a:xfrm>
        </p:spPr>
        <p:txBody>
          <a:bodyPr/>
          <a:lstStyle/>
          <a:p>
            <a:r>
              <a:rPr lang="en-US" dirty="0" smtClean="0">
                <a:latin typeface="Berlin Sans FB" pitchFamily="34" charset="0"/>
              </a:rPr>
              <a:t>Students may draw a pictorial model to represent the problem situation.  </a:t>
            </a:r>
          </a:p>
          <a:p>
            <a:pPr marL="0" indent="0">
              <a:buNone/>
            </a:pPr>
            <a:endParaRPr lang="en-US" sz="500" dirty="0" smtClean="0">
              <a:latin typeface="Berlin Sans FB" pitchFamily="34" charset="0"/>
            </a:endParaRPr>
          </a:p>
          <a:p>
            <a:pPr marL="0" indent="0">
              <a:buNone/>
            </a:pPr>
            <a:r>
              <a:rPr lang="en-US" b="1" u="sng" dirty="0" smtClean="0">
                <a:latin typeface="Berlin Sans FB" pitchFamily="34" charset="0"/>
              </a:rPr>
              <a:t>Example</a:t>
            </a:r>
            <a:r>
              <a:rPr lang="en-US" dirty="0" smtClean="0">
                <a:latin typeface="Berlin Sans FB" pitchFamily="34" charset="0"/>
              </a:rPr>
              <a:t>:</a:t>
            </a:r>
            <a:endParaRPr lang="en-US" dirty="0">
              <a:latin typeface="Berlin Sans FB"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734" y="3080004"/>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Connector 20"/>
          <p:cNvCxnSpPr/>
          <p:nvPr/>
        </p:nvCxnSpPr>
        <p:spPr>
          <a:xfrm>
            <a:off x="5029200" y="3657600"/>
            <a:ext cx="456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058142" y="4579340"/>
            <a:ext cx="0" cy="118929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838200" y="2964185"/>
            <a:ext cx="7630682" cy="2819400"/>
            <a:chOff x="464345" y="2286000"/>
            <a:chExt cx="7630682" cy="281940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718" y="2386589"/>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398463"/>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6488" y="2398463"/>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293" y="2386589"/>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827" y="2391835"/>
              <a:ext cx="1219200" cy="115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34" y="3946021"/>
              <a:ext cx="112038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969522"/>
              <a:ext cx="112038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014387"/>
              <a:ext cx="112038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282" y="4038600"/>
              <a:ext cx="112038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a:off x="464345" y="2286000"/>
              <a:ext cx="4962970" cy="0"/>
            </a:xfrm>
            <a:prstGeom prst="line">
              <a:avLst/>
            </a:prstGeom>
            <a:ln cmpd="dbl"/>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4345" y="2286000"/>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4345" y="3657600"/>
              <a:ext cx="5098255" cy="4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25293" y="2290259"/>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27315" y="2286000"/>
              <a:ext cx="2667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095027" y="2286000"/>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27315" y="3657600"/>
              <a:ext cx="2667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2718" y="38862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22718" y="5105400"/>
              <a:ext cx="51609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22718" y="3886200"/>
              <a:ext cx="5039882" cy="29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62600" y="3916110"/>
              <a:ext cx="121066"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0376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27" t="8547" r="41079" b="45470"/>
          <a:stretch/>
        </p:blipFill>
        <p:spPr bwMode="auto">
          <a:xfrm>
            <a:off x="764458" y="2133600"/>
            <a:ext cx="787708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23900" y="76200"/>
            <a:ext cx="7772400" cy="1143000"/>
          </a:xfrm>
        </p:spPr>
        <p:txBody>
          <a:bodyPr/>
          <a:lstStyle/>
          <a:p>
            <a:r>
              <a:rPr lang="en-US" dirty="0">
                <a:solidFill>
                  <a:schemeClr val="tx1"/>
                </a:solidFill>
                <a:latin typeface="Berlin Sans FB" pitchFamily="34" charset="0"/>
              </a:rPr>
              <a:t>Part-Whole Model – </a:t>
            </a:r>
            <a:r>
              <a:rPr lang="en-US" dirty="0" smtClean="0">
                <a:solidFill>
                  <a:schemeClr val="tx1"/>
                </a:solidFill>
                <a:latin typeface="Berlin Sans FB" pitchFamily="34" charset="0"/>
              </a:rPr>
              <a:t>Grade 2</a:t>
            </a:r>
            <a:endParaRPr lang="en-US" dirty="0">
              <a:latin typeface="Berlin Sans FB" pitchFamily="34" charset="0"/>
            </a:endParaRPr>
          </a:p>
        </p:txBody>
      </p:sp>
      <p:sp>
        <p:nvSpPr>
          <p:cNvPr id="3" name="Content Placeholder 2"/>
          <p:cNvSpPr>
            <a:spLocks noGrp="1"/>
          </p:cNvSpPr>
          <p:nvPr>
            <p:ph idx="1"/>
          </p:nvPr>
        </p:nvSpPr>
        <p:spPr>
          <a:xfrm>
            <a:off x="304800" y="990600"/>
            <a:ext cx="8458200" cy="5791200"/>
          </a:xfrm>
        </p:spPr>
        <p:txBody>
          <a:bodyPr/>
          <a:lstStyle/>
          <a:p>
            <a:pPr marL="0" indent="0">
              <a:buNone/>
            </a:pPr>
            <a:endParaRPr lang="en-US" sz="500" dirty="0" smtClean="0">
              <a:latin typeface="Berlin Sans FB" pitchFamily="34" charset="0"/>
            </a:endParaRPr>
          </a:p>
          <a:p>
            <a:pPr marL="0" indent="0">
              <a:buNone/>
            </a:pPr>
            <a:endParaRPr lang="en-US" dirty="0" smtClean="0">
              <a:latin typeface="Berlin Sans FB" pitchFamily="34" charset="0"/>
            </a:endParaRPr>
          </a:p>
          <a:p>
            <a:pPr marL="0" indent="0">
              <a:buNone/>
            </a:pPr>
            <a:r>
              <a:rPr lang="en-US" dirty="0" smtClean="0">
                <a:latin typeface="Berlin Sans FB" pitchFamily="34" charset="0"/>
              </a:rPr>
              <a:t>Ben </a:t>
            </a:r>
            <a:r>
              <a:rPr lang="en-US" dirty="0">
                <a:latin typeface="Berlin Sans FB" pitchFamily="34" charset="0"/>
              </a:rPr>
              <a:t>has 6 toy cars.  Stacey has 8 toy cars.  How many toy cars do they have altogether?</a:t>
            </a:r>
          </a:p>
          <a:p>
            <a:pPr marL="0" indent="0">
              <a:buNone/>
            </a:pPr>
            <a:endParaRPr lang="en-US" dirty="0"/>
          </a:p>
        </p:txBody>
      </p:sp>
      <p:sp>
        <p:nvSpPr>
          <p:cNvPr id="4" name="TextBox 3"/>
          <p:cNvSpPr txBox="1"/>
          <p:nvPr/>
        </p:nvSpPr>
        <p:spPr>
          <a:xfrm>
            <a:off x="1219200" y="5105400"/>
            <a:ext cx="6781800" cy="492443"/>
          </a:xfrm>
          <a:prstGeom prst="rect">
            <a:avLst/>
          </a:prstGeom>
          <a:noFill/>
        </p:spPr>
        <p:txBody>
          <a:bodyPr wrap="square" rtlCol="0">
            <a:spAutoFit/>
          </a:bodyPr>
          <a:lstStyle/>
          <a:p>
            <a:pPr lvl="0" algn="ctr">
              <a:spcBef>
                <a:spcPts val="580"/>
              </a:spcBef>
              <a:buClr>
                <a:srgbClr val="D34817"/>
              </a:buClr>
              <a:buSzPct val="85000"/>
            </a:pPr>
            <a:r>
              <a:rPr lang="en-US" sz="2600" dirty="0">
                <a:solidFill>
                  <a:prstClr val="black"/>
                </a:solidFill>
                <a:latin typeface="Berlin Sans FB" pitchFamily="34" charset="0"/>
              </a:rPr>
              <a:t>6 + 8 = 14      They have 14 toy cars altogether.</a:t>
            </a:r>
          </a:p>
        </p:txBody>
      </p:sp>
    </p:spTree>
    <p:extLst>
      <p:ext uri="{BB962C8B-B14F-4D97-AF65-F5344CB8AC3E}">
        <p14:creationId xmlns:p14="http://schemas.microsoft.com/office/powerpoint/2010/main" val="364115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fontScale="90000"/>
          </a:bodyPr>
          <a:lstStyle/>
          <a:p>
            <a:r>
              <a:rPr lang="en-US" dirty="0" smtClean="0">
                <a:solidFill>
                  <a:schemeClr val="tx1"/>
                </a:solidFill>
                <a:latin typeface="Berlin Sans FB" pitchFamily="34" charset="0"/>
              </a:rPr>
              <a:t>Forms of a Tape Diagram</a:t>
            </a:r>
            <a:endParaRPr lang="en-US" dirty="0">
              <a:solidFill>
                <a:schemeClr val="tx1"/>
              </a:solidFill>
              <a:latin typeface="Berlin Sans FB" pitchFamily="34" charset="0"/>
            </a:endParaRPr>
          </a:p>
        </p:txBody>
      </p:sp>
      <p:sp>
        <p:nvSpPr>
          <p:cNvPr id="3" name="Content Placeholder 2"/>
          <p:cNvSpPr>
            <a:spLocks noGrp="1"/>
          </p:cNvSpPr>
          <p:nvPr>
            <p:ph idx="1"/>
          </p:nvPr>
        </p:nvSpPr>
        <p:spPr>
          <a:xfrm>
            <a:off x="838200" y="1295400"/>
            <a:ext cx="7467600" cy="3951337"/>
          </a:xfrm>
        </p:spPr>
        <p:txBody>
          <a:bodyPr>
            <a:normAutofit/>
          </a:bodyPr>
          <a:lstStyle/>
          <a:p>
            <a:endParaRPr lang="en-US" b="1" u="sng" dirty="0"/>
          </a:p>
          <a:p>
            <a:r>
              <a:rPr lang="en-US" b="1" u="sng" dirty="0" smtClean="0">
                <a:latin typeface="Berlin Sans FB" pitchFamily="34" charset="0"/>
              </a:rPr>
              <a:t>Part-Whole Model</a:t>
            </a:r>
          </a:p>
          <a:p>
            <a:pPr lvl="1">
              <a:buFontTx/>
              <a:buChar char="-"/>
            </a:pPr>
            <a:r>
              <a:rPr lang="en-US" dirty="0" smtClean="0">
                <a:latin typeface="Berlin Sans FB" pitchFamily="34" charset="0"/>
              </a:rPr>
              <a:t>Also known as the ‘part-part-whole’ model, shows the various parts which make up a whole</a:t>
            </a:r>
          </a:p>
          <a:p>
            <a:pPr marL="0" indent="0">
              <a:buNone/>
            </a:pPr>
            <a:endParaRPr lang="en-US" dirty="0" smtClean="0">
              <a:latin typeface="Berlin Sans FB" pitchFamily="34" charset="0"/>
            </a:endParaRPr>
          </a:p>
          <a:p>
            <a:r>
              <a:rPr lang="en-US" b="1" u="sng" dirty="0" smtClean="0">
                <a:latin typeface="Berlin Sans FB" pitchFamily="34" charset="0"/>
              </a:rPr>
              <a:t>Comparison Model</a:t>
            </a:r>
          </a:p>
          <a:p>
            <a:pPr lvl="1">
              <a:buFontTx/>
              <a:buChar char="-"/>
            </a:pPr>
            <a:r>
              <a:rPr lang="en-US" dirty="0" smtClean="0">
                <a:latin typeface="Berlin Sans FB" pitchFamily="34" charset="0"/>
              </a:rPr>
              <a:t>Shows the relationship between two quantities when they are compared</a:t>
            </a:r>
          </a:p>
          <a:p>
            <a:pPr marL="0" indent="0">
              <a:buNone/>
            </a:pP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713" y="2590800"/>
            <a:ext cx="2010056" cy="1076475"/>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0844" y="4419600"/>
            <a:ext cx="1857634" cy="1314634"/>
          </a:xfrm>
          <a:prstGeom prst="rect">
            <a:avLst/>
          </a:prstGeom>
        </p:spPr>
      </p:pic>
    </p:spTree>
    <p:extLst>
      <p:ext uri="{BB962C8B-B14F-4D97-AF65-F5344CB8AC3E}">
        <p14:creationId xmlns:p14="http://schemas.microsoft.com/office/powerpoint/2010/main" val="3203244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radbusinessassociation.files.wordpress.com/2012/05/agend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112" y="228601"/>
            <a:ext cx="2197688"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2038388"/>
            <a:ext cx="8610600" cy="3951337"/>
          </a:xfrm>
        </p:spPr>
        <p:txBody>
          <a:bodyPr/>
          <a:lstStyle/>
          <a:p>
            <a:pPr marL="0" indent="0">
              <a:buNone/>
            </a:pPr>
            <a:r>
              <a:rPr lang="en-US" b="1" u="sng" dirty="0" smtClean="0">
                <a:latin typeface="Berlin Sans FB" pitchFamily="34" charset="0"/>
              </a:rPr>
              <a:t>Morning Session</a:t>
            </a:r>
            <a:r>
              <a:rPr lang="en-US" b="1" dirty="0" smtClean="0">
                <a:latin typeface="Berlin Sans FB" pitchFamily="34" charset="0"/>
              </a:rPr>
              <a:t>: </a:t>
            </a:r>
            <a:r>
              <a:rPr lang="en-US" dirty="0" smtClean="0">
                <a:latin typeface="Berlin Sans FB" pitchFamily="34" charset="0"/>
              </a:rPr>
              <a:t>Progression of Tape Diagrams</a:t>
            </a:r>
          </a:p>
          <a:p>
            <a:pPr lvl="1">
              <a:buFont typeface="Arial" pitchFamily="34" charset="0"/>
              <a:buChar char="•"/>
            </a:pPr>
            <a:r>
              <a:rPr lang="en-US" dirty="0" smtClean="0">
                <a:latin typeface="Berlin Sans FB" pitchFamily="34" charset="0"/>
              </a:rPr>
              <a:t>Addition, Subtraction, Multiplication, Division &amp; Fractions </a:t>
            </a:r>
            <a:endParaRPr lang="en-US" dirty="0">
              <a:latin typeface="Berlin Sans FB" pitchFamily="34" charset="0"/>
            </a:endParaRPr>
          </a:p>
          <a:p>
            <a:pPr marL="0" indent="0">
              <a:buNone/>
            </a:pPr>
            <a:endParaRPr lang="en-US" b="1" u="sng" dirty="0" smtClean="0">
              <a:latin typeface="Berlin Sans FB" pitchFamily="34" charset="0"/>
            </a:endParaRPr>
          </a:p>
          <a:p>
            <a:pPr marL="0" indent="0">
              <a:buNone/>
            </a:pPr>
            <a:r>
              <a:rPr lang="en-US" b="1" dirty="0" smtClean="0">
                <a:latin typeface="Berlin Sans FB" pitchFamily="34" charset="0"/>
              </a:rPr>
              <a:t>LUNCH: </a:t>
            </a:r>
            <a:r>
              <a:rPr lang="en-US" dirty="0" smtClean="0">
                <a:latin typeface="Berlin Sans FB" pitchFamily="34" charset="0"/>
              </a:rPr>
              <a:t>11:30 AM – 12:30 PM</a:t>
            </a:r>
            <a:r>
              <a:rPr lang="en-US" b="1" u="sng" dirty="0" smtClean="0">
                <a:latin typeface="Berlin Sans FB" pitchFamily="34" charset="0"/>
              </a:rPr>
              <a:t/>
            </a:r>
            <a:br>
              <a:rPr lang="en-US" b="1" u="sng" dirty="0" smtClean="0">
                <a:latin typeface="Berlin Sans FB" pitchFamily="34" charset="0"/>
              </a:rPr>
            </a:br>
            <a:endParaRPr lang="en-US" b="1" u="sng" dirty="0" smtClean="0">
              <a:latin typeface="Berlin Sans FB" pitchFamily="34" charset="0"/>
            </a:endParaRPr>
          </a:p>
          <a:p>
            <a:pPr marL="0" indent="0">
              <a:buNone/>
            </a:pPr>
            <a:r>
              <a:rPr lang="en-US" b="1" u="sng" dirty="0" smtClean="0">
                <a:latin typeface="Berlin Sans FB" pitchFamily="34" charset="0"/>
              </a:rPr>
              <a:t>Afternoon </a:t>
            </a:r>
            <a:r>
              <a:rPr lang="en-US" b="1" u="sng" dirty="0">
                <a:latin typeface="Berlin Sans FB" pitchFamily="34" charset="0"/>
              </a:rPr>
              <a:t>Session</a:t>
            </a:r>
            <a:r>
              <a:rPr lang="en-US" b="1" dirty="0">
                <a:latin typeface="Berlin Sans FB" pitchFamily="34" charset="0"/>
              </a:rPr>
              <a:t>: </a:t>
            </a:r>
            <a:r>
              <a:rPr lang="en-US" dirty="0" smtClean="0">
                <a:latin typeface="Berlin Sans FB" pitchFamily="34" charset="0"/>
              </a:rPr>
              <a:t>Exploring Tape Diagrams within the Modules</a:t>
            </a:r>
          </a:p>
          <a:p>
            <a:pPr marL="0" indent="0">
              <a:buNone/>
            </a:pPr>
            <a:endParaRPr lang="en-US" dirty="0">
              <a:latin typeface="Berlin Sans FB" pitchFamily="34" charset="0"/>
            </a:endParaRPr>
          </a:p>
          <a:p>
            <a:pPr marL="0" indent="0" algn="ctr">
              <a:buNone/>
            </a:pPr>
            <a:r>
              <a:rPr lang="en-US" dirty="0" smtClean="0">
                <a:latin typeface="Berlin Sans FB" pitchFamily="34" charset="0"/>
              </a:rPr>
              <a:t>** Norms of Effective Collaboration **</a:t>
            </a:r>
            <a:endParaRPr lang="en-US" dirty="0">
              <a:latin typeface="Berlin Sans FB" pitchFamily="34" charset="0"/>
            </a:endParaRPr>
          </a:p>
          <a:p>
            <a:pPr marL="329184" lvl="1" indent="0">
              <a:buNone/>
            </a:pPr>
            <a:endParaRPr lang="en-US" dirty="0" smtClean="0">
              <a:latin typeface="Berlin Sans FB" pitchFamily="34" charset="0"/>
            </a:endParaRPr>
          </a:p>
        </p:txBody>
      </p:sp>
    </p:spTree>
    <p:extLst>
      <p:ext uri="{BB962C8B-B14F-4D97-AF65-F5344CB8AC3E}">
        <p14:creationId xmlns:p14="http://schemas.microsoft.com/office/powerpoint/2010/main" val="3854588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84" t="27908" r="33086" b="44301"/>
          <a:stretch/>
        </p:blipFill>
        <p:spPr bwMode="auto">
          <a:xfrm>
            <a:off x="457200" y="2290916"/>
            <a:ext cx="8230475" cy="180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solidFill>
                  <a:schemeClr val="tx1"/>
                </a:solidFill>
                <a:latin typeface="Berlin Sans FB" pitchFamily="34" charset="0"/>
              </a:rPr>
              <a:t>Part-Whole Model </a:t>
            </a:r>
            <a:r>
              <a:rPr lang="en-US" dirty="0" smtClean="0">
                <a:solidFill>
                  <a:schemeClr val="tx1"/>
                </a:solidFill>
                <a:latin typeface="Berlin Sans FB" pitchFamily="34" charset="0"/>
              </a:rPr>
              <a:t/>
            </a:r>
            <a:br>
              <a:rPr lang="en-US" dirty="0" smtClean="0">
                <a:solidFill>
                  <a:schemeClr val="tx1"/>
                </a:solidFill>
                <a:latin typeface="Berlin Sans FB" pitchFamily="34" charset="0"/>
              </a:rPr>
            </a:br>
            <a:r>
              <a:rPr lang="en-US" dirty="0" smtClean="0">
                <a:solidFill>
                  <a:schemeClr val="tx1"/>
                </a:solidFill>
                <a:latin typeface="Berlin Sans FB" pitchFamily="34" charset="0"/>
              </a:rPr>
              <a:t> Addition &amp; Subtraction</a:t>
            </a:r>
            <a:endParaRPr lang="en-US" dirty="0">
              <a:latin typeface="Berlin Sans FB" pitchFamily="34" charset="0"/>
            </a:endParaRPr>
          </a:p>
        </p:txBody>
      </p:sp>
      <p:sp>
        <p:nvSpPr>
          <p:cNvPr id="3" name="Content Placeholder 2"/>
          <p:cNvSpPr>
            <a:spLocks noGrp="1"/>
          </p:cNvSpPr>
          <p:nvPr>
            <p:ph idx="1"/>
          </p:nvPr>
        </p:nvSpPr>
        <p:spPr>
          <a:xfrm>
            <a:off x="267137" y="1585238"/>
            <a:ext cx="8610600" cy="50292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dirty="0" smtClean="0"/>
          </a:p>
          <a:p>
            <a:pPr marL="0" indent="0" algn="ctr">
              <a:buNone/>
            </a:pPr>
            <a:r>
              <a:rPr lang="en-US" dirty="0" smtClean="0">
                <a:latin typeface="Berlin Sans FB" pitchFamily="34" charset="0"/>
              </a:rPr>
              <a:t>Part + Part = Whole</a:t>
            </a:r>
          </a:p>
          <a:p>
            <a:pPr marL="0" indent="0" algn="ctr">
              <a:buNone/>
            </a:pPr>
            <a:endParaRPr lang="en-US" dirty="0">
              <a:latin typeface="Berlin Sans FB" pitchFamily="34" charset="0"/>
            </a:endParaRPr>
          </a:p>
          <a:p>
            <a:pPr marL="0" indent="0" algn="ctr">
              <a:buNone/>
            </a:pPr>
            <a:r>
              <a:rPr lang="en-US" dirty="0" smtClean="0">
                <a:latin typeface="Berlin Sans FB" pitchFamily="34" charset="0"/>
              </a:rPr>
              <a:t>Whole – Part = Part</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14458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84" y="228600"/>
            <a:ext cx="8041440" cy="1442674"/>
          </a:xfrm>
        </p:spPr>
        <p:txBody>
          <a:bodyPr>
            <a:normAutofit fontScale="90000"/>
          </a:bodyPr>
          <a:lstStyle/>
          <a:p>
            <a:r>
              <a:rPr lang="en-US" dirty="0">
                <a:solidFill>
                  <a:schemeClr val="tx1"/>
                </a:solidFill>
                <a:latin typeface="Berlin Sans FB" pitchFamily="34" charset="0"/>
              </a:rPr>
              <a:t>Part-Whole Model </a:t>
            </a:r>
            <a:br>
              <a:rPr lang="en-US" dirty="0">
                <a:solidFill>
                  <a:schemeClr val="tx1"/>
                </a:solidFill>
                <a:latin typeface="Berlin Sans FB" pitchFamily="34" charset="0"/>
              </a:rPr>
            </a:br>
            <a:r>
              <a:rPr lang="en-US" dirty="0" smtClean="0">
                <a:solidFill>
                  <a:schemeClr val="tx1"/>
                </a:solidFill>
                <a:latin typeface="Berlin Sans FB" pitchFamily="34" charset="0"/>
              </a:rPr>
              <a:t>Addition </a:t>
            </a:r>
            <a:r>
              <a:rPr lang="en-US" dirty="0">
                <a:solidFill>
                  <a:schemeClr val="tx1"/>
                </a:solidFill>
                <a:latin typeface="Berlin Sans FB" pitchFamily="34" charset="0"/>
              </a:rPr>
              <a:t>&amp; Subtraction</a:t>
            </a:r>
            <a:endParaRPr lang="en-US" dirty="0">
              <a:latin typeface="Berlin Sans FB" pitchFamily="34" charset="0"/>
            </a:endParaRPr>
          </a:p>
        </p:txBody>
      </p:sp>
      <p:sp>
        <p:nvSpPr>
          <p:cNvPr id="3" name="Content Placeholder 2"/>
          <p:cNvSpPr>
            <a:spLocks noGrp="1"/>
          </p:cNvSpPr>
          <p:nvPr>
            <p:ph idx="1"/>
          </p:nvPr>
        </p:nvSpPr>
        <p:spPr>
          <a:xfrm>
            <a:off x="433342" y="1447800"/>
            <a:ext cx="8382000" cy="5029200"/>
          </a:xfrm>
        </p:spPr>
        <p:txBody>
          <a:bodyPr/>
          <a:lstStyle/>
          <a:p>
            <a:pPr marL="0" indent="0">
              <a:buNone/>
            </a:pPr>
            <a:endParaRPr lang="en-US" b="1" u="sng" dirty="0" smtClean="0"/>
          </a:p>
          <a:p>
            <a:pPr marL="0" indent="0">
              <a:buNone/>
            </a:pPr>
            <a:r>
              <a:rPr lang="en-US" b="1" u="sng" dirty="0" smtClean="0">
                <a:latin typeface="Berlin Sans FB" pitchFamily="34" charset="0"/>
              </a:rPr>
              <a:t>Variation #1</a:t>
            </a:r>
            <a:r>
              <a:rPr lang="en-US" dirty="0" smtClean="0">
                <a:latin typeface="Berlin Sans FB" pitchFamily="34" charset="0"/>
              </a:rPr>
              <a:t>:  Given 2 parts, </a:t>
            </a:r>
            <a:r>
              <a:rPr lang="en-US" i="1" dirty="0" smtClean="0">
                <a:latin typeface="Berlin Sans FB" pitchFamily="34" charset="0"/>
              </a:rPr>
              <a:t>find the whole.</a:t>
            </a:r>
          </a:p>
          <a:p>
            <a:pPr marL="0" indent="0">
              <a:buNone/>
            </a:pPr>
            <a:endParaRPr lang="en-US" sz="500" dirty="0" smtClean="0">
              <a:latin typeface="Berlin Sans FB" pitchFamily="34" charset="0"/>
            </a:endParaRPr>
          </a:p>
          <a:p>
            <a:pPr marL="0" indent="0">
              <a:buNone/>
            </a:pPr>
            <a:r>
              <a:rPr lang="en-US" dirty="0" smtClean="0">
                <a:latin typeface="Berlin Sans FB" pitchFamily="34" charset="0"/>
              </a:rPr>
              <a:t>Ben </a:t>
            </a:r>
            <a:r>
              <a:rPr lang="en-US" dirty="0">
                <a:latin typeface="Berlin Sans FB" pitchFamily="34" charset="0"/>
              </a:rPr>
              <a:t>has 6 toy cars.  Stacey has 8 toy cars.  How many toy cars do they</a:t>
            </a:r>
            <a:r>
              <a:rPr lang="en-US" dirty="0"/>
              <a:t> </a:t>
            </a:r>
            <a:r>
              <a:rPr lang="en-US" dirty="0">
                <a:latin typeface="Berlin Sans FB" pitchFamily="34" charset="0"/>
              </a:rPr>
              <a:t>have altogether?</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800" dirty="0" smtClean="0"/>
          </a:p>
          <a:p>
            <a:pPr marL="0" lvl="0" indent="0" algn="ctr">
              <a:buClr>
                <a:srgbClr val="D34817"/>
              </a:buClr>
              <a:buNone/>
            </a:pPr>
            <a:r>
              <a:rPr lang="en-US" dirty="0">
                <a:solidFill>
                  <a:prstClr val="black"/>
                </a:solidFill>
                <a:latin typeface="Berlin Sans FB" pitchFamily="34" charset="0"/>
              </a:rPr>
              <a:t>6 + 8 = 14      </a:t>
            </a:r>
            <a:endParaRPr lang="en-US" dirty="0" smtClean="0">
              <a:solidFill>
                <a:prstClr val="black"/>
              </a:solidFill>
              <a:latin typeface="Berlin Sans FB" pitchFamily="34" charset="0"/>
            </a:endParaRPr>
          </a:p>
          <a:p>
            <a:pPr marL="0" lvl="0" indent="0" algn="ctr">
              <a:buClr>
                <a:srgbClr val="D34817"/>
              </a:buClr>
              <a:buNone/>
            </a:pPr>
            <a:r>
              <a:rPr lang="en-US" dirty="0" smtClean="0">
                <a:solidFill>
                  <a:prstClr val="black"/>
                </a:solidFill>
                <a:latin typeface="Berlin Sans FB" pitchFamily="34" charset="0"/>
              </a:rPr>
              <a:t>They </a:t>
            </a:r>
            <a:r>
              <a:rPr lang="en-US" dirty="0">
                <a:solidFill>
                  <a:prstClr val="black"/>
                </a:solidFill>
                <a:latin typeface="Berlin Sans FB" pitchFamily="34" charset="0"/>
              </a:rPr>
              <a:t>have 14 toy cars altogether.</a:t>
            </a:r>
          </a:p>
          <a:p>
            <a:pPr marL="0" indent="0">
              <a:buNone/>
            </a:pP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27" t="19709" r="41079" b="50107"/>
          <a:stretch/>
        </p:blipFill>
        <p:spPr bwMode="auto">
          <a:xfrm>
            <a:off x="685800" y="3276600"/>
            <a:ext cx="7877084" cy="1850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7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1440" cy="1442674"/>
          </a:xfrm>
        </p:spPr>
        <p:txBody>
          <a:bodyPr>
            <a:normAutofit fontScale="90000"/>
          </a:bodyPr>
          <a:lstStyle/>
          <a:p>
            <a:r>
              <a:rPr lang="en-US" dirty="0">
                <a:solidFill>
                  <a:schemeClr val="tx1"/>
                </a:solidFill>
                <a:latin typeface="Berlin Sans FB" pitchFamily="34" charset="0"/>
              </a:rPr>
              <a:t>Part-Whole </a:t>
            </a:r>
            <a:r>
              <a:rPr lang="en-US" dirty="0" smtClean="0">
                <a:solidFill>
                  <a:schemeClr val="tx1"/>
                </a:solidFill>
                <a:latin typeface="Berlin Sans FB" pitchFamily="34" charset="0"/>
              </a:rPr>
              <a:t>Model</a:t>
            </a:r>
            <a:br>
              <a:rPr lang="en-US" dirty="0" smtClean="0">
                <a:solidFill>
                  <a:schemeClr val="tx1"/>
                </a:solidFill>
                <a:latin typeface="Berlin Sans FB" pitchFamily="34" charset="0"/>
              </a:rPr>
            </a:br>
            <a:r>
              <a:rPr lang="en-US" dirty="0" smtClean="0">
                <a:solidFill>
                  <a:schemeClr val="tx1"/>
                </a:solidFill>
                <a:latin typeface="Berlin Sans FB" pitchFamily="34" charset="0"/>
              </a:rPr>
              <a:t>Addition </a:t>
            </a:r>
            <a:r>
              <a:rPr lang="en-US" dirty="0">
                <a:solidFill>
                  <a:schemeClr val="tx1"/>
                </a:solidFill>
                <a:latin typeface="Berlin Sans FB" pitchFamily="34" charset="0"/>
              </a:rPr>
              <a:t>&amp; Subtraction</a:t>
            </a:r>
            <a:endParaRPr lang="en-US" dirty="0">
              <a:latin typeface="Berlin Sans FB" pitchFamily="34" charset="0"/>
            </a:endParaRPr>
          </a:p>
        </p:txBody>
      </p:sp>
      <p:sp>
        <p:nvSpPr>
          <p:cNvPr id="3" name="Content Placeholder 2"/>
          <p:cNvSpPr>
            <a:spLocks noGrp="1"/>
          </p:cNvSpPr>
          <p:nvPr>
            <p:ph idx="1"/>
          </p:nvPr>
        </p:nvSpPr>
        <p:spPr>
          <a:xfrm>
            <a:off x="152400" y="1447800"/>
            <a:ext cx="8839200" cy="5105400"/>
          </a:xfrm>
        </p:spPr>
        <p:txBody>
          <a:bodyPr/>
          <a:lstStyle/>
          <a:p>
            <a:pPr marL="0" indent="0">
              <a:buNone/>
            </a:pPr>
            <a:endParaRPr lang="en-US" b="1" u="sng" dirty="0" smtClean="0"/>
          </a:p>
          <a:p>
            <a:pPr marL="0" indent="0">
              <a:buNone/>
            </a:pPr>
            <a:r>
              <a:rPr lang="en-US" b="1" u="sng" dirty="0" smtClean="0">
                <a:latin typeface="Berlin Sans FB" pitchFamily="34" charset="0"/>
              </a:rPr>
              <a:t>Variation #2</a:t>
            </a:r>
            <a:r>
              <a:rPr lang="en-US" dirty="0" smtClean="0">
                <a:latin typeface="Berlin Sans FB" pitchFamily="34" charset="0"/>
              </a:rPr>
              <a:t>:  Given the whole and a part, </a:t>
            </a:r>
            <a:r>
              <a:rPr lang="en-US" i="1" dirty="0" smtClean="0">
                <a:latin typeface="Berlin Sans FB" pitchFamily="34" charset="0"/>
              </a:rPr>
              <a:t>find the other part.</a:t>
            </a:r>
          </a:p>
          <a:p>
            <a:pPr marL="0" indent="0">
              <a:buNone/>
            </a:pPr>
            <a:endParaRPr lang="en-US" sz="500" i="1" dirty="0">
              <a:latin typeface="Berlin Sans FB" pitchFamily="34" charset="0"/>
            </a:endParaRPr>
          </a:p>
          <a:p>
            <a:pPr marL="0" indent="0">
              <a:buNone/>
            </a:pPr>
            <a:r>
              <a:rPr lang="en-US" dirty="0" smtClean="0">
                <a:latin typeface="Berlin Sans FB" pitchFamily="34" charset="0"/>
              </a:rPr>
              <a:t>174 children went to summer camp.  If there were 93 boys, how many girls were there?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sz="800" dirty="0" smtClean="0">
              <a:latin typeface="Berlin Sans FB" pitchFamily="34" charset="0"/>
            </a:endParaRPr>
          </a:p>
          <a:p>
            <a:pPr marL="0" indent="0" algn="ctr">
              <a:buNone/>
            </a:pPr>
            <a:r>
              <a:rPr lang="en-US" dirty="0" smtClean="0">
                <a:latin typeface="Berlin Sans FB" pitchFamily="34" charset="0"/>
              </a:rPr>
              <a:t>174 – 93 = 81</a:t>
            </a:r>
          </a:p>
          <a:p>
            <a:pPr marL="0" indent="0" algn="ctr">
              <a:buNone/>
            </a:pPr>
            <a:r>
              <a:rPr lang="en-US" dirty="0" smtClean="0">
                <a:latin typeface="Berlin Sans FB" pitchFamily="34" charset="0"/>
              </a:rPr>
              <a:t>There were 81 girls.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6" t="30073" r="23362" b="45135"/>
          <a:stretch/>
        </p:blipFill>
        <p:spPr bwMode="auto">
          <a:xfrm>
            <a:off x="685799" y="3581400"/>
            <a:ext cx="8339505" cy="140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57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 calcmode="lin" valueType="num">
                                      <p:cBhvr additive="base">
                                        <p:cTn id="1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Example #1</a:t>
            </a:r>
            <a:endParaRPr lang="en-US" dirty="0">
              <a:latin typeface="Berlin Sans FB" pitchFamily="34" charset="0"/>
            </a:endParaRPr>
          </a:p>
        </p:txBody>
      </p:sp>
      <p:sp>
        <p:nvSpPr>
          <p:cNvPr id="3" name="Content Placeholder 2"/>
          <p:cNvSpPr>
            <a:spLocks noGrp="1"/>
          </p:cNvSpPr>
          <p:nvPr>
            <p:ph idx="1"/>
          </p:nvPr>
        </p:nvSpPr>
        <p:spPr>
          <a:xfrm>
            <a:off x="838200" y="1676400"/>
            <a:ext cx="7467600" cy="3951337"/>
          </a:xfrm>
        </p:spPr>
        <p:txBody>
          <a:bodyPr/>
          <a:lstStyle/>
          <a:p>
            <a:pPr marL="0" indent="0">
              <a:buNone/>
            </a:pPr>
            <a:r>
              <a:rPr lang="en-US" dirty="0" smtClean="0">
                <a:latin typeface="Berlin Sans FB" pitchFamily="34" charset="0"/>
              </a:rPr>
              <a:t>Shannon has 5 candy bars.  Her friend, Meghan,</a:t>
            </a:r>
            <a:r>
              <a:rPr lang="en-US" sz="2400" dirty="0" smtClean="0">
                <a:latin typeface="Berlin Sans FB" pitchFamily="34" charset="0"/>
              </a:rPr>
              <a:t> </a:t>
            </a:r>
            <a:r>
              <a:rPr lang="en-US" sz="2400" dirty="0">
                <a:latin typeface="Berlin Sans FB" pitchFamily="34" charset="0"/>
              </a:rPr>
              <a:t>brings her 4 more </a:t>
            </a:r>
            <a:r>
              <a:rPr lang="en-US" dirty="0" smtClean="0">
                <a:latin typeface="Berlin Sans FB" pitchFamily="34" charset="0"/>
              </a:rPr>
              <a:t>candy bars</a:t>
            </a:r>
            <a:r>
              <a:rPr lang="en-US" sz="2400" dirty="0" smtClean="0">
                <a:latin typeface="Berlin Sans FB" pitchFamily="34" charset="0"/>
              </a:rPr>
              <a:t>.  </a:t>
            </a:r>
            <a:r>
              <a:rPr lang="en-US" sz="2400" dirty="0">
                <a:latin typeface="Berlin Sans FB" pitchFamily="34" charset="0"/>
              </a:rPr>
              <a:t>How many </a:t>
            </a:r>
            <a:r>
              <a:rPr lang="en-US" sz="2400" dirty="0" smtClean="0">
                <a:latin typeface="Berlin Sans FB" pitchFamily="34" charset="0"/>
              </a:rPr>
              <a:t>candy bars </a:t>
            </a:r>
            <a:r>
              <a:rPr lang="en-US" sz="2400" dirty="0">
                <a:latin typeface="Berlin Sans FB" pitchFamily="34" charset="0"/>
              </a:rPr>
              <a:t>does </a:t>
            </a:r>
            <a:r>
              <a:rPr lang="en-US" sz="2400" dirty="0" smtClean="0">
                <a:latin typeface="Berlin Sans FB" pitchFamily="34" charset="0"/>
              </a:rPr>
              <a:t>Shannon </a:t>
            </a:r>
            <a:r>
              <a:rPr lang="en-US" sz="2400" dirty="0">
                <a:latin typeface="Berlin Sans FB" pitchFamily="34" charset="0"/>
              </a:rPr>
              <a:t>have now?</a:t>
            </a:r>
          </a:p>
        </p:txBody>
      </p:sp>
      <p:pic>
        <p:nvPicPr>
          <p:cNvPr id="1026" name="Picture 2" descr="http://0.tqn.com/d/webclipart/1/0/5/I/5/Chocolate-B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438374"/>
            <a:ext cx="3517554" cy="241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783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41440" cy="1442674"/>
          </a:xfrm>
        </p:spPr>
        <p:txBody>
          <a:bodyPr/>
          <a:lstStyle/>
          <a:p>
            <a:r>
              <a:rPr lang="en-US" dirty="0" smtClean="0">
                <a:latin typeface="Berlin Sans FB" pitchFamily="34" charset="0"/>
              </a:rPr>
              <a:t>Example #2</a:t>
            </a:r>
            <a:endParaRPr lang="en-US" dirty="0">
              <a:latin typeface="Berlin Sans FB" pitchFamily="34" charset="0"/>
            </a:endParaRPr>
          </a:p>
        </p:txBody>
      </p:sp>
      <p:sp>
        <p:nvSpPr>
          <p:cNvPr id="3" name="Content Placeholder 2"/>
          <p:cNvSpPr>
            <a:spLocks noGrp="1"/>
          </p:cNvSpPr>
          <p:nvPr>
            <p:ph idx="1"/>
          </p:nvPr>
        </p:nvSpPr>
        <p:spPr>
          <a:xfrm>
            <a:off x="838200" y="1676400"/>
            <a:ext cx="7467600" cy="3951337"/>
          </a:xfrm>
        </p:spPr>
        <p:txBody>
          <a:bodyPr/>
          <a:lstStyle/>
          <a:p>
            <a:pPr marL="0" indent="0">
              <a:buNone/>
            </a:pPr>
            <a:r>
              <a:rPr lang="en-US" sz="2400" dirty="0" smtClean="0">
                <a:latin typeface="Berlin Sans FB" pitchFamily="34" charset="0"/>
              </a:rPr>
              <a:t>Chris </a:t>
            </a:r>
            <a:r>
              <a:rPr lang="en-US" sz="2400" dirty="0">
                <a:latin typeface="Berlin Sans FB" pitchFamily="34" charset="0"/>
              </a:rPr>
              <a:t>has 16 </a:t>
            </a:r>
            <a:r>
              <a:rPr lang="en-US" dirty="0" smtClean="0">
                <a:latin typeface="Berlin Sans FB" pitchFamily="34" charset="0"/>
              </a:rPr>
              <a:t>matchbox cars</a:t>
            </a:r>
            <a:r>
              <a:rPr lang="en-US" sz="2400" dirty="0" smtClean="0">
                <a:latin typeface="Berlin Sans FB" pitchFamily="34" charset="0"/>
              </a:rPr>
              <a:t>.  </a:t>
            </a:r>
            <a:r>
              <a:rPr lang="en-US" sz="2400" dirty="0">
                <a:latin typeface="Berlin Sans FB" pitchFamily="34" charset="0"/>
              </a:rPr>
              <a:t>Mark brings </a:t>
            </a:r>
            <a:r>
              <a:rPr lang="en-US" sz="2400" dirty="0" smtClean="0">
                <a:latin typeface="Berlin Sans FB" pitchFamily="34" charset="0"/>
              </a:rPr>
              <a:t>him </a:t>
            </a:r>
            <a:r>
              <a:rPr lang="en-US" sz="2400" dirty="0">
                <a:latin typeface="Berlin Sans FB" pitchFamily="34" charset="0"/>
              </a:rPr>
              <a:t>4 more </a:t>
            </a:r>
            <a:r>
              <a:rPr lang="en-US" sz="2400" dirty="0" smtClean="0">
                <a:latin typeface="Berlin Sans FB" pitchFamily="34" charset="0"/>
              </a:rPr>
              <a:t>matchbox cars.  </a:t>
            </a:r>
            <a:r>
              <a:rPr lang="en-US" sz="2400" dirty="0">
                <a:latin typeface="Berlin Sans FB" pitchFamily="34" charset="0"/>
              </a:rPr>
              <a:t>How many </a:t>
            </a:r>
            <a:r>
              <a:rPr lang="en-US" sz="2400" dirty="0" smtClean="0">
                <a:latin typeface="Berlin Sans FB" pitchFamily="34" charset="0"/>
              </a:rPr>
              <a:t>matchbox cars </a:t>
            </a:r>
            <a:r>
              <a:rPr lang="en-US" sz="2400" dirty="0">
                <a:latin typeface="Berlin Sans FB" pitchFamily="34" charset="0"/>
              </a:rPr>
              <a:t>does </a:t>
            </a:r>
            <a:r>
              <a:rPr lang="en-US" sz="2400" dirty="0" smtClean="0">
                <a:latin typeface="Berlin Sans FB" pitchFamily="34" charset="0"/>
              </a:rPr>
              <a:t>Chris </a:t>
            </a:r>
            <a:r>
              <a:rPr lang="en-US" sz="2400" dirty="0">
                <a:latin typeface="Berlin Sans FB" pitchFamily="34" charset="0"/>
              </a:rPr>
              <a:t>have now?</a:t>
            </a:r>
          </a:p>
          <a:p>
            <a:endParaRPr lang="en-US" dirty="0"/>
          </a:p>
        </p:txBody>
      </p:sp>
      <p:pic>
        <p:nvPicPr>
          <p:cNvPr id="2050" name="Picture 2" descr="http://thumbs.dreamstime.com/thumblarge_277/121280979372509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3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Example #3</a:t>
            </a:r>
            <a:endParaRPr lang="en-US" dirty="0">
              <a:latin typeface="Berlin Sans FB" pitchFamily="34" charset="0"/>
            </a:endParaRPr>
          </a:p>
        </p:txBody>
      </p:sp>
      <p:sp>
        <p:nvSpPr>
          <p:cNvPr id="3" name="Content Placeholder 2"/>
          <p:cNvSpPr>
            <a:spLocks noGrp="1"/>
          </p:cNvSpPr>
          <p:nvPr>
            <p:ph idx="1"/>
          </p:nvPr>
        </p:nvSpPr>
        <p:spPr>
          <a:xfrm>
            <a:off x="838200" y="1676400"/>
            <a:ext cx="7467600" cy="3951337"/>
          </a:xfrm>
        </p:spPr>
        <p:txBody>
          <a:bodyPr/>
          <a:lstStyle/>
          <a:p>
            <a:pPr marL="0" indent="0">
              <a:buNone/>
            </a:pPr>
            <a:r>
              <a:rPr lang="en-US" dirty="0" smtClean="0">
                <a:latin typeface="Berlin Sans FB" pitchFamily="34" charset="0"/>
              </a:rPr>
              <a:t>Caleb</a:t>
            </a:r>
            <a:r>
              <a:rPr lang="en-US" sz="2400" dirty="0" smtClean="0">
                <a:latin typeface="Berlin Sans FB" pitchFamily="34" charset="0"/>
              </a:rPr>
              <a:t> </a:t>
            </a:r>
            <a:r>
              <a:rPr lang="en-US" sz="2400" dirty="0">
                <a:latin typeface="Berlin Sans FB" pitchFamily="34" charset="0"/>
              </a:rPr>
              <a:t>brought 4 </a:t>
            </a:r>
            <a:r>
              <a:rPr lang="en-US" sz="2400" dirty="0" smtClean="0">
                <a:latin typeface="Berlin Sans FB" pitchFamily="34" charset="0"/>
              </a:rPr>
              <a:t>pieces of watermelon to a picnic.  </a:t>
            </a:r>
            <a:r>
              <a:rPr lang="en-US" sz="2400" dirty="0">
                <a:latin typeface="Berlin Sans FB" pitchFamily="34" charset="0"/>
              </a:rPr>
              <a:t>After </a:t>
            </a:r>
            <a:r>
              <a:rPr lang="en-US" sz="2400" dirty="0" smtClean="0">
                <a:latin typeface="Berlin Sans FB" pitchFamily="34" charset="0"/>
              </a:rPr>
              <a:t>Justin </a:t>
            </a:r>
            <a:r>
              <a:rPr lang="en-US" sz="2400" dirty="0">
                <a:latin typeface="Berlin Sans FB" pitchFamily="34" charset="0"/>
              </a:rPr>
              <a:t>brings </a:t>
            </a:r>
            <a:r>
              <a:rPr lang="en-US" sz="2400" dirty="0" smtClean="0">
                <a:latin typeface="Berlin Sans FB" pitchFamily="34" charset="0"/>
              </a:rPr>
              <a:t>him </a:t>
            </a:r>
            <a:r>
              <a:rPr lang="en-US" sz="2400" dirty="0">
                <a:latin typeface="Berlin Sans FB" pitchFamily="34" charset="0"/>
              </a:rPr>
              <a:t>some more </a:t>
            </a:r>
            <a:r>
              <a:rPr lang="en-US" sz="2400" dirty="0" smtClean="0">
                <a:latin typeface="Berlin Sans FB" pitchFamily="34" charset="0"/>
              </a:rPr>
              <a:t>pieces of watermelon, he </a:t>
            </a:r>
            <a:r>
              <a:rPr lang="en-US" sz="2400" dirty="0">
                <a:latin typeface="Berlin Sans FB" pitchFamily="34" charset="0"/>
              </a:rPr>
              <a:t>has 9 </a:t>
            </a:r>
            <a:r>
              <a:rPr lang="en-US" sz="2400" dirty="0" smtClean="0">
                <a:latin typeface="Berlin Sans FB" pitchFamily="34" charset="0"/>
              </a:rPr>
              <a:t>pieces.  </a:t>
            </a:r>
            <a:r>
              <a:rPr lang="en-US" sz="2400" dirty="0">
                <a:latin typeface="Berlin Sans FB" pitchFamily="34" charset="0"/>
              </a:rPr>
              <a:t>How many </a:t>
            </a:r>
            <a:r>
              <a:rPr lang="en-US" sz="2400" dirty="0" smtClean="0">
                <a:latin typeface="Berlin Sans FB" pitchFamily="34" charset="0"/>
              </a:rPr>
              <a:t>pieces of watermelon </a:t>
            </a:r>
            <a:r>
              <a:rPr lang="en-US" sz="2400" dirty="0">
                <a:latin typeface="Berlin Sans FB" pitchFamily="34" charset="0"/>
              </a:rPr>
              <a:t>did </a:t>
            </a:r>
            <a:r>
              <a:rPr lang="en-US" sz="2400" dirty="0" smtClean="0">
                <a:latin typeface="Berlin Sans FB" pitchFamily="34" charset="0"/>
              </a:rPr>
              <a:t>Justin </a:t>
            </a:r>
            <a:r>
              <a:rPr lang="en-US" sz="2400" dirty="0">
                <a:latin typeface="Berlin Sans FB" pitchFamily="34" charset="0"/>
              </a:rPr>
              <a:t>bring </a:t>
            </a:r>
            <a:r>
              <a:rPr lang="en-US" dirty="0" smtClean="0">
                <a:latin typeface="Berlin Sans FB" pitchFamily="34" charset="0"/>
              </a:rPr>
              <a:t>Caleb</a:t>
            </a:r>
            <a:r>
              <a:rPr lang="en-US" sz="2400" dirty="0" smtClean="0">
                <a:latin typeface="Berlin Sans FB" pitchFamily="34" charset="0"/>
              </a:rPr>
              <a:t>?</a:t>
            </a:r>
            <a:endParaRPr lang="en-US" sz="2400" dirty="0">
              <a:latin typeface="Berlin Sans FB" pitchFamily="34" charset="0"/>
            </a:endParaRPr>
          </a:p>
          <a:p>
            <a:endParaRPr lang="en-US" dirty="0"/>
          </a:p>
        </p:txBody>
      </p:sp>
      <p:pic>
        <p:nvPicPr>
          <p:cNvPr id="3074" name="Picture 2" descr="http://www.clipartheaven.com/clipart/kids_stuff/images_%28a_-_f%29/boy_with_watermel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3276600" cy="249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88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92" y="304800"/>
            <a:ext cx="7772400" cy="868362"/>
          </a:xfrm>
        </p:spPr>
        <p:txBody>
          <a:bodyPr>
            <a:normAutofit/>
          </a:bodyPr>
          <a:lstStyle/>
          <a:p>
            <a:r>
              <a:rPr lang="en-US" dirty="0">
                <a:solidFill>
                  <a:schemeClr val="tx1"/>
                </a:solidFill>
                <a:latin typeface="Berlin Sans FB" pitchFamily="34" charset="0"/>
              </a:rPr>
              <a:t>The Comparison Model</a:t>
            </a:r>
            <a:endParaRPr lang="en-US" dirty="0">
              <a:latin typeface="Berlin Sans FB" pitchFamily="34" charset="0"/>
            </a:endParaRPr>
          </a:p>
        </p:txBody>
      </p:sp>
      <p:sp>
        <p:nvSpPr>
          <p:cNvPr id="3" name="Content Placeholder 2"/>
          <p:cNvSpPr>
            <a:spLocks noGrp="1"/>
          </p:cNvSpPr>
          <p:nvPr>
            <p:ph idx="1"/>
          </p:nvPr>
        </p:nvSpPr>
        <p:spPr>
          <a:xfrm>
            <a:off x="228600" y="1066800"/>
            <a:ext cx="8610600" cy="5334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pPr marL="0" indent="0">
              <a:buNone/>
            </a:pPr>
            <a:r>
              <a:rPr lang="en-US" dirty="0" smtClean="0">
                <a:latin typeface="Berlin Sans FB" pitchFamily="34" charset="0"/>
              </a:rPr>
              <a:t>There </a:t>
            </a:r>
            <a:r>
              <a:rPr lang="en-US" dirty="0">
                <a:latin typeface="Berlin Sans FB" pitchFamily="34" charset="0"/>
              </a:rPr>
              <a:t>are 6 dogs.  There are 2 more dogs than cats.  The difference between the two numbers is 2</a:t>
            </a:r>
            <a:r>
              <a:rPr lang="en-US" dirty="0" smtClean="0">
                <a:latin typeface="Berlin Sans FB" pitchFamily="34" charset="0"/>
              </a:rPr>
              <a:t>.  There are 4 cats.  </a:t>
            </a:r>
            <a:endParaRPr lang="en-US" dirty="0">
              <a:latin typeface="Berlin Sans FB" pitchFamily="34" charset="0"/>
            </a:endParaRPr>
          </a:p>
          <a:p>
            <a:pPr marL="0" indent="0">
              <a:buNone/>
            </a:pPr>
            <a:endParaRPr lang="en-US" dirty="0" smtClean="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13" t="18139" r="30704" b="33279"/>
          <a:stretch/>
        </p:blipFill>
        <p:spPr bwMode="auto">
          <a:xfrm>
            <a:off x="609600" y="1077410"/>
            <a:ext cx="7819292" cy="300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616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Berlin Sans FB" pitchFamily="34" charset="0"/>
              </a:rPr>
              <a:t>The Comparison Model </a:t>
            </a:r>
            <a:r>
              <a:rPr lang="en-US" dirty="0" smtClean="0">
                <a:solidFill>
                  <a:schemeClr val="tx1"/>
                </a:solidFill>
                <a:latin typeface="Berlin Sans FB" pitchFamily="34" charset="0"/>
              </a:rPr>
              <a:t/>
            </a:r>
            <a:br>
              <a:rPr lang="en-US" dirty="0" smtClean="0">
                <a:solidFill>
                  <a:schemeClr val="tx1"/>
                </a:solidFill>
                <a:latin typeface="Berlin Sans FB" pitchFamily="34" charset="0"/>
              </a:rPr>
            </a:br>
            <a:r>
              <a:rPr lang="en-US" dirty="0" smtClean="0">
                <a:solidFill>
                  <a:schemeClr val="tx1"/>
                </a:solidFill>
                <a:latin typeface="Berlin Sans FB" pitchFamily="34" charset="0"/>
              </a:rPr>
              <a:t> Addition &amp; Subtraction</a:t>
            </a:r>
            <a:endParaRPr lang="en-US" dirty="0">
              <a:latin typeface="Berlin Sans FB" pitchFamily="34" charset="0"/>
            </a:endParaRPr>
          </a:p>
        </p:txBody>
      </p:sp>
      <p:sp>
        <p:nvSpPr>
          <p:cNvPr id="3" name="Content Placeholder 2"/>
          <p:cNvSpPr>
            <a:spLocks noGrp="1"/>
          </p:cNvSpPr>
          <p:nvPr>
            <p:ph idx="1"/>
          </p:nvPr>
        </p:nvSpPr>
        <p:spPr>
          <a:xfrm>
            <a:off x="152400" y="1447800"/>
            <a:ext cx="8534400" cy="50292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smtClean="0">
                <a:latin typeface="Berlin Sans FB" pitchFamily="34" charset="0"/>
              </a:rPr>
              <a:t>larger quantity – smaller quantity = difference</a:t>
            </a:r>
          </a:p>
          <a:p>
            <a:pPr marL="0" indent="0" algn="ctr">
              <a:buNone/>
            </a:pPr>
            <a:endParaRPr lang="en-US" dirty="0">
              <a:latin typeface="Berlin Sans FB" pitchFamily="34" charset="0"/>
            </a:endParaRPr>
          </a:p>
          <a:p>
            <a:pPr marL="0" indent="0" algn="ctr">
              <a:buNone/>
            </a:pPr>
            <a:r>
              <a:rPr lang="en-US" dirty="0">
                <a:latin typeface="Berlin Sans FB" pitchFamily="34" charset="0"/>
              </a:rPr>
              <a:t>s</a:t>
            </a:r>
            <a:r>
              <a:rPr lang="en-US" dirty="0" smtClean="0">
                <a:latin typeface="Berlin Sans FB" pitchFamily="34" charset="0"/>
              </a:rPr>
              <a:t>maller quantity + difference = larger quantity</a:t>
            </a:r>
            <a:endParaRPr lang="en-US" dirty="0">
              <a:latin typeface="Berlin Sans FB"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51" t="25710" r="33282" b="43163"/>
          <a:stretch/>
        </p:blipFill>
        <p:spPr bwMode="auto">
          <a:xfrm>
            <a:off x="931492" y="2179178"/>
            <a:ext cx="7642812" cy="1859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974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Example #4</a:t>
            </a:r>
            <a:endParaRPr lang="en-US" dirty="0">
              <a:latin typeface="Berlin Sans FB" pitchFamily="34" charset="0"/>
            </a:endParaRPr>
          </a:p>
        </p:txBody>
      </p:sp>
      <p:sp>
        <p:nvSpPr>
          <p:cNvPr id="3" name="Content Placeholder 2"/>
          <p:cNvSpPr>
            <a:spLocks noGrp="1"/>
          </p:cNvSpPr>
          <p:nvPr>
            <p:ph idx="1"/>
          </p:nvPr>
        </p:nvSpPr>
        <p:spPr>
          <a:xfrm>
            <a:off x="838200" y="1752600"/>
            <a:ext cx="7467600" cy="3951337"/>
          </a:xfrm>
        </p:spPr>
        <p:txBody>
          <a:bodyPr/>
          <a:lstStyle/>
          <a:p>
            <a:pPr marL="0" indent="0">
              <a:buNone/>
            </a:pPr>
            <a:r>
              <a:rPr lang="en-US" sz="2400" dirty="0" smtClean="0">
                <a:latin typeface="Berlin Sans FB" pitchFamily="34" charset="0"/>
              </a:rPr>
              <a:t>Tracy </a:t>
            </a:r>
            <a:r>
              <a:rPr lang="en-US" sz="2400" dirty="0">
                <a:latin typeface="Berlin Sans FB" pitchFamily="34" charset="0"/>
              </a:rPr>
              <a:t>had 328 </a:t>
            </a:r>
            <a:r>
              <a:rPr lang="en-US" dirty="0">
                <a:latin typeface="Berlin Sans FB" pitchFamily="34" charset="0"/>
              </a:rPr>
              <a:t>J</a:t>
            </a:r>
            <a:r>
              <a:rPr lang="en-US" sz="2400" dirty="0" smtClean="0">
                <a:latin typeface="Berlin Sans FB" pitchFamily="34" charset="0"/>
              </a:rPr>
              <a:t>olly </a:t>
            </a:r>
            <a:r>
              <a:rPr lang="en-US" dirty="0">
                <a:latin typeface="Berlin Sans FB" pitchFamily="34" charset="0"/>
              </a:rPr>
              <a:t>R</a:t>
            </a:r>
            <a:r>
              <a:rPr lang="en-US" sz="2400" dirty="0" smtClean="0">
                <a:latin typeface="Berlin Sans FB" pitchFamily="34" charset="0"/>
              </a:rPr>
              <a:t>anchers.  She </a:t>
            </a:r>
            <a:r>
              <a:rPr lang="en-US" sz="2400" dirty="0">
                <a:latin typeface="Berlin Sans FB" pitchFamily="34" charset="0"/>
              </a:rPr>
              <a:t>gave 132 </a:t>
            </a:r>
            <a:r>
              <a:rPr lang="en-US" dirty="0" smtClean="0">
                <a:latin typeface="Berlin Sans FB" pitchFamily="34" charset="0"/>
              </a:rPr>
              <a:t>Jolly Ranchers</a:t>
            </a:r>
            <a:r>
              <a:rPr lang="en-US" sz="2400" dirty="0" smtClean="0">
                <a:latin typeface="Berlin Sans FB" pitchFamily="34" charset="0"/>
              </a:rPr>
              <a:t> </a:t>
            </a:r>
            <a:r>
              <a:rPr lang="en-US" sz="2400" dirty="0">
                <a:latin typeface="Berlin Sans FB" pitchFamily="34" charset="0"/>
              </a:rPr>
              <a:t>to her friend.  How many </a:t>
            </a:r>
            <a:r>
              <a:rPr lang="en-US" dirty="0" smtClean="0">
                <a:latin typeface="Berlin Sans FB" pitchFamily="34" charset="0"/>
              </a:rPr>
              <a:t>Jolly Ranchers</a:t>
            </a:r>
            <a:r>
              <a:rPr lang="en-US" sz="2400" dirty="0" smtClean="0">
                <a:latin typeface="Berlin Sans FB" pitchFamily="34" charset="0"/>
              </a:rPr>
              <a:t> </a:t>
            </a:r>
            <a:r>
              <a:rPr lang="en-US" sz="2400" dirty="0">
                <a:latin typeface="Berlin Sans FB" pitchFamily="34" charset="0"/>
              </a:rPr>
              <a:t>does </a:t>
            </a:r>
            <a:r>
              <a:rPr lang="en-US" sz="2400" dirty="0" smtClean="0">
                <a:latin typeface="Berlin Sans FB" pitchFamily="34" charset="0"/>
              </a:rPr>
              <a:t>Tracy have now?</a:t>
            </a:r>
            <a:endParaRPr lang="en-US" sz="2400" dirty="0">
              <a:latin typeface="Berlin Sans FB" pitchFamily="34" charset="0"/>
            </a:endParaRPr>
          </a:p>
          <a:p>
            <a:endParaRPr lang="en-US" dirty="0"/>
          </a:p>
        </p:txBody>
      </p:sp>
      <p:pic>
        <p:nvPicPr>
          <p:cNvPr id="4098" name="Picture 2" descr="http://www.oldtimecandy.com/assets/images/singles/jolly_ranchers_bul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81400"/>
            <a:ext cx="3429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613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Example #5</a:t>
            </a:r>
            <a:endParaRPr lang="en-US" dirty="0">
              <a:latin typeface="Berlin Sans FB" pitchFamily="34" charset="0"/>
            </a:endParaRPr>
          </a:p>
        </p:txBody>
      </p:sp>
      <p:sp>
        <p:nvSpPr>
          <p:cNvPr id="3" name="Content Placeholder 2"/>
          <p:cNvSpPr>
            <a:spLocks noGrp="1"/>
          </p:cNvSpPr>
          <p:nvPr>
            <p:ph idx="1"/>
          </p:nvPr>
        </p:nvSpPr>
        <p:spPr>
          <a:xfrm>
            <a:off x="838200" y="1752600"/>
            <a:ext cx="7467600" cy="3951337"/>
          </a:xfrm>
        </p:spPr>
        <p:txBody>
          <a:bodyPr/>
          <a:lstStyle/>
          <a:p>
            <a:pPr marL="0" indent="0">
              <a:buNone/>
            </a:pPr>
            <a:r>
              <a:rPr lang="en-US" sz="2400" dirty="0" smtClean="0">
                <a:latin typeface="Berlin Sans FB" pitchFamily="34" charset="0"/>
              </a:rPr>
              <a:t>Anthony has </a:t>
            </a:r>
            <a:r>
              <a:rPr lang="en-US" sz="2400" dirty="0">
                <a:latin typeface="Berlin Sans FB" pitchFamily="34" charset="0"/>
              </a:rPr>
              <a:t>5 </a:t>
            </a:r>
            <a:r>
              <a:rPr lang="en-US" sz="2400" dirty="0" smtClean="0">
                <a:latin typeface="Berlin Sans FB" pitchFamily="34" charset="0"/>
              </a:rPr>
              <a:t>baseball cards.  Jeff </a:t>
            </a:r>
            <a:r>
              <a:rPr lang="en-US" sz="2400" dirty="0">
                <a:latin typeface="Berlin Sans FB" pitchFamily="34" charset="0"/>
              </a:rPr>
              <a:t>has 2 </a:t>
            </a:r>
            <a:r>
              <a:rPr lang="en-US" sz="2400" dirty="0" smtClean="0">
                <a:latin typeface="Berlin Sans FB" pitchFamily="34" charset="0"/>
              </a:rPr>
              <a:t>more cards </a:t>
            </a:r>
            <a:r>
              <a:rPr lang="en-US" sz="2400" dirty="0">
                <a:latin typeface="Berlin Sans FB" pitchFamily="34" charset="0"/>
              </a:rPr>
              <a:t>than </a:t>
            </a:r>
            <a:r>
              <a:rPr lang="en-US" dirty="0" smtClean="0">
                <a:latin typeface="Berlin Sans FB" pitchFamily="34" charset="0"/>
              </a:rPr>
              <a:t>Anthony</a:t>
            </a:r>
            <a:r>
              <a:rPr lang="en-US" sz="2400" dirty="0" smtClean="0">
                <a:latin typeface="Berlin Sans FB" pitchFamily="34" charset="0"/>
              </a:rPr>
              <a:t>.  </a:t>
            </a:r>
            <a:r>
              <a:rPr lang="en-US" sz="2400" dirty="0">
                <a:latin typeface="Berlin Sans FB" pitchFamily="34" charset="0"/>
              </a:rPr>
              <a:t>How many </a:t>
            </a:r>
            <a:r>
              <a:rPr lang="en-US" sz="2400" dirty="0" smtClean="0">
                <a:latin typeface="Berlin Sans FB" pitchFamily="34" charset="0"/>
              </a:rPr>
              <a:t>baseball cards do Anthony </a:t>
            </a:r>
            <a:r>
              <a:rPr lang="en-US" sz="2400" dirty="0">
                <a:latin typeface="Berlin Sans FB" pitchFamily="34" charset="0"/>
              </a:rPr>
              <a:t>and </a:t>
            </a:r>
            <a:r>
              <a:rPr lang="en-US" sz="2400" dirty="0" smtClean="0">
                <a:latin typeface="Berlin Sans FB" pitchFamily="34" charset="0"/>
              </a:rPr>
              <a:t>Jeff have altogether? </a:t>
            </a:r>
            <a:endParaRPr lang="en-US" sz="2400" dirty="0">
              <a:latin typeface="Berlin Sans FB" pitchFamily="34" charset="0"/>
            </a:endParaRPr>
          </a:p>
          <a:p>
            <a:endParaRPr lang="en-US" dirty="0"/>
          </a:p>
        </p:txBody>
      </p:sp>
      <p:pic>
        <p:nvPicPr>
          <p:cNvPr id="5122" name="Picture 2" descr="http://www.fotosearch.com/bthumb/ARP/ARP114/Bb_C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38600"/>
            <a:ext cx="3581400" cy="214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068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1442674"/>
          </a:xfrm>
        </p:spPr>
        <p:txBody>
          <a:bodyPr/>
          <a:lstStyle/>
          <a:p>
            <a:r>
              <a:rPr lang="en-US" dirty="0">
                <a:latin typeface="Berlin Sans FB" pitchFamily="34" charset="0"/>
              </a:rPr>
              <a:t>Learning Targets</a:t>
            </a:r>
            <a:endParaRPr lang="en-US" dirty="0"/>
          </a:p>
        </p:txBody>
      </p:sp>
      <p:sp>
        <p:nvSpPr>
          <p:cNvPr id="3" name="Content Placeholder 2"/>
          <p:cNvSpPr>
            <a:spLocks noGrp="1"/>
          </p:cNvSpPr>
          <p:nvPr>
            <p:ph idx="1"/>
          </p:nvPr>
        </p:nvSpPr>
        <p:spPr>
          <a:xfrm>
            <a:off x="838200" y="1524000"/>
            <a:ext cx="7467600" cy="3951337"/>
          </a:xfrm>
        </p:spPr>
        <p:txBody>
          <a:bodyPr>
            <a:normAutofit/>
          </a:bodyPr>
          <a:lstStyle/>
          <a:p>
            <a:pPr>
              <a:buClr>
                <a:schemeClr val="accent1">
                  <a:lumMod val="60000"/>
                  <a:lumOff val="40000"/>
                </a:schemeClr>
              </a:buClr>
            </a:pPr>
            <a:r>
              <a:rPr lang="en-US" dirty="0">
                <a:solidFill>
                  <a:schemeClr val="tx1"/>
                </a:solidFill>
                <a:latin typeface="Berlin Sans FB" pitchFamily="34" charset="0"/>
              </a:rPr>
              <a:t>I understand how mathematical modeling (tape diagrams) builds coherence, perseverance, and reasoning abilities in students</a:t>
            </a:r>
          </a:p>
          <a:p>
            <a:pPr>
              <a:buClr>
                <a:srgbClr val="002060"/>
              </a:buClr>
            </a:pPr>
            <a:endParaRPr lang="en-US" sz="800" dirty="0">
              <a:solidFill>
                <a:schemeClr val="tx1"/>
              </a:solidFill>
              <a:latin typeface="Berlin Sans FB" pitchFamily="34" charset="0"/>
            </a:endParaRPr>
          </a:p>
          <a:p>
            <a:pPr>
              <a:buClr>
                <a:schemeClr val="accent1">
                  <a:lumMod val="60000"/>
                  <a:lumOff val="40000"/>
                </a:schemeClr>
              </a:buClr>
            </a:pPr>
            <a:r>
              <a:rPr lang="en-US" dirty="0">
                <a:solidFill>
                  <a:schemeClr val="tx1"/>
                </a:solidFill>
                <a:latin typeface="Berlin Sans FB" pitchFamily="34" charset="0"/>
              </a:rPr>
              <a:t>I understand how using tape diagrams shift students to be more independent learners</a:t>
            </a:r>
          </a:p>
          <a:p>
            <a:pPr>
              <a:buClr>
                <a:srgbClr val="002060"/>
              </a:buClr>
            </a:pPr>
            <a:endParaRPr lang="en-US" sz="800" dirty="0">
              <a:solidFill>
                <a:schemeClr val="tx1"/>
              </a:solidFill>
              <a:latin typeface="Berlin Sans FB" pitchFamily="34" charset="0"/>
            </a:endParaRPr>
          </a:p>
          <a:p>
            <a:pPr>
              <a:buClr>
                <a:schemeClr val="accent1">
                  <a:lumMod val="60000"/>
                  <a:lumOff val="40000"/>
                </a:schemeClr>
              </a:buClr>
            </a:pPr>
            <a:r>
              <a:rPr lang="en-US" dirty="0">
                <a:solidFill>
                  <a:schemeClr val="tx1"/>
                </a:solidFill>
                <a:latin typeface="Berlin Sans FB" pitchFamily="34" charset="0"/>
              </a:rPr>
              <a:t>I can model problems that demonstrates the progression of mathematical modeling throughout the K-5 modules</a:t>
            </a:r>
          </a:p>
          <a:p>
            <a:pPr marL="0" indent="0">
              <a:buClr>
                <a:srgbClr val="002060"/>
              </a:buClr>
              <a:buNone/>
            </a:pPr>
            <a:endParaRPr lang="en-US" sz="500" dirty="0">
              <a:solidFill>
                <a:srgbClr val="002060"/>
              </a:solidFill>
              <a:latin typeface="Berlin Sans FB" pitchFamily="34" charset="0"/>
            </a:endParaRPr>
          </a:p>
        </p:txBody>
      </p:sp>
      <p:pic>
        <p:nvPicPr>
          <p:cNvPr id="4" name="Picture 2" descr="http://www.warrencountyschools.org/userfiles/2622/targe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572000"/>
            <a:ext cx="2101273" cy="210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26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Berlin Sans FB" pitchFamily="34" charset="0"/>
              </a:rPr>
              <a:t>Part-Whole Model </a:t>
            </a:r>
            <a:br>
              <a:rPr lang="en-US" dirty="0" smtClean="0">
                <a:solidFill>
                  <a:schemeClr val="tx1"/>
                </a:solidFill>
                <a:latin typeface="Berlin Sans FB" pitchFamily="34" charset="0"/>
              </a:rPr>
            </a:br>
            <a:r>
              <a:rPr lang="en-US" dirty="0" smtClean="0">
                <a:solidFill>
                  <a:schemeClr val="tx1"/>
                </a:solidFill>
                <a:latin typeface="Berlin Sans FB" pitchFamily="34" charset="0"/>
              </a:rPr>
              <a:t>Multiplication &amp; Division</a:t>
            </a:r>
            <a:endParaRPr lang="en-US" dirty="0">
              <a:solidFill>
                <a:schemeClr val="tx1"/>
              </a:solidFill>
              <a:latin typeface="Berlin Sans FB" pitchFamily="34" charset="0"/>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a:latin typeface="Berlin Sans FB" pitchFamily="34" charset="0"/>
              </a:rPr>
              <a:t>o</a:t>
            </a:r>
            <a:r>
              <a:rPr lang="en-US" dirty="0" smtClean="0">
                <a:latin typeface="Berlin Sans FB" pitchFamily="34" charset="0"/>
              </a:rPr>
              <a:t>ne part x number of parts = whole</a:t>
            </a:r>
          </a:p>
          <a:p>
            <a:pPr marL="0" indent="0" algn="ctr">
              <a:buNone/>
            </a:pPr>
            <a:endParaRPr lang="en-US" dirty="0">
              <a:latin typeface="Berlin Sans FB" pitchFamily="34" charset="0"/>
            </a:endParaRPr>
          </a:p>
          <a:p>
            <a:pPr marL="0" indent="0" algn="ctr">
              <a:buNone/>
            </a:pPr>
            <a:r>
              <a:rPr lang="en-US" dirty="0">
                <a:latin typeface="Berlin Sans FB" pitchFamily="34" charset="0"/>
              </a:rPr>
              <a:t>w</a:t>
            </a:r>
            <a:r>
              <a:rPr lang="en-US" dirty="0" smtClean="0">
                <a:latin typeface="Berlin Sans FB" pitchFamily="34" charset="0"/>
              </a:rPr>
              <a:t>hole ÷ number of parts = one part</a:t>
            </a:r>
          </a:p>
          <a:p>
            <a:pPr marL="0" indent="0" algn="ctr">
              <a:buNone/>
            </a:pPr>
            <a:endParaRPr lang="en-US" dirty="0">
              <a:latin typeface="Berlin Sans FB" pitchFamily="34" charset="0"/>
            </a:endParaRPr>
          </a:p>
          <a:p>
            <a:pPr marL="0" indent="0" algn="ctr">
              <a:buNone/>
            </a:pPr>
            <a:r>
              <a:rPr lang="en-US" dirty="0">
                <a:latin typeface="Berlin Sans FB" pitchFamily="34" charset="0"/>
              </a:rPr>
              <a:t>w</a:t>
            </a:r>
            <a:r>
              <a:rPr lang="en-US" dirty="0" smtClean="0">
                <a:latin typeface="Berlin Sans FB" pitchFamily="34" charset="0"/>
              </a:rPr>
              <a:t>hole ÷ one part = number of parts</a:t>
            </a:r>
            <a:endParaRPr lang="en-US" dirty="0">
              <a:latin typeface="Berlin Sans FB" pitchFamily="34" charset="0"/>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60" t="22048" r="37854" b="47969"/>
          <a:stretch/>
        </p:blipFill>
        <p:spPr bwMode="auto">
          <a:xfrm>
            <a:off x="1377916" y="1828800"/>
            <a:ext cx="6306084" cy="1831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689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Berlin Sans FB" pitchFamily="34" charset="0"/>
              </a:rPr>
              <a:t>Part-Whole </a:t>
            </a:r>
            <a:r>
              <a:rPr lang="en-US" dirty="0" smtClean="0">
                <a:solidFill>
                  <a:schemeClr val="tx1"/>
                </a:solidFill>
                <a:latin typeface="Berlin Sans FB" pitchFamily="34" charset="0"/>
              </a:rPr>
              <a:t>Model </a:t>
            </a:r>
            <a:br>
              <a:rPr lang="en-US" dirty="0" smtClean="0">
                <a:solidFill>
                  <a:schemeClr val="tx1"/>
                </a:solidFill>
                <a:latin typeface="Berlin Sans FB" pitchFamily="34" charset="0"/>
              </a:rPr>
            </a:br>
            <a:r>
              <a:rPr lang="en-US" dirty="0" smtClean="0">
                <a:solidFill>
                  <a:schemeClr val="tx1"/>
                </a:solidFill>
                <a:latin typeface="Berlin Sans FB" pitchFamily="34" charset="0"/>
              </a:rPr>
              <a:t>Multiplication </a:t>
            </a:r>
            <a:r>
              <a:rPr lang="en-US" dirty="0">
                <a:solidFill>
                  <a:schemeClr val="tx1"/>
                </a:solidFill>
                <a:latin typeface="Berlin Sans FB" pitchFamily="34" charset="0"/>
              </a:rPr>
              <a:t>&amp; Division</a:t>
            </a:r>
            <a:endParaRPr lang="en-US" dirty="0">
              <a:latin typeface="Berlin Sans FB" pitchFamily="34" charset="0"/>
            </a:endParaRPr>
          </a:p>
        </p:txBody>
      </p:sp>
      <p:sp>
        <p:nvSpPr>
          <p:cNvPr id="3" name="Content Placeholder 2"/>
          <p:cNvSpPr>
            <a:spLocks noGrp="1"/>
          </p:cNvSpPr>
          <p:nvPr>
            <p:ph idx="1"/>
          </p:nvPr>
        </p:nvSpPr>
        <p:spPr>
          <a:xfrm>
            <a:off x="228600" y="1447800"/>
            <a:ext cx="8458200" cy="5029200"/>
          </a:xfrm>
        </p:spPr>
        <p:txBody>
          <a:bodyPr>
            <a:normAutofit/>
          </a:bodyPr>
          <a:lstStyle/>
          <a:p>
            <a:pPr marL="0" indent="0">
              <a:buNone/>
            </a:pPr>
            <a:endParaRPr lang="en-US" b="1" u="sng" dirty="0" smtClean="0"/>
          </a:p>
          <a:p>
            <a:pPr marL="0" indent="0">
              <a:buNone/>
            </a:pPr>
            <a:r>
              <a:rPr lang="en-US" b="1" u="sng" dirty="0" smtClean="0">
                <a:latin typeface="Berlin Sans FB" pitchFamily="34" charset="0"/>
              </a:rPr>
              <a:t>Variation #1</a:t>
            </a:r>
            <a:r>
              <a:rPr lang="en-US" dirty="0" smtClean="0">
                <a:latin typeface="Berlin Sans FB" pitchFamily="34" charset="0"/>
              </a:rPr>
              <a:t>:  Given the number of parts and one part, find the 				   whole.</a:t>
            </a:r>
          </a:p>
          <a:p>
            <a:pPr marL="0" indent="0">
              <a:buNone/>
            </a:pPr>
            <a:endParaRPr lang="en-US" sz="500" dirty="0" smtClean="0">
              <a:latin typeface="Berlin Sans FB" pitchFamily="34" charset="0"/>
            </a:endParaRPr>
          </a:p>
          <a:p>
            <a:pPr marL="0" indent="0">
              <a:buNone/>
            </a:pPr>
            <a:r>
              <a:rPr lang="en-US" dirty="0" smtClean="0">
                <a:latin typeface="Berlin Sans FB" pitchFamily="34" charset="0"/>
              </a:rPr>
              <a:t>5 children shared a bag of candy bars equally.  Each child got 6 candy bars.  How many candy bars were inside the bag?</a:t>
            </a: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buNone/>
            </a:pPr>
            <a:endParaRPr lang="en-US" dirty="0">
              <a:latin typeface="Berlin Sans FB" pitchFamily="34" charset="0"/>
            </a:endParaRPr>
          </a:p>
          <a:p>
            <a:pPr marL="0" indent="0" algn="ctr">
              <a:buNone/>
            </a:pPr>
            <a:endParaRPr lang="en-US" dirty="0" smtClean="0">
              <a:latin typeface="Berlin Sans FB" pitchFamily="34" charset="0"/>
            </a:endParaRPr>
          </a:p>
          <a:p>
            <a:pPr marL="0" indent="0" algn="ctr">
              <a:buNone/>
            </a:pPr>
            <a:endParaRPr lang="en-US" sz="500" dirty="0">
              <a:latin typeface="Berlin Sans FB" pitchFamily="34" charset="0"/>
            </a:endParaRPr>
          </a:p>
          <a:p>
            <a:pPr marL="0" indent="0" algn="ctr">
              <a:buNone/>
            </a:pPr>
            <a:r>
              <a:rPr lang="en-US" dirty="0" smtClean="0">
                <a:latin typeface="Berlin Sans FB" pitchFamily="34" charset="0"/>
              </a:rPr>
              <a:t>5 x 6 = 30</a:t>
            </a:r>
          </a:p>
          <a:p>
            <a:pPr marL="0" indent="0" algn="ctr">
              <a:buNone/>
            </a:pPr>
            <a:r>
              <a:rPr lang="en-US" dirty="0" smtClean="0">
                <a:latin typeface="Berlin Sans FB" pitchFamily="34" charset="0"/>
              </a:rPr>
              <a:t>The bag contained 30 candy bars.</a:t>
            </a:r>
          </a:p>
          <a:p>
            <a:pPr marL="0" indent="0">
              <a:buNone/>
            </a:pPr>
            <a:endParaRPr lang="en-US" dirty="0">
              <a:latin typeface="Berlin Sans FB" pitchFamily="34"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809" t="25896" r="42867" b="50000"/>
          <a:stretch/>
        </p:blipFill>
        <p:spPr bwMode="auto">
          <a:xfrm>
            <a:off x="789665" y="3733800"/>
            <a:ext cx="7505673" cy="1578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66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 calcmode="lin" valueType="num">
                                      <p:cBhvr additive="base">
                                        <p:cTn id="1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Berlin Sans FB" pitchFamily="34" charset="0"/>
              </a:rPr>
              <a:t>Part-Whole Model </a:t>
            </a:r>
            <a:r>
              <a:rPr lang="en-US" dirty="0" smtClean="0">
                <a:solidFill>
                  <a:schemeClr val="tx1"/>
                </a:solidFill>
                <a:latin typeface="Berlin Sans FB" pitchFamily="34" charset="0"/>
              </a:rPr>
              <a:t/>
            </a:r>
            <a:br>
              <a:rPr lang="en-US" dirty="0" smtClean="0">
                <a:solidFill>
                  <a:schemeClr val="tx1"/>
                </a:solidFill>
                <a:latin typeface="Berlin Sans FB" pitchFamily="34" charset="0"/>
              </a:rPr>
            </a:br>
            <a:r>
              <a:rPr lang="en-US" dirty="0" smtClean="0">
                <a:solidFill>
                  <a:schemeClr val="tx1"/>
                </a:solidFill>
                <a:latin typeface="Berlin Sans FB" pitchFamily="34" charset="0"/>
              </a:rPr>
              <a:t>Multiplication </a:t>
            </a:r>
            <a:r>
              <a:rPr lang="en-US" dirty="0">
                <a:solidFill>
                  <a:schemeClr val="tx1"/>
                </a:solidFill>
                <a:latin typeface="Berlin Sans FB" pitchFamily="34" charset="0"/>
              </a:rPr>
              <a:t>&amp; Division</a:t>
            </a:r>
            <a:endParaRPr lang="en-US" dirty="0">
              <a:latin typeface="Berlin Sans FB" pitchFamily="34" charset="0"/>
            </a:endParaRPr>
          </a:p>
        </p:txBody>
      </p:sp>
      <p:sp>
        <p:nvSpPr>
          <p:cNvPr id="3" name="Content Placeholder 2"/>
          <p:cNvSpPr>
            <a:spLocks noGrp="1"/>
          </p:cNvSpPr>
          <p:nvPr>
            <p:ph idx="1"/>
          </p:nvPr>
        </p:nvSpPr>
        <p:spPr>
          <a:xfrm>
            <a:off x="381000" y="1371600"/>
            <a:ext cx="8458200" cy="5105400"/>
          </a:xfrm>
        </p:spPr>
        <p:txBody>
          <a:bodyPr/>
          <a:lstStyle/>
          <a:p>
            <a:endParaRPr lang="en-US" b="1" u="sng" dirty="0" smtClean="0"/>
          </a:p>
          <a:p>
            <a:pPr marL="0" indent="0">
              <a:buNone/>
            </a:pPr>
            <a:endParaRPr lang="en-US" sz="500" b="1" u="sng" dirty="0" smtClean="0">
              <a:latin typeface="Berlin Sans FB" pitchFamily="34" charset="0"/>
            </a:endParaRPr>
          </a:p>
          <a:p>
            <a:pPr marL="0" indent="0">
              <a:buNone/>
            </a:pPr>
            <a:endParaRPr lang="en-US" sz="500" b="1" u="sng" dirty="0" smtClean="0">
              <a:latin typeface="Berlin Sans FB" pitchFamily="34" charset="0"/>
            </a:endParaRPr>
          </a:p>
          <a:p>
            <a:pPr marL="0" indent="0">
              <a:buNone/>
            </a:pPr>
            <a:r>
              <a:rPr lang="en-US" b="1" u="sng" dirty="0" smtClean="0">
                <a:latin typeface="Berlin Sans FB" pitchFamily="34" charset="0"/>
              </a:rPr>
              <a:t>Variation #2</a:t>
            </a:r>
            <a:r>
              <a:rPr lang="en-US" dirty="0" smtClean="0">
                <a:latin typeface="Berlin Sans FB" pitchFamily="34" charset="0"/>
              </a:rPr>
              <a:t>:  Given the whole and the number of parts, find 		                     the missing part.</a:t>
            </a:r>
          </a:p>
          <a:p>
            <a:pPr marL="0" indent="0">
              <a:buNone/>
            </a:pPr>
            <a:endParaRPr lang="en-US" sz="500" dirty="0" smtClean="0">
              <a:latin typeface="Berlin Sans FB" pitchFamily="34" charset="0"/>
            </a:endParaRPr>
          </a:p>
          <a:p>
            <a:pPr marL="0" indent="0">
              <a:buNone/>
            </a:pPr>
            <a:r>
              <a:rPr lang="en-US" dirty="0" smtClean="0">
                <a:latin typeface="Berlin Sans FB" pitchFamily="34" charset="0"/>
              </a:rPr>
              <a:t>5 children shared a bag of 30 candy bars equally.  How many candy bars did each child receive?</a:t>
            </a: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buNone/>
            </a:pPr>
            <a:endParaRPr lang="en-US" dirty="0" smtClean="0">
              <a:latin typeface="Berlin Sans FB" pitchFamily="34" charset="0"/>
            </a:endParaRPr>
          </a:p>
          <a:p>
            <a:pPr marL="0" indent="0">
              <a:buNone/>
            </a:pPr>
            <a:endParaRPr lang="en-US" sz="500" dirty="0" smtClean="0">
              <a:latin typeface="Berlin Sans FB" pitchFamily="34" charset="0"/>
            </a:endParaRPr>
          </a:p>
          <a:p>
            <a:pPr marL="0" indent="0">
              <a:buNone/>
            </a:pPr>
            <a:endParaRPr lang="en-US" sz="500" dirty="0">
              <a:latin typeface="Berlin Sans FB" pitchFamily="34" charset="0"/>
            </a:endParaRPr>
          </a:p>
          <a:p>
            <a:pPr marL="0" indent="0" algn="ctr">
              <a:buNone/>
            </a:pPr>
            <a:r>
              <a:rPr lang="en-US" dirty="0" smtClean="0">
                <a:latin typeface="Berlin Sans FB" pitchFamily="34" charset="0"/>
              </a:rPr>
              <a:t>30 ÷ 5 = 6</a:t>
            </a:r>
          </a:p>
          <a:p>
            <a:pPr marL="0" indent="0" algn="ctr">
              <a:buNone/>
            </a:pPr>
            <a:r>
              <a:rPr lang="en-US" dirty="0" smtClean="0">
                <a:latin typeface="Berlin Sans FB" pitchFamily="34" charset="0"/>
              </a:rPr>
              <a:t>Each child received 6 candy bars.</a:t>
            </a:r>
          </a:p>
          <a:p>
            <a:pPr marL="0" indent="0">
              <a:buNone/>
            </a:pPr>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848" t="22923" r="42076" b="51008"/>
          <a:stretch/>
        </p:blipFill>
        <p:spPr bwMode="auto">
          <a:xfrm>
            <a:off x="1137166" y="3792908"/>
            <a:ext cx="6668965" cy="1489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78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 calcmode="lin" valueType="num">
                                      <p:cBhvr additive="base">
                                        <p:cTn id="1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 calcmode="lin" valueType="num">
                                      <p:cBhvr additive="base">
                                        <p:cTn id="1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956" t="23538" r="50980" b="50000"/>
          <a:stretch/>
        </p:blipFill>
        <p:spPr bwMode="auto">
          <a:xfrm>
            <a:off x="2133600" y="3880338"/>
            <a:ext cx="5081953" cy="151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228600"/>
            <a:ext cx="8041440" cy="1442674"/>
          </a:xfrm>
        </p:spPr>
        <p:txBody>
          <a:bodyPr>
            <a:normAutofit fontScale="90000"/>
          </a:bodyPr>
          <a:lstStyle/>
          <a:p>
            <a:r>
              <a:rPr lang="en-US" dirty="0">
                <a:solidFill>
                  <a:schemeClr val="tx1"/>
                </a:solidFill>
                <a:latin typeface="Berlin Sans FB" pitchFamily="34" charset="0"/>
              </a:rPr>
              <a:t>Part-Whole</a:t>
            </a:r>
            <a:r>
              <a:rPr lang="en-US" b="1" i="1" dirty="0">
                <a:solidFill>
                  <a:schemeClr val="tx1"/>
                </a:solidFill>
                <a:latin typeface="Berlin Sans FB" pitchFamily="34" charset="0"/>
              </a:rPr>
              <a:t> </a:t>
            </a:r>
            <a:r>
              <a:rPr lang="en-US" dirty="0">
                <a:solidFill>
                  <a:schemeClr val="tx1"/>
                </a:solidFill>
                <a:latin typeface="Berlin Sans FB" pitchFamily="34" charset="0"/>
              </a:rPr>
              <a:t>Model </a:t>
            </a:r>
            <a:r>
              <a:rPr lang="en-US" dirty="0" smtClean="0">
                <a:solidFill>
                  <a:schemeClr val="tx1"/>
                </a:solidFill>
                <a:latin typeface="Berlin Sans FB" pitchFamily="34" charset="0"/>
              </a:rPr>
              <a:t/>
            </a:r>
            <a:br>
              <a:rPr lang="en-US" dirty="0" smtClean="0">
                <a:solidFill>
                  <a:schemeClr val="tx1"/>
                </a:solidFill>
                <a:latin typeface="Berlin Sans FB" pitchFamily="34" charset="0"/>
              </a:rPr>
            </a:br>
            <a:r>
              <a:rPr lang="en-US" dirty="0" smtClean="0">
                <a:solidFill>
                  <a:schemeClr val="tx1"/>
                </a:solidFill>
                <a:latin typeface="Berlin Sans FB" pitchFamily="34" charset="0"/>
              </a:rPr>
              <a:t> </a:t>
            </a:r>
            <a:r>
              <a:rPr lang="en-US" dirty="0">
                <a:solidFill>
                  <a:schemeClr val="tx1"/>
                </a:solidFill>
                <a:latin typeface="Berlin Sans FB" pitchFamily="34" charset="0"/>
              </a:rPr>
              <a:t>Multiplication &amp; Division</a:t>
            </a:r>
            <a:endParaRPr lang="en-US" dirty="0">
              <a:latin typeface="Berlin Sans FB" pitchFamily="34" charset="0"/>
            </a:endParaRPr>
          </a:p>
        </p:txBody>
      </p:sp>
      <p:sp>
        <p:nvSpPr>
          <p:cNvPr id="3" name="Content Placeholder 2"/>
          <p:cNvSpPr>
            <a:spLocks noGrp="1"/>
          </p:cNvSpPr>
          <p:nvPr>
            <p:ph idx="1"/>
          </p:nvPr>
        </p:nvSpPr>
        <p:spPr>
          <a:xfrm>
            <a:off x="381000" y="1828800"/>
            <a:ext cx="8305800" cy="4343400"/>
          </a:xfrm>
        </p:spPr>
        <p:txBody>
          <a:bodyPr>
            <a:normAutofit/>
          </a:bodyPr>
          <a:lstStyle/>
          <a:p>
            <a:pPr marL="0" indent="0">
              <a:buNone/>
            </a:pPr>
            <a:r>
              <a:rPr lang="en-US" b="1" u="sng" dirty="0" smtClean="0">
                <a:latin typeface="Berlin Sans FB" pitchFamily="34" charset="0"/>
              </a:rPr>
              <a:t>Variation #3</a:t>
            </a:r>
            <a:r>
              <a:rPr lang="en-US" dirty="0" smtClean="0">
                <a:latin typeface="Berlin Sans FB" pitchFamily="34" charset="0"/>
              </a:rPr>
              <a:t>:  Given the whole and one part, find the   		             missing number of parts.</a:t>
            </a:r>
          </a:p>
          <a:p>
            <a:pPr marL="0" indent="0">
              <a:buNone/>
            </a:pPr>
            <a:endParaRPr lang="en-US" sz="500" dirty="0" smtClean="0">
              <a:latin typeface="Berlin Sans FB" pitchFamily="34" charset="0"/>
            </a:endParaRPr>
          </a:p>
          <a:p>
            <a:pPr marL="0" indent="0">
              <a:buNone/>
            </a:pPr>
            <a:r>
              <a:rPr lang="en-US" dirty="0" smtClean="0">
                <a:latin typeface="Berlin Sans FB" pitchFamily="34" charset="0"/>
              </a:rPr>
              <a:t>A group of children shared a bag of 30 candy bars equally.  They received 6 candy bars each.  How many children were in the group?</a:t>
            </a: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buNone/>
            </a:pPr>
            <a:endParaRPr lang="en-US" dirty="0" smtClean="0">
              <a:latin typeface="Berlin Sans FB" pitchFamily="34" charset="0"/>
            </a:endParaRPr>
          </a:p>
          <a:p>
            <a:pPr marL="0" indent="0" algn="ctr">
              <a:buNone/>
            </a:pPr>
            <a:r>
              <a:rPr lang="en-US" dirty="0" smtClean="0">
                <a:latin typeface="Berlin Sans FB" pitchFamily="34" charset="0"/>
              </a:rPr>
              <a:t>30 ÷ 6 = 5</a:t>
            </a:r>
          </a:p>
          <a:p>
            <a:pPr marL="0" indent="0" algn="ctr">
              <a:buNone/>
            </a:pPr>
            <a:r>
              <a:rPr lang="en-US" dirty="0" smtClean="0">
                <a:latin typeface="Berlin Sans FB" pitchFamily="34" charset="0"/>
              </a:rPr>
              <a:t>There were 5 children in the group.</a:t>
            </a:r>
          </a:p>
          <a:p>
            <a:pPr marL="0" indent="0">
              <a:buNone/>
            </a:pPr>
            <a:endParaRPr lang="en-US" dirty="0">
              <a:latin typeface="Berlin Sans FB" pitchFamily="34" charset="0"/>
            </a:endParaRPr>
          </a:p>
        </p:txBody>
      </p:sp>
    </p:spTree>
    <p:extLst>
      <p:ext uri="{BB962C8B-B14F-4D97-AF65-F5344CB8AC3E}">
        <p14:creationId xmlns:p14="http://schemas.microsoft.com/office/powerpoint/2010/main" val="298362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Berlin Sans FB" pitchFamily="34" charset="0"/>
              </a:rPr>
              <a:t>The Comparison Model </a:t>
            </a:r>
            <a:br>
              <a:rPr lang="en-US" dirty="0" smtClean="0">
                <a:solidFill>
                  <a:schemeClr val="tx1"/>
                </a:solidFill>
                <a:latin typeface="Berlin Sans FB" pitchFamily="34" charset="0"/>
              </a:rPr>
            </a:br>
            <a:r>
              <a:rPr lang="en-US" dirty="0" smtClean="0">
                <a:solidFill>
                  <a:schemeClr val="tx1"/>
                </a:solidFill>
                <a:latin typeface="Berlin Sans FB" pitchFamily="34" charset="0"/>
              </a:rPr>
              <a:t>Multiplication &amp; Division</a:t>
            </a:r>
            <a:endParaRPr lang="en-US" dirty="0">
              <a:solidFill>
                <a:schemeClr val="tx1"/>
              </a:solidFill>
              <a:latin typeface="Berlin Sans FB" pitchFamily="34" charset="0"/>
            </a:endParaRPr>
          </a:p>
        </p:txBody>
      </p:sp>
      <p:sp>
        <p:nvSpPr>
          <p:cNvPr id="3" name="Content Placeholder 2"/>
          <p:cNvSpPr>
            <a:spLocks noGrp="1"/>
          </p:cNvSpPr>
          <p:nvPr>
            <p:ph idx="1"/>
          </p:nvPr>
        </p:nvSpPr>
        <p:spPr>
          <a:xfrm>
            <a:off x="656493" y="1447800"/>
            <a:ext cx="7848600" cy="51054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dirty="0" smtClean="0"/>
          </a:p>
          <a:p>
            <a:pPr marL="0" indent="0" algn="ctr">
              <a:buNone/>
            </a:pPr>
            <a:endParaRPr lang="en-US" sz="500" dirty="0" smtClean="0"/>
          </a:p>
          <a:p>
            <a:pPr marL="0" indent="0" algn="ctr">
              <a:buNone/>
            </a:pPr>
            <a:endParaRPr lang="en-US" sz="500" dirty="0"/>
          </a:p>
          <a:p>
            <a:pPr marL="0" indent="0" algn="ctr">
              <a:buNone/>
            </a:pPr>
            <a:endParaRPr lang="en-US" sz="500" dirty="0"/>
          </a:p>
          <a:p>
            <a:pPr marL="0" indent="0" algn="ctr">
              <a:buNone/>
            </a:pPr>
            <a:r>
              <a:rPr lang="en-US" dirty="0" smtClean="0">
                <a:latin typeface="Berlin Sans FB" pitchFamily="34" charset="0"/>
              </a:rPr>
              <a:t>larger quantity ÷ smaller quantity = multiple</a:t>
            </a:r>
          </a:p>
          <a:p>
            <a:pPr marL="0" indent="0" algn="ctr">
              <a:buNone/>
            </a:pPr>
            <a:endParaRPr lang="en-US" sz="500" dirty="0">
              <a:latin typeface="Berlin Sans FB" pitchFamily="34" charset="0"/>
            </a:endParaRPr>
          </a:p>
          <a:p>
            <a:pPr marL="0" indent="0" algn="ctr">
              <a:buNone/>
            </a:pPr>
            <a:r>
              <a:rPr lang="en-US" dirty="0">
                <a:latin typeface="Berlin Sans FB" pitchFamily="34" charset="0"/>
              </a:rPr>
              <a:t>s</a:t>
            </a:r>
            <a:r>
              <a:rPr lang="en-US" dirty="0" smtClean="0">
                <a:latin typeface="Berlin Sans FB" pitchFamily="34" charset="0"/>
              </a:rPr>
              <a:t>maller quantity x multiple = larger quantity</a:t>
            </a:r>
          </a:p>
          <a:p>
            <a:pPr marL="0" indent="0" algn="ctr">
              <a:buNone/>
            </a:pPr>
            <a:endParaRPr lang="en-US" sz="500" dirty="0">
              <a:latin typeface="Berlin Sans FB" pitchFamily="34" charset="0"/>
            </a:endParaRPr>
          </a:p>
          <a:p>
            <a:pPr marL="0" indent="0" algn="ctr">
              <a:buNone/>
            </a:pPr>
            <a:r>
              <a:rPr lang="en-US" dirty="0" smtClean="0">
                <a:latin typeface="Berlin Sans FB" pitchFamily="34" charset="0"/>
              </a:rPr>
              <a:t>larger quantity ÷ multiple = smaller quantity</a:t>
            </a:r>
            <a:endParaRPr lang="en-US" dirty="0">
              <a:latin typeface="Berlin Sans FB" pitchFamily="34" charset="0"/>
            </a:endParaRP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197" t="24461" r="42308" b="38000"/>
          <a:stretch/>
        </p:blipFill>
        <p:spPr bwMode="auto">
          <a:xfrm>
            <a:off x="1371600" y="2133600"/>
            <a:ext cx="6418386" cy="214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423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Berlin Sans FB" pitchFamily="34" charset="0"/>
              </a:rPr>
              <a:t>The Comparison Model </a:t>
            </a:r>
            <a:r>
              <a:rPr lang="en-US" dirty="0" smtClean="0">
                <a:solidFill>
                  <a:schemeClr val="tx1"/>
                </a:solidFill>
                <a:latin typeface="Berlin Sans FB" pitchFamily="34" charset="0"/>
              </a:rPr>
              <a:t> </a:t>
            </a:r>
            <a:r>
              <a:rPr lang="en-US" dirty="0">
                <a:solidFill>
                  <a:schemeClr val="tx1"/>
                </a:solidFill>
                <a:latin typeface="Berlin Sans FB" pitchFamily="34" charset="0"/>
              </a:rPr>
              <a:t>Multiplication &amp; Division</a:t>
            </a:r>
            <a:endParaRPr lang="en-US" dirty="0">
              <a:latin typeface="Berlin Sans FB" pitchFamily="34" charset="0"/>
            </a:endParaRPr>
          </a:p>
        </p:txBody>
      </p:sp>
      <p:sp>
        <p:nvSpPr>
          <p:cNvPr id="3" name="Content Placeholder 2"/>
          <p:cNvSpPr>
            <a:spLocks noGrp="1"/>
          </p:cNvSpPr>
          <p:nvPr>
            <p:ph idx="1"/>
          </p:nvPr>
        </p:nvSpPr>
        <p:spPr>
          <a:xfrm>
            <a:off x="381000" y="1371600"/>
            <a:ext cx="8458200" cy="5334000"/>
          </a:xfrm>
        </p:spPr>
        <p:txBody>
          <a:bodyPr>
            <a:normAutofit fontScale="92500" lnSpcReduction="10000"/>
          </a:bodyPr>
          <a:lstStyle/>
          <a:p>
            <a:pPr marL="0" indent="0">
              <a:buNone/>
            </a:pPr>
            <a:endParaRPr lang="en-US" b="1" u="sng" dirty="0" smtClean="0"/>
          </a:p>
          <a:p>
            <a:pPr marL="0" indent="0">
              <a:buNone/>
            </a:pPr>
            <a:endParaRPr lang="en-US" sz="500" b="1" u="sng" dirty="0" smtClean="0"/>
          </a:p>
          <a:p>
            <a:pPr marL="0" indent="0">
              <a:buNone/>
            </a:pPr>
            <a:endParaRPr lang="en-US" sz="500" b="1" u="sng" dirty="0" smtClean="0"/>
          </a:p>
          <a:p>
            <a:pPr marL="0" indent="0">
              <a:buNone/>
            </a:pPr>
            <a:endParaRPr lang="en-US" sz="500" b="1" u="sng" dirty="0"/>
          </a:p>
          <a:p>
            <a:pPr marL="0" indent="0">
              <a:buNone/>
            </a:pPr>
            <a:r>
              <a:rPr lang="en-US" b="1" u="sng" dirty="0" smtClean="0">
                <a:latin typeface="Berlin Sans FB" pitchFamily="34" charset="0"/>
              </a:rPr>
              <a:t>Variation #1</a:t>
            </a:r>
            <a:r>
              <a:rPr lang="en-US" dirty="0" smtClean="0">
                <a:latin typeface="Berlin Sans FB" pitchFamily="34" charset="0"/>
              </a:rPr>
              <a:t>:  Given the smaller quantity and the multiple, find</a:t>
            </a:r>
          </a:p>
          <a:p>
            <a:pPr marL="0" indent="0">
              <a:buNone/>
            </a:pPr>
            <a:r>
              <a:rPr lang="en-US" dirty="0">
                <a:latin typeface="Berlin Sans FB" pitchFamily="34" charset="0"/>
              </a:rPr>
              <a:t> </a:t>
            </a:r>
            <a:r>
              <a:rPr lang="en-US" dirty="0" smtClean="0">
                <a:latin typeface="Berlin Sans FB" pitchFamily="34" charset="0"/>
              </a:rPr>
              <a:t>                          the larger quantity.</a:t>
            </a:r>
          </a:p>
          <a:p>
            <a:pPr marL="0" indent="0">
              <a:buNone/>
            </a:pPr>
            <a:endParaRPr lang="en-US" sz="500" dirty="0" smtClean="0">
              <a:latin typeface="Berlin Sans FB" pitchFamily="34" charset="0"/>
            </a:endParaRPr>
          </a:p>
          <a:p>
            <a:pPr marL="0" indent="0">
              <a:buNone/>
            </a:pPr>
            <a:r>
              <a:rPr lang="en-US" dirty="0" smtClean="0">
                <a:latin typeface="Berlin Sans FB" pitchFamily="34" charset="0"/>
              </a:rPr>
              <a:t>A farmer has 7 cows.  He has 5 times as many horses as cows.  How many horses does the farmer have?</a:t>
            </a:r>
          </a:p>
          <a:p>
            <a:pPr marL="0" indent="0">
              <a:buNone/>
            </a:pPr>
            <a:endParaRPr lang="en-US" dirty="0" smtClean="0">
              <a:latin typeface="Berlin Sans FB" pitchFamily="34" charset="0"/>
            </a:endParaRPr>
          </a:p>
          <a:p>
            <a:pPr marL="0" indent="0">
              <a:buNone/>
            </a:pPr>
            <a:endParaRPr lang="en-US" dirty="0">
              <a:latin typeface="Berlin Sans FB" pitchFamily="34" charset="0"/>
            </a:endParaRP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lgn="ctr">
              <a:buNone/>
            </a:pPr>
            <a:r>
              <a:rPr lang="en-US" dirty="0" smtClean="0">
                <a:latin typeface="Berlin Sans FB" pitchFamily="34" charset="0"/>
              </a:rPr>
              <a:t>5 x 7 = 35</a:t>
            </a:r>
          </a:p>
          <a:p>
            <a:pPr marL="0" indent="0" algn="ctr">
              <a:buNone/>
            </a:pPr>
            <a:r>
              <a:rPr lang="en-US" dirty="0" smtClean="0">
                <a:latin typeface="Berlin Sans FB" pitchFamily="34" charset="0"/>
              </a:rPr>
              <a:t>The farmer has 35 horses.</a:t>
            </a:r>
          </a:p>
          <a:p>
            <a:pPr marL="0" indent="0">
              <a:buNone/>
            </a:pP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914" t="25846" r="48263" b="39385"/>
          <a:stretch/>
        </p:blipFill>
        <p:spPr bwMode="auto">
          <a:xfrm>
            <a:off x="1600200" y="3505200"/>
            <a:ext cx="5539154" cy="198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73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anim calcmode="lin" valueType="num">
                                      <p:cBhvr additive="base">
                                        <p:cTn id="1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5" end="15"/>
                                            </p:txEl>
                                          </p:spTgt>
                                        </p:tgtEl>
                                        <p:attrNameLst>
                                          <p:attrName>style.visibility</p:attrName>
                                        </p:attrNameLst>
                                      </p:cBhvr>
                                      <p:to>
                                        <p:strVal val="visible"/>
                                      </p:to>
                                    </p:set>
                                    <p:anim calcmode="lin" valueType="num">
                                      <p:cBhvr additive="base">
                                        <p:cTn id="1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191" t="26769" r="47987" b="37231"/>
          <a:stretch/>
        </p:blipFill>
        <p:spPr bwMode="auto">
          <a:xfrm>
            <a:off x="1828800" y="3657600"/>
            <a:ext cx="5539154"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solidFill>
                  <a:schemeClr val="tx1"/>
                </a:solidFill>
                <a:latin typeface="Berlin Sans FB" pitchFamily="34" charset="0"/>
              </a:rPr>
              <a:t>The Comparison </a:t>
            </a:r>
            <a:r>
              <a:rPr lang="en-US" dirty="0" smtClean="0">
                <a:solidFill>
                  <a:schemeClr val="tx1"/>
                </a:solidFill>
                <a:latin typeface="Berlin Sans FB" pitchFamily="34" charset="0"/>
              </a:rPr>
              <a:t>Model </a:t>
            </a:r>
            <a:r>
              <a:rPr lang="en-US" dirty="0">
                <a:solidFill>
                  <a:schemeClr val="tx1"/>
                </a:solidFill>
                <a:latin typeface="Berlin Sans FB" pitchFamily="34" charset="0"/>
              </a:rPr>
              <a:t>Multiplication &amp; Division</a:t>
            </a:r>
            <a:endParaRPr lang="en-US" dirty="0">
              <a:latin typeface="Berlin Sans FB" pitchFamily="34" charset="0"/>
            </a:endParaRPr>
          </a:p>
        </p:txBody>
      </p:sp>
      <p:sp>
        <p:nvSpPr>
          <p:cNvPr id="3" name="Content Placeholder 2"/>
          <p:cNvSpPr>
            <a:spLocks noGrp="1"/>
          </p:cNvSpPr>
          <p:nvPr>
            <p:ph idx="1"/>
          </p:nvPr>
        </p:nvSpPr>
        <p:spPr>
          <a:xfrm>
            <a:off x="228600" y="1447800"/>
            <a:ext cx="8610600" cy="5105400"/>
          </a:xfrm>
        </p:spPr>
        <p:txBody>
          <a:bodyPr>
            <a:normAutofit/>
          </a:bodyPr>
          <a:lstStyle/>
          <a:p>
            <a:pPr marL="0" indent="0">
              <a:buNone/>
            </a:pPr>
            <a:endParaRPr lang="en-US" sz="500" b="1" u="sng" dirty="0" smtClean="0"/>
          </a:p>
          <a:p>
            <a:pPr marL="0" indent="0">
              <a:buNone/>
            </a:pPr>
            <a:endParaRPr lang="en-US" sz="500" b="1" u="sng" dirty="0"/>
          </a:p>
          <a:p>
            <a:pPr marL="0" indent="0">
              <a:buNone/>
            </a:pPr>
            <a:endParaRPr lang="en-US" sz="500" b="1" u="sng" dirty="0" smtClean="0"/>
          </a:p>
          <a:p>
            <a:pPr marL="0" indent="0">
              <a:buNone/>
            </a:pPr>
            <a:endParaRPr lang="en-US" sz="500" b="1" u="sng" dirty="0" smtClean="0"/>
          </a:p>
          <a:p>
            <a:pPr marL="0" indent="0">
              <a:buNone/>
            </a:pPr>
            <a:endParaRPr lang="en-US" sz="500" b="1" u="sng" dirty="0" smtClean="0"/>
          </a:p>
          <a:p>
            <a:pPr marL="0" indent="0">
              <a:buNone/>
            </a:pPr>
            <a:r>
              <a:rPr lang="en-US" b="1" u="sng" dirty="0" smtClean="0">
                <a:latin typeface="Berlin Sans FB" pitchFamily="34" charset="0"/>
              </a:rPr>
              <a:t>Variation #2</a:t>
            </a:r>
            <a:r>
              <a:rPr lang="en-US" dirty="0" smtClean="0">
                <a:latin typeface="Berlin Sans FB" pitchFamily="34" charset="0"/>
              </a:rPr>
              <a:t>:  Given the larger quantity and the multiple, find 		                     the smaller quantity.</a:t>
            </a:r>
          </a:p>
          <a:p>
            <a:pPr marL="0" indent="0">
              <a:buNone/>
            </a:pPr>
            <a:endParaRPr lang="en-US" sz="500" dirty="0" smtClean="0">
              <a:latin typeface="Berlin Sans FB" pitchFamily="34" charset="0"/>
            </a:endParaRPr>
          </a:p>
          <a:p>
            <a:pPr marL="0" indent="0">
              <a:buNone/>
            </a:pPr>
            <a:r>
              <a:rPr lang="en-US" dirty="0" smtClean="0">
                <a:latin typeface="Berlin Sans FB" pitchFamily="34" charset="0"/>
              </a:rPr>
              <a:t>A farmer has 35 horses.  He has 5 times as many horses as cows.  How many cows does he have?</a:t>
            </a: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lgn="ctr">
              <a:buNone/>
            </a:pPr>
            <a:r>
              <a:rPr lang="en-US" dirty="0" smtClean="0">
                <a:latin typeface="Berlin Sans FB" pitchFamily="34" charset="0"/>
              </a:rPr>
              <a:t>35 ÷ 5 = 7</a:t>
            </a:r>
          </a:p>
          <a:p>
            <a:pPr marL="0" indent="0" algn="ctr">
              <a:buNone/>
            </a:pPr>
            <a:r>
              <a:rPr lang="en-US" dirty="0" smtClean="0">
                <a:latin typeface="Berlin Sans FB" pitchFamily="34" charset="0"/>
              </a:rPr>
              <a:t>The farmer has 7 cows.</a:t>
            </a:r>
            <a:endParaRPr lang="en-US" dirty="0">
              <a:latin typeface="Berlin Sans FB" pitchFamily="34" charset="0"/>
            </a:endParaRPr>
          </a:p>
        </p:txBody>
      </p:sp>
    </p:spTree>
    <p:extLst>
      <p:ext uri="{BB962C8B-B14F-4D97-AF65-F5344CB8AC3E}">
        <p14:creationId xmlns:p14="http://schemas.microsoft.com/office/powerpoint/2010/main" val="387597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anim calcmode="lin" valueType="num">
                                      <p:cBhvr additive="base">
                                        <p:cTn id="1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anim calcmode="lin" valueType="num">
                                      <p:cBhvr additive="base">
                                        <p:cTn id="1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080" t="26615" r="53956" b="38769"/>
          <a:stretch/>
        </p:blipFill>
        <p:spPr bwMode="auto">
          <a:xfrm>
            <a:off x="2007243" y="3276600"/>
            <a:ext cx="4607169" cy="197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228600"/>
            <a:ext cx="8041440" cy="1442674"/>
          </a:xfrm>
        </p:spPr>
        <p:txBody>
          <a:bodyPr>
            <a:normAutofit fontScale="90000"/>
          </a:bodyPr>
          <a:lstStyle/>
          <a:p>
            <a:r>
              <a:rPr lang="en-US" dirty="0">
                <a:solidFill>
                  <a:schemeClr val="tx1"/>
                </a:solidFill>
                <a:latin typeface="Berlin Sans FB" pitchFamily="34" charset="0"/>
              </a:rPr>
              <a:t>The Comparison Model </a:t>
            </a:r>
            <a:r>
              <a:rPr lang="en-US" dirty="0" smtClean="0">
                <a:solidFill>
                  <a:schemeClr val="tx1"/>
                </a:solidFill>
                <a:latin typeface="Berlin Sans FB" pitchFamily="34" charset="0"/>
              </a:rPr>
              <a:t/>
            </a:r>
            <a:br>
              <a:rPr lang="en-US" dirty="0" smtClean="0">
                <a:solidFill>
                  <a:schemeClr val="tx1"/>
                </a:solidFill>
                <a:latin typeface="Berlin Sans FB" pitchFamily="34" charset="0"/>
              </a:rPr>
            </a:br>
            <a:r>
              <a:rPr lang="en-US" dirty="0" smtClean="0">
                <a:solidFill>
                  <a:schemeClr val="tx1"/>
                </a:solidFill>
                <a:latin typeface="Berlin Sans FB" pitchFamily="34" charset="0"/>
              </a:rPr>
              <a:t>Multiplication </a:t>
            </a:r>
            <a:r>
              <a:rPr lang="en-US" dirty="0">
                <a:solidFill>
                  <a:schemeClr val="tx1"/>
                </a:solidFill>
                <a:latin typeface="Berlin Sans FB" pitchFamily="34" charset="0"/>
              </a:rPr>
              <a:t>&amp; Division</a:t>
            </a:r>
            <a:endParaRPr lang="en-US" dirty="0">
              <a:latin typeface="Berlin Sans FB" pitchFamily="34" charset="0"/>
            </a:endParaRPr>
          </a:p>
        </p:txBody>
      </p:sp>
      <p:sp>
        <p:nvSpPr>
          <p:cNvPr id="3" name="Content Placeholder 2"/>
          <p:cNvSpPr>
            <a:spLocks noGrp="1"/>
          </p:cNvSpPr>
          <p:nvPr>
            <p:ph idx="1"/>
          </p:nvPr>
        </p:nvSpPr>
        <p:spPr>
          <a:xfrm>
            <a:off x="381000" y="1447800"/>
            <a:ext cx="8458200" cy="5105400"/>
          </a:xfrm>
        </p:spPr>
        <p:txBody>
          <a:bodyPr>
            <a:normAutofit/>
          </a:bodyPr>
          <a:lstStyle/>
          <a:p>
            <a:pPr marL="0" indent="0">
              <a:buNone/>
            </a:pPr>
            <a:endParaRPr lang="en-US" sz="500" b="1" u="sng" dirty="0" smtClean="0"/>
          </a:p>
          <a:p>
            <a:pPr marL="0" indent="0">
              <a:buNone/>
            </a:pPr>
            <a:endParaRPr lang="en-US" sz="500" b="1" u="sng" dirty="0"/>
          </a:p>
          <a:p>
            <a:pPr marL="0" indent="0">
              <a:buNone/>
            </a:pPr>
            <a:endParaRPr lang="en-US" sz="500" b="1" u="sng" dirty="0" smtClean="0"/>
          </a:p>
          <a:p>
            <a:pPr marL="0" indent="0">
              <a:buNone/>
            </a:pPr>
            <a:r>
              <a:rPr lang="en-US" b="1" u="sng" dirty="0" smtClean="0">
                <a:latin typeface="Berlin Sans FB" pitchFamily="34" charset="0"/>
              </a:rPr>
              <a:t>Variation #3</a:t>
            </a:r>
            <a:r>
              <a:rPr lang="en-US" dirty="0" smtClean="0">
                <a:latin typeface="Berlin Sans FB" pitchFamily="34" charset="0"/>
              </a:rPr>
              <a:t>:  Given two quantities, find the multiple.</a:t>
            </a:r>
          </a:p>
          <a:p>
            <a:pPr marL="0" indent="0">
              <a:buNone/>
            </a:pPr>
            <a:endParaRPr lang="en-US" sz="500" dirty="0" smtClean="0">
              <a:latin typeface="Berlin Sans FB" pitchFamily="34" charset="0"/>
            </a:endParaRPr>
          </a:p>
          <a:p>
            <a:pPr marL="0" indent="0">
              <a:buNone/>
            </a:pPr>
            <a:r>
              <a:rPr lang="en-US" dirty="0" smtClean="0">
                <a:latin typeface="Berlin Sans FB" pitchFamily="34" charset="0"/>
              </a:rPr>
              <a:t>A farmer has 7 cows and 35 horses.  How many times as many horses as cows does he have?</a:t>
            </a:r>
          </a:p>
          <a:p>
            <a:pPr marL="0" indent="0">
              <a:buNone/>
            </a:pPr>
            <a:endParaRPr lang="en-US" sz="500" dirty="0">
              <a:latin typeface="Berlin Sans FB" pitchFamily="34" charset="0"/>
            </a:endParaRPr>
          </a:p>
          <a:p>
            <a:pPr marL="0" indent="0">
              <a:buNone/>
            </a:pPr>
            <a:endParaRPr lang="en-US" sz="500" dirty="0" smtClean="0">
              <a:latin typeface="Berlin Sans FB" pitchFamily="34" charset="0"/>
            </a:endParaRPr>
          </a:p>
          <a:p>
            <a:pPr marL="0" indent="0">
              <a:buNone/>
            </a:pPr>
            <a:endParaRPr lang="en-US" sz="500" dirty="0">
              <a:latin typeface="Berlin Sans FB" pitchFamily="34" charset="0"/>
            </a:endParaRPr>
          </a:p>
          <a:p>
            <a:pPr marL="0" indent="0">
              <a:buNone/>
            </a:pPr>
            <a:endParaRPr lang="en-US" sz="500" dirty="0" smtClean="0">
              <a:latin typeface="Berlin Sans FB" pitchFamily="34" charset="0"/>
            </a:endParaRPr>
          </a:p>
          <a:p>
            <a:pPr marL="0" indent="0">
              <a:buNone/>
            </a:pPr>
            <a:endParaRPr lang="en-US" sz="500" dirty="0">
              <a:latin typeface="Berlin Sans FB" pitchFamily="34" charset="0"/>
            </a:endParaRPr>
          </a:p>
          <a:p>
            <a:pPr marL="0" indent="0">
              <a:buNone/>
            </a:pPr>
            <a:endParaRPr lang="en-US" sz="500" dirty="0" smtClean="0">
              <a:latin typeface="Berlin Sans FB" pitchFamily="34" charset="0"/>
            </a:endParaRPr>
          </a:p>
          <a:p>
            <a:pPr marL="0" indent="0">
              <a:buNone/>
            </a:pPr>
            <a:endParaRPr lang="en-US" sz="500" dirty="0">
              <a:latin typeface="Berlin Sans FB" pitchFamily="34" charset="0"/>
            </a:endParaRPr>
          </a:p>
          <a:p>
            <a:pPr marL="0" indent="0">
              <a:buNone/>
            </a:pPr>
            <a:endParaRPr lang="en-US" sz="500" dirty="0">
              <a:latin typeface="Berlin Sans FB" pitchFamily="34" charset="0"/>
            </a:endParaRPr>
          </a:p>
          <a:p>
            <a:pPr marL="0" indent="0">
              <a:buNone/>
            </a:pPr>
            <a:endParaRPr lang="en-US" dirty="0" smtClean="0">
              <a:latin typeface="Berlin Sans FB" pitchFamily="34" charset="0"/>
            </a:endParaRP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lgn="ctr">
              <a:buNone/>
            </a:pPr>
            <a:r>
              <a:rPr lang="en-US" dirty="0" smtClean="0">
                <a:latin typeface="Berlin Sans FB" pitchFamily="34" charset="0"/>
              </a:rPr>
              <a:t>35 ÷ 7 = 5</a:t>
            </a:r>
          </a:p>
          <a:p>
            <a:pPr marL="0" indent="0" algn="ctr">
              <a:buNone/>
            </a:pPr>
            <a:r>
              <a:rPr lang="en-US" dirty="0" smtClean="0">
                <a:latin typeface="Berlin Sans FB" pitchFamily="34" charset="0"/>
              </a:rPr>
              <a:t>The farmer has 5 times as many horses as cows.</a:t>
            </a:r>
            <a:endParaRPr lang="en-US" dirty="0">
              <a:latin typeface="Berlin Sans FB" pitchFamily="34" charset="0"/>
            </a:endParaRPr>
          </a:p>
        </p:txBody>
      </p:sp>
    </p:spTree>
    <p:extLst>
      <p:ext uri="{BB962C8B-B14F-4D97-AF65-F5344CB8AC3E}">
        <p14:creationId xmlns:p14="http://schemas.microsoft.com/office/powerpoint/2010/main" val="383567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7" end="17"/>
                                            </p:txEl>
                                          </p:spTgt>
                                        </p:tgtEl>
                                        <p:attrNameLst>
                                          <p:attrName>style.visibility</p:attrName>
                                        </p:attrNameLst>
                                      </p:cBhvr>
                                      <p:to>
                                        <p:strVal val="visible"/>
                                      </p:to>
                                    </p:set>
                                    <p:anim calcmode="lin" valueType="num">
                                      <p:cBhvr additive="base">
                                        <p:cTn id="1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8" end="18"/>
                                            </p:txEl>
                                          </p:spTgt>
                                        </p:tgtEl>
                                        <p:attrNameLst>
                                          <p:attrName>style.visibility</p:attrName>
                                        </p:attrNameLst>
                                      </p:cBhvr>
                                      <p:to>
                                        <p:strVal val="visible"/>
                                      </p:to>
                                    </p:set>
                                    <p:anim calcmode="lin" valueType="num">
                                      <p:cBhvr additive="base">
                                        <p:cTn id="17"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encrypted-tbn1.gstatic.com/images?q=tbn:ANd9GcTNXskdeT2Vn-kp0plBVq7Aw41vKqSGngjymXnGr7uZ6fcycibe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24200"/>
            <a:ext cx="3373641"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Berlin Sans FB" pitchFamily="34" charset="0"/>
              </a:rPr>
              <a:t>Example #6</a:t>
            </a:r>
            <a:endParaRPr lang="en-US" dirty="0">
              <a:latin typeface="Berlin Sans FB" pitchFamily="34" charset="0"/>
            </a:endParaRPr>
          </a:p>
        </p:txBody>
      </p:sp>
      <p:sp>
        <p:nvSpPr>
          <p:cNvPr id="3" name="Content Placeholder 2"/>
          <p:cNvSpPr>
            <a:spLocks noGrp="1"/>
          </p:cNvSpPr>
          <p:nvPr>
            <p:ph idx="1"/>
          </p:nvPr>
        </p:nvSpPr>
        <p:spPr>
          <a:xfrm>
            <a:off x="838200" y="1828800"/>
            <a:ext cx="7467600" cy="3951337"/>
          </a:xfrm>
        </p:spPr>
        <p:txBody>
          <a:bodyPr/>
          <a:lstStyle/>
          <a:p>
            <a:pPr marL="0" indent="0">
              <a:buNone/>
            </a:pPr>
            <a:r>
              <a:rPr lang="en-US" sz="2400" dirty="0" smtClean="0">
                <a:latin typeface="Berlin Sans FB" pitchFamily="34" charset="0"/>
              </a:rPr>
              <a:t>Scott has 4 ties.  Frank has </a:t>
            </a:r>
            <a:r>
              <a:rPr lang="en-US" sz="2400" dirty="0">
                <a:latin typeface="Berlin Sans FB" pitchFamily="34" charset="0"/>
              </a:rPr>
              <a:t>twice as many </a:t>
            </a:r>
            <a:r>
              <a:rPr lang="en-US" sz="2400" dirty="0" smtClean="0">
                <a:latin typeface="Berlin Sans FB" pitchFamily="34" charset="0"/>
              </a:rPr>
              <a:t>ties as Scott.  </a:t>
            </a:r>
            <a:r>
              <a:rPr lang="en-US" sz="2400" dirty="0">
                <a:latin typeface="Berlin Sans FB" pitchFamily="34" charset="0"/>
              </a:rPr>
              <a:t>How many </a:t>
            </a:r>
            <a:r>
              <a:rPr lang="en-US" sz="2400" dirty="0" smtClean="0">
                <a:latin typeface="Berlin Sans FB" pitchFamily="34" charset="0"/>
              </a:rPr>
              <a:t>ties </a:t>
            </a:r>
            <a:r>
              <a:rPr lang="en-US" sz="2400" dirty="0">
                <a:latin typeface="Berlin Sans FB" pitchFamily="34" charset="0"/>
              </a:rPr>
              <a:t>does </a:t>
            </a:r>
            <a:r>
              <a:rPr lang="en-US" sz="2400" dirty="0" smtClean="0">
                <a:latin typeface="Berlin Sans FB" pitchFamily="34" charset="0"/>
              </a:rPr>
              <a:t>Frank have</a:t>
            </a:r>
            <a:r>
              <a:rPr lang="en-US" sz="2400" dirty="0">
                <a:latin typeface="Berlin Sans FB" pitchFamily="34" charset="0"/>
              </a:rPr>
              <a:t>?</a:t>
            </a:r>
          </a:p>
          <a:p>
            <a:endParaRPr lang="en-US" dirty="0"/>
          </a:p>
        </p:txBody>
      </p:sp>
    </p:spTree>
    <p:extLst>
      <p:ext uri="{BB962C8B-B14F-4D97-AF65-F5344CB8AC3E}">
        <p14:creationId xmlns:p14="http://schemas.microsoft.com/office/powerpoint/2010/main" val="2824561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Example #7</a:t>
            </a:r>
            <a:endParaRPr lang="en-US" dirty="0">
              <a:latin typeface="Berlin Sans FB" pitchFamily="34" charset="0"/>
            </a:endParaRPr>
          </a:p>
        </p:txBody>
      </p:sp>
      <p:sp>
        <p:nvSpPr>
          <p:cNvPr id="3" name="Content Placeholder 2"/>
          <p:cNvSpPr>
            <a:spLocks noGrp="1"/>
          </p:cNvSpPr>
          <p:nvPr>
            <p:ph idx="1"/>
          </p:nvPr>
        </p:nvSpPr>
        <p:spPr>
          <a:xfrm>
            <a:off x="838200" y="1676400"/>
            <a:ext cx="7467600" cy="3951337"/>
          </a:xfrm>
        </p:spPr>
        <p:txBody>
          <a:bodyPr/>
          <a:lstStyle/>
          <a:p>
            <a:pPr marL="0" indent="0">
              <a:buNone/>
            </a:pPr>
            <a:r>
              <a:rPr lang="en-US" dirty="0" smtClean="0">
                <a:latin typeface="Berlin Sans FB" pitchFamily="34" charset="0"/>
              </a:rPr>
              <a:t>Jack</a:t>
            </a:r>
            <a:r>
              <a:rPr lang="en-US" sz="2400" dirty="0" smtClean="0">
                <a:latin typeface="Berlin Sans FB" pitchFamily="34" charset="0"/>
              </a:rPr>
              <a:t> </a:t>
            </a:r>
            <a:r>
              <a:rPr lang="en-US" sz="2400" dirty="0">
                <a:latin typeface="Berlin Sans FB" pitchFamily="34" charset="0"/>
              </a:rPr>
              <a:t>has 4 </a:t>
            </a:r>
            <a:r>
              <a:rPr lang="en-US" dirty="0" smtClean="0">
                <a:latin typeface="Berlin Sans FB" pitchFamily="34" charset="0"/>
              </a:rPr>
              <a:t>pieces of bubble gum</a:t>
            </a:r>
            <a:r>
              <a:rPr lang="en-US" sz="2400" dirty="0" smtClean="0">
                <a:latin typeface="Berlin Sans FB" pitchFamily="34" charset="0"/>
              </a:rPr>
              <a:t>.  Michelle </a:t>
            </a:r>
            <a:r>
              <a:rPr lang="en-US" sz="2400" dirty="0">
                <a:latin typeface="Berlin Sans FB" pitchFamily="34" charset="0"/>
              </a:rPr>
              <a:t>has twice as many </a:t>
            </a:r>
            <a:r>
              <a:rPr lang="en-US" sz="2400" dirty="0" smtClean="0">
                <a:latin typeface="Berlin Sans FB" pitchFamily="34" charset="0"/>
              </a:rPr>
              <a:t>pieces of bubble gum than Jack.  </a:t>
            </a:r>
            <a:r>
              <a:rPr lang="en-US" sz="2400" dirty="0">
                <a:latin typeface="Berlin Sans FB" pitchFamily="34" charset="0"/>
              </a:rPr>
              <a:t>How many </a:t>
            </a:r>
            <a:r>
              <a:rPr lang="en-US" sz="2400" dirty="0" smtClean="0">
                <a:latin typeface="Berlin Sans FB" pitchFamily="34" charset="0"/>
              </a:rPr>
              <a:t>pieces of bubble gum do </a:t>
            </a:r>
            <a:r>
              <a:rPr lang="en-US" sz="2400" dirty="0">
                <a:latin typeface="Berlin Sans FB" pitchFamily="34" charset="0"/>
              </a:rPr>
              <a:t>they have altogether</a:t>
            </a:r>
            <a:r>
              <a:rPr lang="en-US" sz="2400" dirty="0" smtClean="0">
                <a:latin typeface="Berlin Sans FB" pitchFamily="34" charset="0"/>
              </a:rPr>
              <a:t>?</a:t>
            </a:r>
          </a:p>
          <a:p>
            <a:pPr marL="0" indent="0">
              <a:buNone/>
            </a:pPr>
            <a:endParaRPr lang="en-US" dirty="0">
              <a:latin typeface="Berlin Sans FB" pitchFamily="34" charset="0"/>
            </a:endParaRPr>
          </a:p>
          <a:p>
            <a:pPr marL="0" indent="0">
              <a:buNone/>
            </a:pPr>
            <a:endParaRPr lang="en-US" sz="2400" dirty="0">
              <a:latin typeface="Berlin Sans FB" pitchFamily="34" charset="0"/>
            </a:endParaRPr>
          </a:p>
          <a:p>
            <a:pPr marL="0" indent="0">
              <a:buNone/>
            </a:pPr>
            <a:endParaRPr lang="en-US" dirty="0"/>
          </a:p>
        </p:txBody>
      </p:sp>
      <p:pic>
        <p:nvPicPr>
          <p:cNvPr id="7170" name="Picture 2" descr="http://school.discoveryeducation.com/clipart/images/bublg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27408"/>
            <a:ext cx="4495800" cy="300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764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41440" cy="1442674"/>
          </a:xfrm>
        </p:spPr>
        <p:txBody>
          <a:bodyPr/>
          <a:lstStyle/>
          <a:p>
            <a:pPr algn="l"/>
            <a:r>
              <a:rPr lang="en-US" dirty="0">
                <a:latin typeface="Berlin Sans FB" pitchFamily="34" charset="0"/>
              </a:rPr>
              <a:t>Opening Exercise …</a:t>
            </a:r>
            <a:endParaRPr lang="en-US" dirty="0"/>
          </a:p>
        </p:txBody>
      </p:sp>
      <p:sp>
        <p:nvSpPr>
          <p:cNvPr id="3" name="Content Placeholder 2"/>
          <p:cNvSpPr>
            <a:spLocks noGrp="1"/>
          </p:cNvSpPr>
          <p:nvPr>
            <p:ph idx="1"/>
          </p:nvPr>
        </p:nvSpPr>
        <p:spPr>
          <a:xfrm>
            <a:off x="228600" y="1371600"/>
            <a:ext cx="8610600" cy="3951337"/>
          </a:xfrm>
        </p:spPr>
        <p:txBody>
          <a:bodyPr>
            <a:normAutofit/>
          </a:bodyPr>
          <a:lstStyle/>
          <a:p>
            <a:pPr marL="0" indent="0">
              <a:buClr>
                <a:srgbClr val="002060"/>
              </a:buClr>
              <a:buNone/>
            </a:pPr>
            <a:r>
              <a:rPr lang="en-US" sz="2800" b="1" u="sng" dirty="0">
                <a:solidFill>
                  <a:schemeClr val="tx1"/>
                </a:solidFill>
                <a:latin typeface="Berlin Sans FB" pitchFamily="34" charset="0"/>
              </a:rPr>
              <a:t>Directions</a:t>
            </a:r>
            <a:r>
              <a:rPr lang="en-US" sz="2800" b="1" dirty="0">
                <a:solidFill>
                  <a:schemeClr val="tx1"/>
                </a:solidFill>
                <a:latin typeface="Berlin Sans FB" pitchFamily="34" charset="0"/>
              </a:rPr>
              <a:t>:</a:t>
            </a:r>
            <a:r>
              <a:rPr lang="en-US" sz="2800" dirty="0">
                <a:solidFill>
                  <a:schemeClr val="tx1"/>
                </a:solidFill>
                <a:latin typeface="Berlin Sans FB" pitchFamily="34" charset="0"/>
              </a:rPr>
              <a:t>  Solve the problem below using </a:t>
            </a:r>
            <a:r>
              <a:rPr lang="en-US" sz="2800" dirty="0" smtClean="0">
                <a:solidFill>
                  <a:schemeClr val="tx1"/>
                </a:solidFill>
                <a:latin typeface="Berlin Sans FB" pitchFamily="34" charset="0"/>
              </a:rPr>
              <a:t>a tape   					  diagram.</a:t>
            </a:r>
            <a:endParaRPr lang="en-US" sz="600" dirty="0">
              <a:solidFill>
                <a:schemeClr val="tx1"/>
              </a:solidFill>
              <a:latin typeface="Berlin Sans FB" pitchFamily="34" charset="0"/>
            </a:endParaRPr>
          </a:p>
          <a:p>
            <a:pPr marL="0" indent="0">
              <a:buClr>
                <a:srgbClr val="002060"/>
              </a:buClr>
              <a:buNone/>
            </a:pPr>
            <a:endParaRPr lang="en-US" sz="600" dirty="0">
              <a:solidFill>
                <a:schemeClr val="tx1"/>
              </a:solidFill>
              <a:latin typeface="Berlin Sans FB" pitchFamily="34" charset="0"/>
            </a:endParaRPr>
          </a:p>
          <a:p>
            <a:pPr marL="0" indent="0">
              <a:buClr>
                <a:srgbClr val="002060"/>
              </a:buClr>
              <a:buNone/>
            </a:pPr>
            <a:r>
              <a:rPr lang="en-US" sz="2800" dirty="0">
                <a:solidFill>
                  <a:schemeClr val="tx1"/>
                </a:solidFill>
                <a:latin typeface="Berlin Sans FB" pitchFamily="34" charset="0"/>
              </a:rPr>
              <a:t>88 children attended swim camp.  An equal number of boys and girls attended swim camp.  One-third of the boys and three-sevenths of girls wore goggles.  If 34 students wore goggles, how many girls wore goggles? </a:t>
            </a:r>
          </a:p>
          <a:p>
            <a:endParaRPr lang="en-US" dirty="0"/>
          </a:p>
        </p:txBody>
      </p:sp>
      <p:pic>
        <p:nvPicPr>
          <p:cNvPr id="4" name="Picture 4" descr="http://vecto.rs/1024/vector-of-a-cartoon-summer-girl-over-prepared-for-swimming-coloring-page-outline-by-ron-leishman-149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267200"/>
            <a:ext cx="2152511" cy="21963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105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Example #8</a:t>
            </a:r>
            <a:endParaRPr lang="en-US" dirty="0">
              <a:latin typeface="Berlin Sans FB" pitchFamily="34" charset="0"/>
            </a:endParaRPr>
          </a:p>
        </p:txBody>
      </p:sp>
      <p:sp>
        <p:nvSpPr>
          <p:cNvPr id="3" name="Content Placeholder 2"/>
          <p:cNvSpPr>
            <a:spLocks noGrp="1"/>
          </p:cNvSpPr>
          <p:nvPr>
            <p:ph idx="1"/>
          </p:nvPr>
        </p:nvSpPr>
        <p:spPr>
          <a:xfrm>
            <a:off x="838200" y="1828800"/>
            <a:ext cx="7467600" cy="3951337"/>
          </a:xfrm>
        </p:spPr>
        <p:txBody>
          <a:bodyPr/>
          <a:lstStyle/>
          <a:p>
            <a:pPr marL="0" indent="0">
              <a:buNone/>
            </a:pPr>
            <a:r>
              <a:rPr lang="en-US" dirty="0" smtClean="0">
                <a:latin typeface="Berlin Sans FB" pitchFamily="34" charset="0"/>
              </a:rPr>
              <a:t>Sean’s</a:t>
            </a:r>
            <a:r>
              <a:rPr lang="en-US" sz="2400" dirty="0" smtClean="0">
                <a:latin typeface="Berlin Sans FB" pitchFamily="34" charset="0"/>
              </a:rPr>
              <a:t> </a:t>
            </a:r>
            <a:r>
              <a:rPr lang="en-US" sz="2400" dirty="0">
                <a:latin typeface="Berlin Sans FB" pitchFamily="34" charset="0"/>
              </a:rPr>
              <a:t>weight is 40 kg.  He is 4 times as heavy as his </a:t>
            </a:r>
            <a:r>
              <a:rPr lang="en-US" sz="2400" dirty="0" smtClean="0">
                <a:latin typeface="Berlin Sans FB" pitchFamily="34" charset="0"/>
              </a:rPr>
              <a:t>younger cousin Louis.  </a:t>
            </a:r>
            <a:r>
              <a:rPr lang="en-US" sz="2400" dirty="0">
                <a:latin typeface="Berlin Sans FB" pitchFamily="34" charset="0"/>
              </a:rPr>
              <a:t>What is </a:t>
            </a:r>
            <a:r>
              <a:rPr lang="en-US" sz="2400" dirty="0" smtClean="0">
                <a:latin typeface="Berlin Sans FB" pitchFamily="34" charset="0"/>
              </a:rPr>
              <a:t>Louis’ weight in kilograms?</a:t>
            </a:r>
            <a:endParaRPr lang="en-US" dirty="0">
              <a:latin typeface="Berlin Sans FB" pitchFamily="34" charset="0"/>
            </a:endParaRPr>
          </a:p>
        </p:txBody>
      </p:sp>
      <p:pic>
        <p:nvPicPr>
          <p:cNvPr id="8194" name="Picture 2" descr="https://encrypted-tbn0.gstatic.com/images?q=tbn:ANd9GcSAaQUvHa_LBj0bKEMbBSOAt2vBuiW9c3tS8WbIGy2n1yX-fJQ5Q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72055">
            <a:off x="843227" y="3278844"/>
            <a:ext cx="2617636" cy="262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090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Example #9</a:t>
            </a:r>
            <a:endParaRPr lang="en-US" dirty="0">
              <a:latin typeface="Berlin Sans FB" pitchFamily="34" charset="0"/>
            </a:endParaRPr>
          </a:p>
        </p:txBody>
      </p:sp>
      <p:sp>
        <p:nvSpPr>
          <p:cNvPr id="3" name="Content Placeholder 2"/>
          <p:cNvSpPr>
            <a:spLocks noGrp="1"/>
          </p:cNvSpPr>
          <p:nvPr>
            <p:ph idx="1"/>
          </p:nvPr>
        </p:nvSpPr>
        <p:spPr>
          <a:xfrm>
            <a:off x="838200" y="1676400"/>
            <a:ext cx="7467600" cy="3951337"/>
          </a:xfrm>
        </p:spPr>
        <p:txBody>
          <a:bodyPr/>
          <a:lstStyle/>
          <a:p>
            <a:pPr marL="0" indent="0">
              <a:buNone/>
            </a:pPr>
            <a:r>
              <a:rPr lang="en-US" sz="2400" dirty="0" smtClean="0">
                <a:latin typeface="Berlin Sans FB" pitchFamily="34" charset="0"/>
              </a:rPr>
              <a:t>Tiffany has </a:t>
            </a:r>
            <a:r>
              <a:rPr lang="en-US" sz="2400" dirty="0">
                <a:latin typeface="Berlin Sans FB" pitchFamily="34" charset="0"/>
              </a:rPr>
              <a:t>8 more </a:t>
            </a:r>
            <a:r>
              <a:rPr lang="en-US" sz="2400" dirty="0" smtClean="0">
                <a:latin typeface="Berlin Sans FB" pitchFamily="34" charset="0"/>
              </a:rPr>
              <a:t>pencils </a:t>
            </a:r>
            <a:r>
              <a:rPr lang="en-US" sz="2400" dirty="0">
                <a:latin typeface="Berlin Sans FB" pitchFamily="34" charset="0"/>
              </a:rPr>
              <a:t>than </a:t>
            </a:r>
            <a:r>
              <a:rPr lang="en-US" sz="2400" dirty="0" smtClean="0">
                <a:latin typeface="Berlin Sans FB" pitchFamily="34" charset="0"/>
              </a:rPr>
              <a:t>Edward.  </a:t>
            </a:r>
            <a:r>
              <a:rPr lang="en-US" sz="2400" dirty="0">
                <a:latin typeface="Berlin Sans FB" pitchFamily="34" charset="0"/>
              </a:rPr>
              <a:t>They have 20 </a:t>
            </a:r>
            <a:r>
              <a:rPr lang="en-US" sz="2400" dirty="0" smtClean="0">
                <a:latin typeface="Berlin Sans FB" pitchFamily="34" charset="0"/>
              </a:rPr>
              <a:t>pencils altogether</a:t>
            </a:r>
            <a:r>
              <a:rPr lang="en-US" sz="2400" dirty="0">
                <a:latin typeface="Berlin Sans FB" pitchFamily="34" charset="0"/>
              </a:rPr>
              <a:t>.  How many </a:t>
            </a:r>
            <a:r>
              <a:rPr lang="en-US" sz="2400" dirty="0" smtClean="0">
                <a:latin typeface="Berlin Sans FB" pitchFamily="34" charset="0"/>
              </a:rPr>
              <a:t>pencils </a:t>
            </a:r>
            <a:r>
              <a:rPr lang="en-US" sz="2400" dirty="0">
                <a:latin typeface="Berlin Sans FB" pitchFamily="34" charset="0"/>
              </a:rPr>
              <a:t>does </a:t>
            </a:r>
            <a:r>
              <a:rPr lang="en-US" sz="2400" dirty="0" smtClean="0">
                <a:latin typeface="Berlin Sans FB" pitchFamily="34" charset="0"/>
              </a:rPr>
              <a:t>Edward </a:t>
            </a:r>
            <a:r>
              <a:rPr lang="en-US" sz="2400" dirty="0">
                <a:latin typeface="Berlin Sans FB" pitchFamily="34" charset="0"/>
              </a:rPr>
              <a:t>have?</a:t>
            </a:r>
          </a:p>
          <a:p>
            <a:endParaRPr lang="en-US" dirty="0"/>
          </a:p>
        </p:txBody>
      </p:sp>
      <p:pic>
        <p:nvPicPr>
          <p:cNvPr id="9218" name="Picture 2" descr="http://school.discoveryeducation.com/clipart/images/box-o-pencils4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743200"/>
            <a:ext cx="3962400" cy="366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434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r.photos3.fotosearch.com/bthumb/IMZ/IMZ002/szo02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953000"/>
            <a:ext cx="1619250" cy="16192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457200"/>
            <a:ext cx="8041440" cy="1442674"/>
          </a:xfrm>
        </p:spPr>
        <p:txBody>
          <a:bodyPr/>
          <a:lstStyle/>
          <a:p>
            <a:r>
              <a:rPr lang="en-US" dirty="0" smtClean="0">
                <a:latin typeface="Berlin Sans FB" pitchFamily="34" charset="0"/>
              </a:rPr>
              <a:t>Example #10</a:t>
            </a:r>
            <a:endParaRPr lang="en-US" dirty="0">
              <a:latin typeface="Berlin Sans FB" pitchFamily="34" charset="0"/>
            </a:endParaRPr>
          </a:p>
        </p:txBody>
      </p:sp>
      <p:sp>
        <p:nvSpPr>
          <p:cNvPr id="3" name="Content Placeholder 2"/>
          <p:cNvSpPr>
            <a:spLocks noGrp="1"/>
          </p:cNvSpPr>
          <p:nvPr>
            <p:ph idx="1"/>
          </p:nvPr>
        </p:nvSpPr>
        <p:spPr>
          <a:xfrm>
            <a:off x="838200" y="1752600"/>
            <a:ext cx="7467600" cy="3951337"/>
          </a:xfrm>
        </p:spPr>
        <p:txBody>
          <a:bodyPr/>
          <a:lstStyle/>
          <a:p>
            <a:pPr marL="0" indent="0">
              <a:buNone/>
            </a:pPr>
            <a:r>
              <a:rPr lang="en-US" sz="2400" dirty="0">
                <a:latin typeface="Berlin Sans FB" pitchFamily="34" charset="0"/>
              </a:rPr>
              <a:t>The total weight of a </a:t>
            </a:r>
            <a:r>
              <a:rPr lang="en-US" sz="2400" dirty="0" smtClean="0">
                <a:latin typeface="Berlin Sans FB" pitchFamily="34" charset="0"/>
              </a:rPr>
              <a:t>soccer ball </a:t>
            </a:r>
            <a:r>
              <a:rPr lang="en-US" sz="2400" dirty="0">
                <a:latin typeface="Berlin Sans FB" pitchFamily="34" charset="0"/>
              </a:rPr>
              <a:t>and 10 </a:t>
            </a:r>
            <a:r>
              <a:rPr lang="en-US" sz="2400" dirty="0" smtClean="0">
                <a:latin typeface="Berlin Sans FB" pitchFamily="34" charset="0"/>
              </a:rPr>
              <a:t>golf </a:t>
            </a:r>
            <a:r>
              <a:rPr lang="en-US" sz="2400" dirty="0">
                <a:latin typeface="Berlin Sans FB" pitchFamily="34" charset="0"/>
              </a:rPr>
              <a:t>balls is 1 kg.  If the weight of each </a:t>
            </a:r>
            <a:r>
              <a:rPr lang="en-US" sz="2400" dirty="0" smtClean="0">
                <a:latin typeface="Berlin Sans FB" pitchFamily="34" charset="0"/>
              </a:rPr>
              <a:t>golf </a:t>
            </a:r>
            <a:r>
              <a:rPr lang="en-US" sz="2400" dirty="0">
                <a:latin typeface="Berlin Sans FB" pitchFamily="34" charset="0"/>
              </a:rPr>
              <a:t>ball is 60 </a:t>
            </a:r>
            <a:r>
              <a:rPr lang="en-US" sz="2400" dirty="0" smtClean="0">
                <a:latin typeface="Berlin Sans FB" pitchFamily="34" charset="0"/>
              </a:rPr>
              <a:t>grams, </a:t>
            </a:r>
            <a:r>
              <a:rPr lang="en-US" sz="2400" dirty="0">
                <a:latin typeface="Berlin Sans FB" pitchFamily="34" charset="0"/>
              </a:rPr>
              <a:t>find the weight of the </a:t>
            </a:r>
            <a:r>
              <a:rPr lang="en-US" dirty="0" smtClean="0">
                <a:latin typeface="Berlin Sans FB" pitchFamily="34" charset="0"/>
              </a:rPr>
              <a:t>soccer ball</a:t>
            </a:r>
            <a:r>
              <a:rPr lang="en-US" sz="2400" dirty="0" smtClean="0">
                <a:latin typeface="Berlin Sans FB" pitchFamily="34" charset="0"/>
              </a:rPr>
              <a:t>.  </a:t>
            </a:r>
            <a:endParaRPr lang="en-US" sz="2400" dirty="0">
              <a:latin typeface="Berlin Sans FB" pitchFamily="34" charset="0"/>
            </a:endParaRPr>
          </a:p>
          <a:p>
            <a:endParaRPr lang="en-US" dirty="0"/>
          </a:p>
        </p:txBody>
      </p:sp>
      <p:pic>
        <p:nvPicPr>
          <p:cNvPr id="10242" name="Picture 2" descr="http://www.clker.com/cliparts/7/b/d/b/1237099752389782475nicubunu_Soccer_ball.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994707"/>
            <a:ext cx="28575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0288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Example #11</a:t>
            </a:r>
            <a:endParaRPr lang="en-US" dirty="0">
              <a:latin typeface="Berlin Sans FB" pitchFamily="34" charset="0"/>
            </a:endParaRPr>
          </a:p>
        </p:txBody>
      </p:sp>
      <p:sp>
        <p:nvSpPr>
          <p:cNvPr id="3" name="Content Placeholder 2"/>
          <p:cNvSpPr>
            <a:spLocks noGrp="1"/>
          </p:cNvSpPr>
          <p:nvPr>
            <p:ph idx="1"/>
          </p:nvPr>
        </p:nvSpPr>
        <p:spPr>
          <a:xfrm>
            <a:off x="838200" y="1752600"/>
            <a:ext cx="7467600" cy="3951337"/>
          </a:xfrm>
        </p:spPr>
        <p:txBody>
          <a:bodyPr/>
          <a:lstStyle/>
          <a:p>
            <a:pPr marL="0" indent="0">
              <a:buNone/>
            </a:pPr>
            <a:r>
              <a:rPr lang="en-US" sz="2400" dirty="0">
                <a:latin typeface="Berlin Sans FB" pitchFamily="34" charset="0"/>
              </a:rPr>
              <a:t>Two </a:t>
            </a:r>
            <a:r>
              <a:rPr lang="en-US" dirty="0" smtClean="0">
                <a:latin typeface="Berlin Sans FB" pitchFamily="34" charset="0"/>
              </a:rPr>
              <a:t>bananas</a:t>
            </a:r>
            <a:r>
              <a:rPr lang="en-US" sz="2400" dirty="0" smtClean="0">
                <a:latin typeface="Berlin Sans FB" pitchFamily="34" charset="0"/>
              </a:rPr>
              <a:t> </a:t>
            </a:r>
            <a:r>
              <a:rPr lang="en-US" sz="2400" dirty="0">
                <a:latin typeface="Berlin Sans FB" pitchFamily="34" charset="0"/>
              </a:rPr>
              <a:t>and a </a:t>
            </a:r>
            <a:r>
              <a:rPr lang="en-US" sz="2400" dirty="0" smtClean="0">
                <a:latin typeface="Berlin Sans FB" pitchFamily="34" charset="0"/>
              </a:rPr>
              <a:t>mango </a:t>
            </a:r>
            <a:r>
              <a:rPr lang="en-US" sz="2400" dirty="0">
                <a:latin typeface="Berlin Sans FB" pitchFamily="34" charset="0"/>
              </a:rPr>
              <a:t>cost $</a:t>
            </a:r>
            <a:r>
              <a:rPr lang="en-US" sz="2400" dirty="0" smtClean="0">
                <a:latin typeface="Berlin Sans FB" pitchFamily="34" charset="0"/>
              </a:rPr>
              <a:t>2.00.  </a:t>
            </a:r>
            <a:r>
              <a:rPr lang="en-US" sz="2400" dirty="0">
                <a:latin typeface="Berlin Sans FB" pitchFamily="34" charset="0"/>
              </a:rPr>
              <a:t>Two </a:t>
            </a:r>
            <a:r>
              <a:rPr lang="en-US" sz="2400" dirty="0" smtClean="0">
                <a:latin typeface="Berlin Sans FB" pitchFamily="34" charset="0"/>
              </a:rPr>
              <a:t>bananas </a:t>
            </a:r>
            <a:r>
              <a:rPr lang="en-US" sz="2400" dirty="0">
                <a:latin typeface="Berlin Sans FB" pitchFamily="34" charset="0"/>
              </a:rPr>
              <a:t>and three </a:t>
            </a:r>
            <a:r>
              <a:rPr lang="en-US" sz="2400" dirty="0" smtClean="0">
                <a:latin typeface="Berlin Sans FB" pitchFamily="34" charset="0"/>
              </a:rPr>
              <a:t>mangoes </a:t>
            </a:r>
            <a:r>
              <a:rPr lang="en-US" sz="2400" dirty="0">
                <a:latin typeface="Berlin Sans FB" pitchFamily="34" charset="0"/>
              </a:rPr>
              <a:t>cost $4.50.  Find the cost of </a:t>
            </a:r>
            <a:r>
              <a:rPr lang="en-US" sz="2400" dirty="0" smtClean="0">
                <a:latin typeface="Berlin Sans FB" pitchFamily="34" charset="0"/>
              </a:rPr>
              <a:t>a mango.</a:t>
            </a:r>
            <a:endParaRPr lang="en-US" dirty="0">
              <a:latin typeface="Berlin Sans FB" pitchFamily="34" charset="0"/>
            </a:endParaRPr>
          </a:p>
        </p:txBody>
      </p:sp>
      <p:pic>
        <p:nvPicPr>
          <p:cNvPr id="11268" name="Picture 4" descr="http://www.christart.com/IMAGES-art9ab/clipart/1815/bana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88130"/>
            <a:ext cx="20478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clipartist.info/RSS/openclipart.org/2011/Favs/April/mango_fruit_mango_fruit-133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19409">
            <a:off x="6317552" y="2801704"/>
            <a:ext cx="3096593" cy="232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17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083" y="533400"/>
            <a:ext cx="7696200" cy="792162"/>
          </a:xfrm>
        </p:spPr>
        <p:txBody>
          <a:bodyPr/>
          <a:lstStyle/>
          <a:p>
            <a:r>
              <a:rPr lang="en-US" dirty="0" smtClean="0">
                <a:solidFill>
                  <a:schemeClr val="tx1"/>
                </a:solidFill>
                <a:latin typeface="Berlin Sans FB" pitchFamily="34" charset="0"/>
              </a:rPr>
              <a:t>Part-Whole Model </a:t>
            </a:r>
            <a:br>
              <a:rPr lang="en-US" dirty="0" smtClean="0">
                <a:solidFill>
                  <a:schemeClr val="tx1"/>
                </a:solidFill>
                <a:latin typeface="Berlin Sans FB" pitchFamily="34" charset="0"/>
              </a:rPr>
            </a:br>
            <a:r>
              <a:rPr lang="en-US" dirty="0" smtClean="0">
                <a:solidFill>
                  <a:schemeClr val="tx1"/>
                </a:solidFill>
                <a:latin typeface="Berlin Sans FB" pitchFamily="34" charset="0"/>
              </a:rPr>
              <a:t> Fractions</a:t>
            </a:r>
            <a:endParaRPr lang="en-US" dirty="0">
              <a:solidFill>
                <a:schemeClr val="tx1"/>
              </a:solidFill>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3083" y="1619982"/>
                <a:ext cx="8458200" cy="4406412"/>
              </a:xfrm>
            </p:spPr>
            <p:txBody>
              <a:bodyPr/>
              <a:lstStyle/>
              <a:p>
                <a:pPr marL="0" indent="0">
                  <a:buNone/>
                </a:pPr>
                <a:endParaRPr lang="en-US" dirty="0" smtClean="0">
                  <a:latin typeface="Berlin Sans FB" pitchFamily="34" charset="0"/>
                </a:endParaRPr>
              </a:p>
              <a:p>
                <a:pPr marL="0" indent="0">
                  <a:buNone/>
                </a:pPr>
                <a:r>
                  <a:rPr lang="en-US" dirty="0" smtClean="0">
                    <a:latin typeface="Berlin Sans FB" pitchFamily="34" charset="0"/>
                  </a:rPr>
                  <a:t>To show a part as a fraction of a whole:</a:t>
                </a:r>
              </a:p>
              <a:p>
                <a:endParaRPr lang="en-US" dirty="0">
                  <a:latin typeface="Berlin Sans FB" pitchFamily="34" charset="0"/>
                </a:endParaRPr>
              </a:p>
              <a:p>
                <a:endParaRPr lang="en-US" dirty="0" smtClean="0">
                  <a:latin typeface="Berlin Sans FB" pitchFamily="34" charset="0"/>
                </a:endParaRPr>
              </a:p>
              <a:p>
                <a:endParaRPr lang="en-US" dirty="0">
                  <a:latin typeface="Berlin Sans FB" pitchFamily="34" charset="0"/>
                </a:endParaRPr>
              </a:p>
              <a:p>
                <a:endParaRPr lang="en-US" dirty="0" smtClean="0">
                  <a:latin typeface="Berlin Sans FB" pitchFamily="34" charset="0"/>
                </a:endParaRPr>
              </a:p>
              <a:p>
                <a:endParaRPr lang="en-US" dirty="0">
                  <a:latin typeface="Berlin Sans FB" pitchFamily="34" charset="0"/>
                </a:endParaRPr>
              </a:p>
              <a:p>
                <a:pPr marL="0" indent="0" algn="ctr">
                  <a:buNone/>
                </a:pPr>
                <a:r>
                  <a:rPr lang="en-US" dirty="0" smtClean="0">
                    <a:latin typeface="Berlin Sans FB" pitchFamily="34" charset="0"/>
                  </a:rPr>
                  <a:t>Here, the part is  </a:t>
                </a:r>
                <a14:m>
                  <m:oMath xmlns:m="http://schemas.openxmlformats.org/officeDocument/2006/math">
                    <m:f>
                      <m:fPr>
                        <m:ctrlPr>
                          <a:rPr lang="en-US" i="1">
                            <a:latin typeface="Cambria Math"/>
                          </a:rPr>
                        </m:ctrlPr>
                      </m:fPr>
                      <m:num>
                        <m:r>
                          <a:rPr lang="en-US" i="1">
                            <a:latin typeface="Cambria Math"/>
                          </a:rPr>
                          <m:t>2</m:t>
                        </m:r>
                      </m:num>
                      <m:den>
                        <m:r>
                          <a:rPr lang="en-US" i="1">
                            <a:latin typeface="Cambria Math"/>
                          </a:rPr>
                          <m:t>3</m:t>
                        </m:r>
                      </m:den>
                    </m:f>
                  </m:oMath>
                </a14:m>
                <a:r>
                  <a:rPr lang="en-US" dirty="0" smtClean="0">
                    <a:latin typeface="Berlin Sans FB" pitchFamily="34" charset="0"/>
                  </a:rPr>
                  <a:t>  of the whole. </a:t>
                </a:r>
                <a:endParaRPr lang="en-US" dirty="0">
                  <a:latin typeface="Berlin Sans FB"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3083" y="1619982"/>
                <a:ext cx="8458200" cy="4406412"/>
              </a:xfrm>
              <a:blipFill rotWithShape="1">
                <a:blip r:embed="rId3"/>
                <a:stretch>
                  <a:fillRect l="-1154"/>
                </a:stretch>
              </a:blipFill>
            </p:spPr>
            <p:txBody>
              <a:bodyPr/>
              <a:lstStyle/>
              <a:p>
                <a:r>
                  <a:rPr lang="en-US">
                    <a:noFill/>
                  </a:rPr>
                  <a:t> </a:t>
                </a:r>
              </a:p>
            </p:txBody>
          </p:sp>
        </mc:Fallback>
      </mc:AlternateContent>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797" t="25846" r="41962" b="45693"/>
          <a:stretch/>
        </p:blipFill>
        <p:spPr bwMode="auto">
          <a:xfrm>
            <a:off x="1524000" y="2590800"/>
            <a:ext cx="6176367" cy="215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5642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696200" cy="715962"/>
          </a:xfrm>
        </p:spPr>
        <p:txBody>
          <a:bodyPr>
            <a:normAutofit fontScale="90000"/>
          </a:bodyPr>
          <a:lstStyle/>
          <a:p>
            <a:r>
              <a:rPr lang="en-US" dirty="0">
                <a:solidFill>
                  <a:schemeClr val="tx1"/>
                </a:solidFill>
                <a:latin typeface="Berlin Sans FB" pitchFamily="34" charset="0"/>
              </a:rPr>
              <a:t>Part-Whole </a:t>
            </a:r>
            <a:r>
              <a:rPr lang="en-US" dirty="0" smtClean="0">
                <a:solidFill>
                  <a:schemeClr val="tx1"/>
                </a:solidFill>
                <a:latin typeface="Berlin Sans FB" pitchFamily="34" charset="0"/>
              </a:rPr>
              <a:t>Model</a:t>
            </a:r>
            <a:br>
              <a:rPr lang="en-US" dirty="0" smtClean="0">
                <a:solidFill>
                  <a:schemeClr val="tx1"/>
                </a:solidFill>
                <a:latin typeface="Berlin Sans FB" pitchFamily="34" charset="0"/>
              </a:rPr>
            </a:br>
            <a:r>
              <a:rPr lang="en-US" dirty="0" smtClean="0">
                <a:solidFill>
                  <a:schemeClr val="tx1"/>
                </a:solidFill>
                <a:latin typeface="Berlin Sans FB" pitchFamily="34" charset="0"/>
              </a:rPr>
              <a:t>Fractions</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914400"/>
                <a:ext cx="8534400" cy="56388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latin typeface="Berlin Sans FB" pitchFamily="34" charset="0"/>
                </a:endParaRPr>
              </a:p>
              <a:p>
                <a:pPr marL="0" indent="0" algn="ctr">
                  <a:buNone/>
                </a:pPr>
                <a:endParaRPr lang="en-US" i="1" dirty="0" smtClean="0">
                  <a:latin typeface="Cambria Math"/>
                </a:endParaRPr>
              </a:p>
              <a:p>
                <a:pPr marL="0" indent="0" algn="ctr">
                  <a:buNone/>
                </a:pPr>
                <a14:m>
                  <m:oMath xmlns:m="http://schemas.openxmlformats.org/officeDocument/2006/math">
                    <m:f>
                      <m:fPr>
                        <m:ctrlPr>
                          <a:rPr lang="en-US" i="1">
                            <a:latin typeface="Cambria Math"/>
                          </a:rPr>
                        </m:ctrlPr>
                      </m:fPr>
                      <m:num>
                        <m:r>
                          <a:rPr lang="en-US" i="1">
                            <a:latin typeface="Cambria Math"/>
                          </a:rPr>
                          <m:t>3</m:t>
                        </m:r>
                      </m:num>
                      <m:den>
                        <m:r>
                          <a:rPr lang="en-US" i="1">
                            <a:latin typeface="Cambria Math"/>
                          </a:rPr>
                          <m:t>4</m:t>
                        </m:r>
                      </m:den>
                    </m:f>
                  </m:oMath>
                </a14:m>
                <a:r>
                  <a:rPr lang="en-US" dirty="0">
                    <a:latin typeface="Berlin Sans FB" pitchFamily="34" charset="0"/>
                  </a:rPr>
                  <a:t>  means  </a:t>
                </a:r>
                <a14:m>
                  <m:oMath xmlns:m="http://schemas.openxmlformats.org/officeDocument/2006/math">
                    <m:f>
                      <m:fPr>
                        <m:ctrlPr>
                          <a:rPr lang="en-US" i="1">
                            <a:latin typeface="Cambria Math"/>
                          </a:rPr>
                        </m:ctrlPr>
                      </m:fPr>
                      <m:num>
                        <m:r>
                          <a:rPr lang="en-US" i="1">
                            <a:latin typeface="Cambria Math"/>
                          </a:rPr>
                          <m:t>1</m:t>
                        </m:r>
                      </m:num>
                      <m:den>
                        <m:r>
                          <a:rPr lang="en-US" i="1">
                            <a:latin typeface="Cambria Math"/>
                          </a:rPr>
                          <m:t>4</m:t>
                        </m:r>
                      </m:den>
                    </m:f>
                  </m:oMath>
                </a14:m>
                <a:r>
                  <a:rPr lang="en-US" dirty="0">
                    <a:latin typeface="Berlin Sans FB" pitchFamily="34" charset="0"/>
                  </a:rPr>
                  <a:t> + </a:t>
                </a:r>
                <a14:m>
                  <m:oMath xmlns:m="http://schemas.openxmlformats.org/officeDocument/2006/math">
                    <m:f>
                      <m:fPr>
                        <m:ctrlPr>
                          <a:rPr lang="en-US" i="1">
                            <a:latin typeface="Cambria Math"/>
                          </a:rPr>
                        </m:ctrlPr>
                      </m:fPr>
                      <m:num>
                        <m:r>
                          <a:rPr lang="en-US" i="1">
                            <a:latin typeface="Cambria Math"/>
                          </a:rPr>
                          <m:t>1</m:t>
                        </m:r>
                      </m:num>
                      <m:den>
                        <m:r>
                          <a:rPr lang="en-US" i="1">
                            <a:latin typeface="Cambria Math"/>
                          </a:rPr>
                          <m:t>4</m:t>
                        </m:r>
                      </m:den>
                    </m:f>
                  </m:oMath>
                </a14:m>
                <a:r>
                  <a:rPr lang="en-US" dirty="0">
                    <a:latin typeface="Berlin Sans FB" pitchFamily="34" charset="0"/>
                  </a:rPr>
                  <a:t> + </a:t>
                </a:r>
                <a14:m>
                  <m:oMath xmlns:m="http://schemas.openxmlformats.org/officeDocument/2006/math">
                    <m:f>
                      <m:fPr>
                        <m:ctrlPr>
                          <a:rPr lang="en-US" i="1">
                            <a:latin typeface="Cambria Math"/>
                          </a:rPr>
                        </m:ctrlPr>
                      </m:fPr>
                      <m:num>
                        <m:r>
                          <a:rPr lang="en-US" i="1">
                            <a:latin typeface="Cambria Math"/>
                          </a:rPr>
                          <m:t>1</m:t>
                        </m:r>
                      </m:num>
                      <m:den>
                        <m:r>
                          <a:rPr lang="en-US" i="1">
                            <a:latin typeface="Cambria Math"/>
                          </a:rPr>
                          <m:t>4</m:t>
                        </m:r>
                      </m:den>
                    </m:f>
                  </m:oMath>
                </a14:m>
                <a:r>
                  <a:rPr lang="en-US" dirty="0">
                    <a:latin typeface="Berlin Sans FB" pitchFamily="34" charset="0"/>
                  </a:rPr>
                  <a:t> , or 3 x </a:t>
                </a:r>
                <a14:m>
                  <m:oMath xmlns:m="http://schemas.openxmlformats.org/officeDocument/2006/math">
                    <m:f>
                      <m:fPr>
                        <m:ctrlPr>
                          <a:rPr lang="en-US" i="1">
                            <a:latin typeface="Cambria Math"/>
                          </a:rPr>
                        </m:ctrlPr>
                      </m:fPr>
                      <m:num>
                        <m:r>
                          <a:rPr lang="en-US" i="1">
                            <a:latin typeface="Cambria Math"/>
                          </a:rPr>
                          <m:t>1</m:t>
                        </m:r>
                      </m:num>
                      <m:den>
                        <m:r>
                          <a:rPr lang="en-US" i="1">
                            <a:latin typeface="Cambria Math"/>
                          </a:rPr>
                          <m:t>4</m:t>
                        </m:r>
                      </m:den>
                    </m:f>
                  </m:oMath>
                </a14:m>
                <a:endParaRPr lang="en-US" dirty="0">
                  <a:latin typeface="Berlin Sans FB" pitchFamily="34" charset="0"/>
                </a:endParaRP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914400"/>
                <a:ext cx="8534400" cy="5638800"/>
              </a:xfrm>
              <a:blipFill rotWithShape="1">
                <a:blip r:embed="rId3"/>
                <a:stretch>
                  <a:fillRect/>
                </a:stretch>
              </a:blipFill>
            </p:spPr>
            <p:txBody>
              <a:bodyPr/>
              <a:lstStyle/>
              <a:p>
                <a:r>
                  <a:rPr lang="en-US">
                    <a:noFill/>
                  </a:rPr>
                  <a:t> </a:t>
                </a:r>
              </a:p>
            </p:txBody>
          </p:sp>
        </mc:Fallback>
      </mc:AlternateContent>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285" t="23385" r="40250" b="40769"/>
          <a:stretch/>
        </p:blipFill>
        <p:spPr bwMode="auto">
          <a:xfrm>
            <a:off x="1524000" y="1752600"/>
            <a:ext cx="6277708" cy="204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078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467600" cy="715962"/>
          </a:xfrm>
        </p:spPr>
        <p:txBody>
          <a:bodyPr>
            <a:normAutofit fontScale="90000"/>
          </a:bodyPr>
          <a:lstStyle/>
          <a:p>
            <a:r>
              <a:rPr lang="en-US" dirty="0">
                <a:solidFill>
                  <a:schemeClr val="tx1"/>
                </a:solidFill>
                <a:latin typeface="Berlin Sans FB" pitchFamily="34" charset="0"/>
              </a:rPr>
              <a:t>Part-Whole </a:t>
            </a:r>
            <a:r>
              <a:rPr lang="en-US" dirty="0" smtClean="0">
                <a:solidFill>
                  <a:schemeClr val="tx1"/>
                </a:solidFill>
                <a:latin typeface="Berlin Sans FB" pitchFamily="34" charset="0"/>
              </a:rPr>
              <a:t>Model</a:t>
            </a:r>
            <a:br>
              <a:rPr lang="en-US" dirty="0" smtClean="0">
                <a:solidFill>
                  <a:schemeClr val="tx1"/>
                </a:solidFill>
                <a:latin typeface="Berlin Sans FB" pitchFamily="34" charset="0"/>
              </a:rPr>
            </a:br>
            <a:r>
              <a:rPr lang="en-US" dirty="0" smtClean="0">
                <a:solidFill>
                  <a:schemeClr val="tx1"/>
                </a:solidFill>
                <a:latin typeface="Berlin Sans FB" pitchFamily="34" charset="0"/>
              </a:rPr>
              <a:t>Fractions</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9092" y="1066800"/>
                <a:ext cx="8153400" cy="5410200"/>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a:latin typeface="Berlin Sans FB" pitchFamily="34" charset="0"/>
                  </a:rPr>
                  <a:t>4 units = 12</a:t>
                </a:r>
              </a:p>
              <a:p>
                <a:pPr marL="0" indent="0" algn="ctr">
                  <a:buNone/>
                </a:pPr>
                <a:r>
                  <a:rPr lang="en-US" dirty="0">
                    <a:latin typeface="Berlin Sans FB" pitchFamily="34" charset="0"/>
                  </a:rPr>
                  <a:t> </a:t>
                </a:r>
              </a:p>
              <a:p>
                <a:pPr marL="0" indent="0" algn="ctr">
                  <a:buNone/>
                </a:pPr>
                <a:r>
                  <a:rPr lang="en-US" dirty="0">
                    <a:latin typeface="Berlin Sans FB" pitchFamily="34" charset="0"/>
                  </a:rPr>
                  <a:t>1 unit = </a:t>
                </a:r>
                <a14:m>
                  <m:oMath xmlns:m="http://schemas.openxmlformats.org/officeDocument/2006/math">
                    <m:f>
                      <m:fPr>
                        <m:ctrlPr>
                          <a:rPr lang="en-US" i="1">
                            <a:latin typeface="Cambria Math"/>
                          </a:rPr>
                        </m:ctrlPr>
                      </m:fPr>
                      <m:num>
                        <m:r>
                          <a:rPr lang="en-US" i="1">
                            <a:latin typeface="Cambria Math"/>
                          </a:rPr>
                          <m:t>12</m:t>
                        </m:r>
                      </m:num>
                      <m:den>
                        <m:r>
                          <a:rPr lang="en-US" i="1">
                            <a:latin typeface="Cambria Math"/>
                          </a:rPr>
                          <m:t>4</m:t>
                        </m:r>
                      </m:den>
                    </m:f>
                  </m:oMath>
                </a14:m>
                <a:r>
                  <a:rPr lang="en-US" dirty="0">
                    <a:latin typeface="Berlin Sans FB" pitchFamily="34" charset="0"/>
                  </a:rPr>
                  <a:t> = </a:t>
                </a:r>
                <a:r>
                  <a:rPr lang="en-US" dirty="0" smtClean="0">
                    <a:latin typeface="Berlin Sans FB" pitchFamily="34" charset="0"/>
                  </a:rPr>
                  <a:t>3</a:t>
                </a:r>
                <a:endParaRPr lang="en-US" sz="500" dirty="0" smtClean="0">
                  <a:latin typeface="Berlin Sans FB" pitchFamily="34" charset="0"/>
                </a:endParaRPr>
              </a:p>
              <a:p>
                <a:pPr marL="0" indent="0" algn="ctr">
                  <a:buNone/>
                </a:pPr>
                <a:endParaRPr lang="en-US" sz="800" dirty="0">
                  <a:latin typeface="Berlin Sans FB" pitchFamily="34" charset="0"/>
                </a:endParaRPr>
              </a:p>
              <a:p>
                <a:pPr marL="0" indent="0" algn="ctr">
                  <a:buNone/>
                </a:pPr>
                <a:r>
                  <a:rPr lang="en-US" dirty="0">
                    <a:latin typeface="Berlin Sans FB" pitchFamily="34" charset="0"/>
                  </a:rPr>
                  <a:t> </a:t>
                </a:r>
                <a:r>
                  <a:rPr lang="en-US" dirty="0" smtClean="0">
                    <a:latin typeface="Berlin Sans FB" pitchFamily="34" charset="0"/>
                  </a:rPr>
                  <a:t>3 </a:t>
                </a:r>
                <a:r>
                  <a:rPr lang="en-US" dirty="0">
                    <a:latin typeface="Berlin Sans FB" pitchFamily="34" charset="0"/>
                  </a:rPr>
                  <a:t>units = 3 x 3 = </a:t>
                </a:r>
                <a:r>
                  <a:rPr lang="en-US" dirty="0" smtClean="0">
                    <a:latin typeface="Berlin Sans FB" pitchFamily="34" charset="0"/>
                  </a:rPr>
                  <a:t>9</a:t>
                </a:r>
              </a:p>
              <a:p>
                <a:pPr marL="0" indent="0" algn="ctr">
                  <a:buNone/>
                </a:pPr>
                <a:endParaRPr lang="en-US" sz="800" dirty="0">
                  <a:latin typeface="Berlin Sans FB" pitchFamily="34" charset="0"/>
                </a:endParaRPr>
              </a:p>
              <a:p>
                <a:pPr marL="0" indent="0" algn="ctr">
                  <a:buNone/>
                </a:pPr>
                <a:r>
                  <a:rPr lang="en-US" dirty="0" smtClean="0">
                    <a:latin typeface="Berlin Sans FB" pitchFamily="34" charset="0"/>
                  </a:rPr>
                  <a:t>There </a:t>
                </a:r>
                <a:r>
                  <a:rPr lang="en-US" dirty="0">
                    <a:latin typeface="Berlin Sans FB" pitchFamily="34" charset="0"/>
                  </a:rPr>
                  <a:t>are 9 objects in </a:t>
                </a:r>
                <a14:m>
                  <m:oMath xmlns:m="http://schemas.openxmlformats.org/officeDocument/2006/math">
                    <m:f>
                      <m:fPr>
                        <m:ctrlPr>
                          <a:rPr lang="en-US" i="1">
                            <a:latin typeface="Cambria Math"/>
                          </a:rPr>
                        </m:ctrlPr>
                      </m:fPr>
                      <m:num>
                        <m:r>
                          <a:rPr lang="en-US" i="1">
                            <a:latin typeface="Cambria Math"/>
                          </a:rPr>
                          <m:t>3</m:t>
                        </m:r>
                      </m:num>
                      <m:den>
                        <m:r>
                          <a:rPr lang="en-US" i="1">
                            <a:latin typeface="Cambria Math"/>
                          </a:rPr>
                          <m:t>4</m:t>
                        </m:r>
                      </m:den>
                    </m:f>
                  </m:oMath>
                </a14:m>
                <a:r>
                  <a:rPr lang="en-US" dirty="0">
                    <a:latin typeface="Berlin Sans FB" pitchFamily="34" charset="0"/>
                  </a:rPr>
                  <a:t> of the whole.</a:t>
                </a: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9092" y="1066800"/>
                <a:ext cx="8153400" cy="5410200"/>
              </a:xfrm>
              <a:blipFill rotWithShape="1">
                <a:blip r:embed="rId3"/>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894" t="24154" r="40415" b="49491"/>
          <a:stretch/>
        </p:blipFill>
        <p:spPr bwMode="auto">
          <a:xfrm>
            <a:off x="1508567" y="1828800"/>
            <a:ext cx="6154451" cy="150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2986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696200" cy="563562"/>
          </a:xfrm>
        </p:spPr>
        <p:txBody>
          <a:bodyPr>
            <a:normAutofit fontScale="90000"/>
          </a:bodyPr>
          <a:lstStyle/>
          <a:p>
            <a:r>
              <a:rPr lang="en-US" dirty="0">
                <a:solidFill>
                  <a:schemeClr val="tx1"/>
                </a:solidFill>
                <a:latin typeface="Berlin Sans FB" pitchFamily="34" charset="0"/>
              </a:rPr>
              <a:t>Part-Whole </a:t>
            </a:r>
            <a:r>
              <a:rPr lang="en-US" dirty="0" smtClean="0">
                <a:solidFill>
                  <a:schemeClr val="tx1"/>
                </a:solidFill>
                <a:latin typeface="Berlin Sans FB" pitchFamily="34" charset="0"/>
              </a:rPr>
              <a:t>Model</a:t>
            </a:r>
            <a:br>
              <a:rPr lang="en-US" dirty="0" smtClean="0">
                <a:solidFill>
                  <a:schemeClr val="tx1"/>
                </a:solidFill>
                <a:latin typeface="Berlin Sans FB" pitchFamily="34" charset="0"/>
              </a:rPr>
            </a:br>
            <a:r>
              <a:rPr lang="en-US" dirty="0" smtClean="0">
                <a:solidFill>
                  <a:schemeClr val="tx1"/>
                </a:solidFill>
                <a:latin typeface="Berlin Sans FB" pitchFamily="34" charset="0"/>
              </a:rPr>
              <a:t>Fractions</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6604" y="838200"/>
                <a:ext cx="8458200" cy="57150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a:t>3 units = 9</a:t>
                </a:r>
              </a:p>
              <a:p>
                <a:pPr marL="0" indent="0" algn="ctr">
                  <a:buNone/>
                </a:pPr>
                <a:endParaRPr lang="en-US" dirty="0" smtClean="0"/>
              </a:p>
              <a:p>
                <a:pPr marL="0" indent="0" algn="ctr">
                  <a:buNone/>
                </a:pPr>
                <a:r>
                  <a:rPr lang="en-US" dirty="0" smtClean="0">
                    <a:latin typeface="Berlin Sans FB" pitchFamily="34" charset="0"/>
                  </a:rPr>
                  <a:t>1 </a:t>
                </a:r>
                <a:r>
                  <a:rPr lang="en-US" dirty="0">
                    <a:latin typeface="Berlin Sans FB" pitchFamily="34" charset="0"/>
                  </a:rPr>
                  <a:t>unit = </a:t>
                </a:r>
                <a14:m>
                  <m:oMath xmlns:m="http://schemas.openxmlformats.org/officeDocument/2006/math">
                    <m:f>
                      <m:fPr>
                        <m:ctrlPr>
                          <a:rPr lang="en-US" i="1">
                            <a:latin typeface="Cambria Math"/>
                          </a:rPr>
                        </m:ctrlPr>
                      </m:fPr>
                      <m:num>
                        <m:r>
                          <a:rPr lang="en-US" i="1">
                            <a:latin typeface="Cambria Math"/>
                          </a:rPr>
                          <m:t>9</m:t>
                        </m:r>
                      </m:num>
                      <m:den>
                        <m:r>
                          <a:rPr lang="en-US" i="1">
                            <a:latin typeface="Cambria Math"/>
                          </a:rPr>
                          <m:t>3</m:t>
                        </m:r>
                      </m:den>
                    </m:f>
                  </m:oMath>
                </a14:m>
                <a:r>
                  <a:rPr lang="en-US" dirty="0">
                    <a:latin typeface="Berlin Sans FB" pitchFamily="34" charset="0"/>
                  </a:rPr>
                  <a:t> = </a:t>
                </a:r>
                <a:r>
                  <a:rPr lang="en-US" dirty="0" smtClean="0">
                    <a:latin typeface="Berlin Sans FB" pitchFamily="34" charset="0"/>
                  </a:rPr>
                  <a:t>3</a:t>
                </a:r>
                <a:r>
                  <a:rPr lang="en-US" dirty="0">
                    <a:latin typeface="Berlin Sans FB" pitchFamily="34" charset="0"/>
                  </a:rPr>
                  <a:t> </a:t>
                </a:r>
              </a:p>
              <a:p>
                <a:pPr marL="0" indent="0" algn="ctr">
                  <a:buNone/>
                </a:pPr>
                <a:endParaRPr lang="en-US" sz="800" dirty="0" smtClean="0">
                  <a:latin typeface="Berlin Sans FB" pitchFamily="34" charset="0"/>
                </a:endParaRPr>
              </a:p>
              <a:p>
                <a:pPr marL="0" indent="0" algn="ctr">
                  <a:buNone/>
                </a:pPr>
                <a:r>
                  <a:rPr lang="en-US" dirty="0" smtClean="0">
                    <a:latin typeface="Berlin Sans FB" pitchFamily="34" charset="0"/>
                  </a:rPr>
                  <a:t>4 </a:t>
                </a:r>
                <a:r>
                  <a:rPr lang="en-US" dirty="0">
                    <a:latin typeface="Berlin Sans FB" pitchFamily="34" charset="0"/>
                  </a:rPr>
                  <a:t>units = 4 x 3 = 12</a:t>
                </a:r>
              </a:p>
              <a:p>
                <a:pPr marL="0" indent="0" algn="ctr">
                  <a:buNone/>
                </a:pPr>
                <a:endParaRPr lang="en-US" sz="800" dirty="0" smtClean="0">
                  <a:latin typeface="Berlin Sans FB" pitchFamily="34" charset="0"/>
                </a:endParaRPr>
              </a:p>
              <a:p>
                <a:pPr marL="0" indent="0" algn="ctr">
                  <a:buNone/>
                </a:pPr>
                <a:r>
                  <a:rPr lang="en-US" dirty="0" smtClean="0">
                    <a:latin typeface="Berlin Sans FB" pitchFamily="34" charset="0"/>
                  </a:rPr>
                  <a:t>There </a:t>
                </a:r>
                <a:r>
                  <a:rPr lang="en-US" dirty="0">
                    <a:latin typeface="Berlin Sans FB" pitchFamily="34" charset="0"/>
                  </a:rPr>
                  <a:t>are 12 objects in the whole set.</a:t>
                </a: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6604" y="838200"/>
                <a:ext cx="8458200" cy="5715000"/>
              </a:xfrm>
              <a:blipFill rotWithShape="1">
                <a:blip r:embed="rId3"/>
                <a:stretch>
                  <a:fillRect/>
                </a:stretch>
              </a:blipFill>
            </p:spPr>
            <p:txBody>
              <a:bodyPr/>
              <a:lstStyle/>
              <a:p>
                <a:r>
                  <a:rPr lang="en-US">
                    <a:noFill/>
                  </a:rPr>
                  <a:t> </a:t>
                </a:r>
              </a:p>
            </p:txBody>
          </p:sp>
        </mc:Fallback>
      </mc:AlternateContent>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170" t="26154" r="40083" b="46769"/>
          <a:stretch/>
        </p:blipFill>
        <p:spPr bwMode="auto">
          <a:xfrm>
            <a:off x="1524000" y="1916723"/>
            <a:ext cx="6163408" cy="154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665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280" y="381000"/>
            <a:ext cx="7696200" cy="715962"/>
          </a:xfrm>
        </p:spPr>
        <p:txBody>
          <a:bodyPr>
            <a:normAutofit fontScale="90000"/>
          </a:bodyPr>
          <a:lstStyle/>
          <a:p>
            <a:r>
              <a:rPr lang="en-US" dirty="0">
                <a:solidFill>
                  <a:schemeClr val="tx1"/>
                </a:solidFill>
                <a:latin typeface="Berlin Sans FB" pitchFamily="34" charset="0"/>
              </a:rPr>
              <a:t>Part-Whole </a:t>
            </a:r>
            <a:r>
              <a:rPr lang="en-US" dirty="0" smtClean="0">
                <a:solidFill>
                  <a:schemeClr val="tx1"/>
                </a:solidFill>
                <a:latin typeface="Berlin Sans FB" pitchFamily="34" charset="0"/>
              </a:rPr>
              <a:t>Model</a:t>
            </a:r>
            <a:br>
              <a:rPr lang="en-US" dirty="0" smtClean="0">
                <a:solidFill>
                  <a:schemeClr val="tx1"/>
                </a:solidFill>
                <a:latin typeface="Berlin Sans FB" pitchFamily="34" charset="0"/>
              </a:rPr>
            </a:br>
            <a:r>
              <a:rPr lang="en-US" dirty="0" smtClean="0">
                <a:solidFill>
                  <a:schemeClr val="tx1"/>
                </a:solidFill>
                <a:latin typeface="Berlin Sans FB" pitchFamily="34" charset="0"/>
              </a:rPr>
              <a:t>Fractions</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447800"/>
                <a:ext cx="8458200" cy="4953000"/>
              </a:xfrm>
            </p:spPr>
            <p:txBody>
              <a:bodyPr>
                <a:normAutofit lnSpcReduction="10000"/>
              </a:bodyPr>
              <a:lstStyle/>
              <a:p>
                <a:pPr marL="0" indent="0">
                  <a:buNone/>
                </a:pPr>
                <a:r>
                  <a:rPr lang="en-US" b="1" u="sng" dirty="0" smtClean="0">
                    <a:latin typeface="Berlin Sans FB" pitchFamily="34" charset="0"/>
                  </a:rPr>
                  <a:t>Variation #1</a:t>
                </a:r>
                <a:r>
                  <a:rPr lang="en-US" dirty="0" smtClean="0">
                    <a:latin typeface="Berlin Sans FB" pitchFamily="34" charset="0"/>
                  </a:rPr>
                  <a:t>:  Given the whole and the fraction, find the missing 	                     part of the fraction.</a:t>
                </a:r>
              </a:p>
              <a:p>
                <a:pPr marL="0" indent="0">
                  <a:buNone/>
                </a:pPr>
                <a:r>
                  <a:rPr lang="en-US" dirty="0" smtClean="0">
                    <a:latin typeface="Berlin Sans FB" pitchFamily="34" charset="0"/>
                  </a:rPr>
                  <a:t>Ricky bought 24 cupcakes.  </a:t>
                </a:r>
                <a14:m>
                  <m:oMath xmlns:m="http://schemas.openxmlformats.org/officeDocument/2006/math">
                    <m:f>
                      <m:fPr>
                        <m:ctrlPr>
                          <a:rPr lang="en-US" i="1">
                            <a:latin typeface="Cambria Math"/>
                          </a:rPr>
                        </m:ctrlPr>
                      </m:fPr>
                      <m:num>
                        <m:r>
                          <a:rPr lang="en-US" i="1">
                            <a:latin typeface="Cambria Math"/>
                          </a:rPr>
                          <m:t>2</m:t>
                        </m:r>
                      </m:num>
                      <m:den>
                        <m:r>
                          <a:rPr lang="en-US" i="1">
                            <a:latin typeface="Cambria Math"/>
                          </a:rPr>
                          <m:t>3</m:t>
                        </m:r>
                      </m:den>
                    </m:f>
                  </m:oMath>
                </a14:m>
                <a:r>
                  <a:rPr lang="en-US" dirty="0" smtClean="0">
                    <a:latin typeface="Berlin Sans FB" pitchFamily="34" charset="0"/>
                  </a:rPr>
                  <a:t> of them were white.  How many white cupcakes were there? </a:t>
                </a:r>
              </a:p>
              <a:p>
                <a:pPr marL="0" indent="0">
                  <a:buNone/>
                </a:pPr>
                <a:endParaRPr lang="en-US" dirty="0" smtClean="0">
                  <a:latin typeface="Berlin Sans FB" pitchFamily="34" charset="0"/>
                </a:endParaRP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buNone/>
                </a:pPr>
                <a:endParaRPr lang="en-US" dirty="0" smtClean="0">
                  <a:latin typeface="Berlin Sans FB" pitchFamily="34" charset="0"/>
                </a:endParaRPr>
              </a:p>
              <a:p>
                <a:pPr marL="0" indent="0" algn="ctr">
                  <a:buNone/>
                </a:pPr>
                <a:r>
                  <a:rPr lang="en-US" dirty="0">
                    <a:latin typeface="Berlin Sans FB" pitchFamily="34" charset="0"/>
                  </a:rPr>
                  <a:t>3 units = </a:t>
                </a:r>
                <a:r>
                  <a:rPr lang="en-US" dirty="0" smtClean="0">
                    <a:latin typeface="Berlin Sans FB" pitchFamily="34" charset="0"/>
                  </a:rPr>
                  <a:t>24</a:t>
                </a:r>
                <a:endParaRPr lang="en-US" dirty="0">
                  <a:latin typeface="Berlin Sans FB" pitchFamily="34" charset="0"/>
                </a:endParaRPr>
              </a:p>
              <a:p>
                <a:pPr marL="0" indent="0" algn="ctr">
                  <a:buNone/>
                </a:pPr>
                <a:r>
                  <a:rPr lang="en-US" dirty="0">
                    <a:latin typeface="Berlin Sans FB" pitchFamily="34" charset="0"/>
                  </a:rPr>
                  <a:t>1 unit = 24 </a:t>
                </a:r>
                <a:r>
                  <a:rPr lang="en-US" dirty="0" smtClean="0">
                    <a:latin typeface="Berlin Sans FB" pitchFamily="34" charset="0"/>
                  </a:rPr>
                  <a:t>÷ </a:t>
                </a:r>
                <a:r>
                  <a:rPr lang="en-US" dirty="0">
                    <a:latin typeface="Berlin Sans FB" pitchFamily="34" charset="0"/>
                  </a:rPr>
                  <a:t>3 = </a:t>
                </a:r>
                <a:r>
                  <a:rPr lang="en-US" dirty="0" smtClean="0">
                    <a:latin typeface="Berlin Sans FB" pitchFamily="34" charset="0"/>
                  </a:rPr>
                  <a:t>8</a:t>
                </a:r>
                <a:r>
                  <a:rPr lang="en-US" dirty="0">
                    <a:latin typeface="Berlin Sans FB" pitchFamily="34" charset="0"/>
                  </a:rPr>
                  <a:t> </a:t>
                </a:r>
              </a:p>
              <a:p>
                <a:pPr marL="0" indent="0" algn="ctr">
                  <a:buNone/>
                </a:pPr>
                <a:r>
                  <a:rPr lang="en-US" dirty="0">
                    <a:latin typeface="Berlin Sans FB" pitchFamily="34" charset="0"/>
                  </a:rPr>
                  <a:t>2 units = 2 x 8 = </a:t>
                </a:r>
                <a:r>
                  <a:rPr lang="en-US" dirty="0" smtClean="0">
                    <a:latin typeface="Berlin Sans FB" pitchFamily="34" charset="0"/>
                  </a:rPr>
                  <a:t>16</a:t>
                </a:r>
                <a:r>
                  <a:rPr lang="en-US" dirty="0">
                    <a:latin typeface="Berlin Sans FB" pitchFamily="34" charset="0"/>
                  </a:rPr>
                  <a:t> </a:t>
                </a:r>
              </a:p>
              <a:p>
                <a:pPr marL="0" indent="0" algn="ctr">
                  <a:buNone/>
                </a:pPr>
                <a:r>
                  <a:rPr lang="en-US" dirty="0">
                    <a:latin typeface="Berlin Sans FB" pitchFamily="34" charset="0"/>
                  </a:rPr>
                  <a:t>There were 16 white cupcakes.</a:t>
                </a:r>
              </a:p>
              <a:p>
                <a:pPr marL="0" indent="0">
                  <a:buNone/>
                </a:pPr>
                <a:endParaRPr lang="en-US"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447800"/>
                <a:ext cx="8458200" cy="4953000"/>
              </a:xfrm>
              <a:blipFill rotWithShape="1">
                <a:blip r:embed="rId3"/>
                <a:stretch>
                  <a:fillRect l="-1081" t="-1724" r="-1801" b="-1108"/>
                </a:stretch>
              </a:blipFill>
            </p:spPr>
            <p:txBody>
              <a:bodyPr/>
              <a:lstStyle/>
              <a:p>
                <a:r>
                  <a:rPr lang="en-US">
                    <a:noFill/>
                  </a:rPr>
                  <a:t> </a:t>
                </a:r>
              </a:p>
            </p:txBody>
          </p:sp>
        </mc:Fallback>
      </mc:AlternateContent>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722" t="26307" r="49756" b="49231"/>
          <a:stretch/>
        </p:blipFill>
        <p:spPr bwMode="auto">
          <a:xfrm>
            <a:off x="2187615" y="3124200"/>
            <a:ext cx="5181600" cy="159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6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96200" cy="639762"/>
          </a:xfrm>
        </p:spPr>
        <p:txBody>
          <a:bodyPr>
            <a:normAutofit fontScale="90000"/>
          </a:bodyPr>
          <a:lstStyle/>
          <a:p>
            <a:r>
              <a:rPr lang="en-US" dirty="0">
                <a:solidFill>
                  <a:schemeClr val="tx1"/>
                </a:solidFill>
                <a:latin typeface="Berlin Sans FB" pitchFamily="34" charset="0"/>
              </a:rPr>
              <a:t>Part-Whole </a:t>
            </a:r>
            <a:r>
              <a:rPr lang="en-US" dirty="0" smtClean="0">
                <a:solidFill>
                  <a:schemeClr val="tx1"/>
                </a:solidFill>
                <a:latin typeface="Berlin Sans FB" pitchFamily="34" charset="0"/>
              </a:rPr>
              <a:t>Model</a:t>
            </a:r>
            <a:br>
              <a:rPr lang="en-US" dirty="0" smtClean="0">
                <a:solidFill>
                  <a:schemeClr val="tx1"/>
                </a:solidFill>
                <a:latin typeface="Berlin Sans FB" pitchFamily="34" charset="0"/>
              </a:rPr>
            </a:br>
            <a:r>
              <a:rPr lang="en-US" dirty="0" smtClean="0">
                <a:solidFill>
                  <a:schemeClr val="tx1"/>
                </a:solidFill>
                <a:latin typeface="Berlin Sans FB" pitchFamily="34" charset="0"/>
              </a:rPr>
              <a:t>Fractions</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066800"/>
                <a:ext cx="8534400" cy="5486400"/>
              </a:xfrm>
            </p:spPr>
            <p:txBody>
              <a:bodyPr>
                <a:normAutofit/>
              </a:bodyPr>
              <a:lstStyle/>
              <a:p>
                <a:pPr marL="0" indent="0">
                  <a:buNone/>
                </a:pPr>
                <a:endParaRPr lang="en-US" dirty="0" smtClean="0"/>
              </a:p>
              <a:p>
                <a:pPr marL="0" indent="0">
                  <a:buNone/>
                </a:pPr>
                <a:r>
                  <a:rPr lang="en-US" dirty="0" smtClean="0">
                    <a:latin typeface="Berlin Sans FB" pitchFamily="34" charset="0"/>
                  </a:rPr>
                  <a:t>Now, find the other part …</a:t>
                </a:r>
              </a:p>
              <a:p>
                <a:pPr marL="0" indent="0">
                  <a:buNone/>
                </a:pPr>
                <a:r>
                  <a:rPr lang="en-US" dirty="0" smtClean="0">
                    <a:latin typeface="Berlin Sans FB" pitchFamily="34" charset="0"/>
                  </a:rPr>
                  <a:t>Ricky bought 24 cupcakes. </a:t>
                </a:r>
                <a14:m>
                  <m:oMath xmlns:m="http://schemas.openxmlformats.org/officeDocument/2006/math">
                    <m:f>
                      <m:fPr>
                        <m:ctrlPr>
                          <a:rPr lang="en-US" i="1">
                            <a:latin typeface="Cambria Math"/>
                          </a:rPr>
                        </m:ctrlPr>
                      </m:fPr>
                      <m:num>
                        <m:r>
                          <a:rPr lang="en-US" i="1">
                            <a:latin typeface="Cambria Math"/>
                          </a:rPr>
                          <m:t>2</m:t>
                        </m:r>
                      </m:num>
                      <m:den>
                        <m:r>
                          <a:rPr lang="en-US" i="1">
                            <a:latin typeface="Cambria Math"/>
                          </a:rPr>
                          <m:t>3</m:t>
                        </m:r>
                      </m:den>
                    </m:f>
                  </m:oMath>
                </a14:m>
                <a:r>
                  <a:rPr lang="en-US" dirty="0" smtClean="0">
                    <a:latin typeface="Berlin Sans FB" pitchFamily="34" charset="0"/>
                  </a:rPr>
                  <a:t> of them were white.  How many cupcakes were not white? </a:t>
                </a: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buNone/>
                </a:pPr>
                <a:endParaRPr lang="en-US" dirty="0">
                  <a:latin typeface="Berlin Sans FB" pitchFamily="34" charset="0"/>
                </a:endParaRPr>
              </a:p>
              <a:p>
                <a:pPr marL="0" indent="0" algn="ctr">
                  <a:buNone/>
                </a:pPr>
                <a:endParaRPr lang="en-US" dirty="0" smtClean="0">
                  <a:latin typeface="Berlin Sans FB" pitchFamily="34" charset="0"/>
                </a:endParaRPr>
              </a:p>
              <a:p>
                <a:pPr marL="0" indent="0" algn="ctr">
                  <a:buNone/>
                </a:pPr>
                <a:r>
                  <a:rPr lang="en-US" dirty="0" smtClean="0">
                    <a:latin typeface="Berlin Sans FB" pitchFamily="34" charset="0"/>
                  </a:rPr>
                  <a:t>3 </a:t>
                </a:r>
                <a:r>
                  <a:rPr lang="en-US" dirty="0">
                    <a:latin typeface="Berlin Sans FB" pitchFamily="34" charset="0"/>
                  </a:rPr>
                  <a:t>units = </a:t>
                </a:r>
                <a:r>
                  <a:rPr lang="en-US" dirty="0" smtClean="0">
                    <a:latin typeface="Berlin Sans FB" pitchFamily="34" charset="0"/>
                  </a:rPr>
                  <a:t>24</a:t>
                </a:r>
                <a:r>
                  <a:rPr lang="en-US" dirty="0">
                    <a:latin typeface="Berlin Sans FB" pitchFamily="34" charset="0"/>
                  </a:rPr>
                  <a:t> </a:t>
                </a:r>
                <a:endParaRPr lang="en-US" sz="800" dirty="0" smtClean="0">
                  <a:latin typeface="Berlin Sans FB" pitchFamily="34" charset="0"/>
                </a:endParaRPr>
              </a:p>
              <a:p>
                <a:pPr marL="0" indent="0" algn="ctr">
                  <a:buNone/>
                </a:pPr>
                <a:endParaRPr lang="en-US" sz="800" dirty="0">
                  <a:latin typeface="Berlin Sans FB" pitchFamily="34" charset="0"/>
                </a:endParaRPr>
              </a:p>
              <a:p>
                <a:pPr marL="0" indent="0" algn="ctr">
                  <a:buNone/>
                </a:pPr>
                <a:r>
                  <a:rPr lang="en-US" dirty="0">
                    <a:latin typeface="Berlin Sans FB" pitchFamily="34" charset="0"/>
                  </a:rPr>
                  <a:t>1 unit = 24 </a:t>
                </a:r>
                <a:r>
                  <a:rPr lang="en-US" dirty="0" smtClean="0">
                    <a:latin typeface="Berlin Sans FB" pitchFamily="34" charset="0"/>
                  </a:rPr>
                  <a:t>÷ 3 </a:t>
                </a:r>
                <a:r>
                  <a:rPr lang="en-US" dirty="0">
                    <a:latin typeface="Berlin Sans FB" pitchFamily="34" charset="0"/>
                  </a:rPr>
                  <a:t>= </a:t>
                </a:r>
                <a:r>
                  <a:rPr lang="en-US" dirty="0" smtClean="0">
                    <a:latin typeface="Berlin Sans FB" pitchFamily="34" charset="0"/>
                  </a:rPr>
                  <a:t>8</a:t>
                </a:r>
                <a:endParaRPr lang="en-US" sz="800" dirty="0" smtClean="0">
                  <a:latin typeface="Berlin Sans FB" pitchFamily="34" charset="0"/>
                </a:endParaRPr>
              </a:p>
              <a:p>
                <a:pPr marL="0" indent="0" algn="ctr">
                  <a:buNone/>
                </a:pPr>
                <a:endParaRPr lang="en-US" sz="800" dirty="0">
                  <a:latin typeface="Berlin Sans FB" pitchFamily="34" charset="0"/>
                </a:endParaRPr>
              </a:p>
              <a:p>
                <a:pPr marL="0" indent="0" algn="ctr">
                  <a:buNone/>
                </a:pPr>
                <a:r>
                  <a:rPr lang="en-US" dirty="0">
                    <a:latin typeface="Berlin Sans FB" pitchFamily="34" charset="0"/>
                  </a:rPr>
                  <a:t>There were 8 cupcakes that weren’t white.</a:t>
                </a: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066800"/>
                <a:ext cx="8534400" cy="5486400"/>
              </a:xfrm>
              <a:blipFill rotWithShape="1">
                <a:blip r:embed="rId3"/>
                <a:stretch>
                  <a:fillRect l="-1071"/>
                </a:stretch>
              </a:blipFill>
            </p:spPr>
            <p:txBody>
              <a:bodyPr/>
              <a:lstStyle/>
              <a:p>
                <a:r>
                  <a:rPr lang="en-US">
                    <a:noFill/>
                  </a:rPr>
                  <a:t> </a:t>
                </a:r>
              </a:p>
            </p:txBody>
          </p:sp>
        </mc:Fallback>
      </mc:AlternateContent>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611" t="23692" r="49260" b="48924"/>
          <a:stretch/>
        </p:blipFill>
        <p:spPr bwMode="auto">
          <a:xfrm>
            <a:off x="2362200" y="2895600"/>
            <a:ext cx="4633546" cy="156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39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 calcmode="lin" valueType="num">
                                      <p:cBhvr additive="base">
                                        <p:cTn id="1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 calcmode="lin" valueType="num">
                                      <p:cBhvr additive="base">
                                        <p:cTn id="2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629" y="76200"/>
            <a:ext cx="8041440" cy="1442674"/>
          </a:xfrm>
        </p:spPr>
        <p:txBody>
          <a:bodyPr>
            <a:normAutofit/>
          </a:bodyPr>
          <a:lstStyle/>
          <a:p>
            <a:r>
              <a:rPr lang="en-US" dirty="0">
                <a:latin typeface="Berlin Sans FB" pitchFamily="34" charset="0"/>
              </a:rPr>
              <a:t>Mathematical Shifts</a:t>
            </a:r>
            <a:endParaRPr lang="en-US" dirty="0"/>
          </a:p>
        </p:txBody>
      </p:sp>
      <p:pic>
        <p:nvPicPr>
          <p:cNvPr id="5"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68" y="1143000"/>
            <a:ext cx="8861562" cy="4800600"/>
          </a:xfrm>
          <a:prstGeom prst="rect">
            <a:avLst/>
          </a:prstGeom>
          <a:ln>
            <a:noFill/>
          </a:ln>
          <a:effectLst>
            <a:softEdge rad="112500"/>
          </a:effectLst>
        </p:spPr>
      </p:pic>
      <p:sp>
        <p:nvSpPr>
          <p:cNvPr id="6" name="Title 1"/>
          <p:cNvSpPr txBox="1">
            <a:spLocks/>
          </p:cNvSpPr>
          <p:nvPr/>
        </p:nvSpPr>
        <p:spPr>
          <a:xfrm>
            <a:off x="551280" y="5415326"/>
            <a:ext cx="8041440" cy="1442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latin typeface="Berlin Sans FB" pitchFamily="34" charset="0"/>
              </a:rPr>
              <a:t>Fluency + Deep Understanding + Application + Dual Intensity = RIGOR</a:t>
            </a:r>
            <a:endParaRPr lang="en-US" sz="2000" dirty="0">
              <a:latin typeface="Berlin Sans FB" pitchFamily="34" charset="0"/>
            </a:endParaRPr>
          </a:p>
        </p:txBody>
      </p:sp>
    </p:spTree>
    <p:extLst>
      <p:ext uri="{BB962C8B-B14F-4D97-AF65-F5344CB8AC3E}">
        <p14:creationId xmlns:p14="http://schemas.microsoft.com/office/powerpoint/2010/main" val="8234288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563562"/>
          </a:xfrm>
        </p:spPr>
        <p:txBody>
          <a:bodyPr>
            <a:normAutofit fontScale="90000"/>
          </a:bodyPr>
          <a:lstStyle/>
          <a:p>
            <a:r>
              <a:rPr lang="en-US" dirty="0">
                <a:solidFill>
                  <a:schemeClr val="tx1"/>
                </a:solidFill>
                <a:latin typeface="Berlin Sans FB" pitchFamily="34" charset="0"/>
              </a:rPr>
              <a:t>Part-Whole </a:t>
            </a:r>
            <a:r>
              <a:rPr lang="en-US" dirty="0" smtClean="0">
                <a:solidFill>
                  <a:schemeClr val="tx1"/>
                </a:solidFill>
                <a:latin typeface="Berlin Sans FB" pitchFamily="34" charset="0"/>
              </a:rPr>
              <a:t>Model</a:t>
            </a:r>
            <a:br>
              <a:rPr lang="en-US" dirty="0" smtClean="0">
                <a:solidFill>
                  <a:schemeClr val="tx1"/>
                </a:solidFill>
                <a:latin typeface="Berlin Sans FB" pitchFamily="34" charset="0"/>
              </a:rPr>
            </a:br>
            <a:r>
              <a:rPr lang="en-US" dirty="0" smtClean="0">
                <a:solidFill>
                  <a:schemeClr val="tx1"/>
                </a:solidFill>
                <a:latin typeface="Berlin Sans FB" pitchFamily="34" charset="0"/>
              </a:rPr>
              <a:t>Fractions</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3930" y="1295400"/>
                <a:ext cx="8382000" cy="5334000"/>
              </a:xfrm>
            </p:spPr>
            <p:txBody>
              <a:bodyPr>
                <a:noAutofit/>
              </a:bodyPr>
              <a:lstStyle/>
              <a:p>
                <a:pPr marL="0" indent="0">
                  <a:buNone/>
                </a:pPr>
                <a:r>
                  <a:rPr lang="en-US" b="1" u="sng" dirty="0" smtClean="0">
                    <a:latin typeface="Berlin Sans FB" pitchFamily="34" charset="0"/>
                  </a:rPr>
                  <a:t>Variation #2</a:t>
                </a:r>
                <a:r>
                  <a:rPr lang="en-US" dirty="0" smtClean="0">
                    <a:latin typeface="Berlin Sans FB" pitchFamily="34" charset="0"/>
                  </a:rPr>
                  <a:t>:  Given a part and the related fraction, find 					    whole.</a:t>
                </a:r>
              </a:p>
              <a:p>
                <a:pPr marL="0" indent="0">
                  <a:buNone/>
                </a:pPr>
                <a:r>
                  <a:rPr lang="en-US" dirty="0" smtClean="0">
                    <a:latin typeface="Berlin Sans FB" pitchFamily="34" charset="0"/>
                  </a:rPr>
                  <a:t>Ricky bought some cupcakes. </a:t>
                </a:r>
                <a14:m>
                  <m:oMath xmlns:m="http://schemas.openxmlformats.org/officeDocument/2006/math">
                    <m:f>
                      <m:fPr>
                        <m:ctrlPr>
                          <a:rPr lang="en-US" i="1">
                            <a:latin typeface="Cambria Math"/>
                          </a:rPr>
                        </m:ctrlPr>
                      </m:fPr>
                      <m:num>
                        <m:r>
                          <a:rPr lang="en-US" i="1">
                            <a:latin typeface="Cambria Math"/>
                          </a:rPr>
                          <m:t>2</m:t>
                        </m:r>
                      </m:num>
                      <m:den>
                        <m:r>
                          <a:rPr lang="en-US" i="1">
                            <a:latin typeface="Cambria Math"/>
                          </a:rPr>
                          <m:t>3</m:t>
                        </m:r>
                      </m:den>
                    </m:f>
                  </m:oMath>
                </a14:m>
                <a:r>
                  <a:rPr lang="en-US" dirty="0" smtClean="0">
                    <a:latin typeface="Berlin Sans FB" pitchFamily="34" charset="0"/>
                  </a:rPr>
                  <a:t> of them were white.  If there were 16 white cupcakes, how many cupcakes did Ricky buy in all?</a:t>
                </a:r>
              </a:p>
              <a:p>
                <a:pPr marL="0" indent="0">
                  <a:buNone/>
                </a:pPr>
                <a:endParaRPr lang="en-US" sz="800" dirty="0" smtClean="0">
                  <a:latin typeface="Berlin Sans FB" pitchFamily="34" charset="0"/>
                </a:endParaRPr>
              </a:p>
              <a:p>
                <a:pPr marL="0" indent="0" algn="ctr">
                  <a:buNone/>
                </a:pPr>
                <a:endParaRPr lang="en-US" sz="800" dirty="0">
                  <a:latin typeface="Berlin Sans FB" pitchFamily="34" charset="0"/>
                </a:endParaRPr>
              </a:p>
              <a:p>
                <a:pPr marL="0" indent="0" algn="ctr">
                  <a:buNone/>
                </a:pPr>
                <a:endParaRPr lang="en-US" sz="800" dirty="0" smtClean="0">
                  <a:latin typeface="Berlin Sans FB" pitchFamily="34" charset="0"/>
                </a:endParaRPr>
              </a:p>
              <a:p>
                <a:pPr marL="0" indent="0" algn="ctr">
                  <a:buNone/>
                </a:pPr>
                <a:endParaRPr lang="en-US" sz="800" dirty="0">
                  <a:latin typeface="Berlin Sans FB" pitchFamily="34" charset="0"/>
                </a:endParaRPr>
              </a:p>
              <a:p>
                <a:pPr marL="0" indent="0" algn="ctr">
                  <a:buNone/>
                </a:pPr>
                <a:endParaRPr lang="en-US" sz="800" dirty="0" smtClean="0">
                  <a:latin typeface="Berlin Sans FB" pitchFamily="34" charset="0"/>
                </a:endParaRPr>
              </a:p>
              <a:p>
                <a:pPr marL="0" indent="0" algn="ctr">
                  <a:buNone/>
                </a:pPr>
                <a:endParaRPr lang="en-US" dirty="0" smtClean="0">
                  <a:latin typeface="Berlin Sans FB" pitchFamily="34" charset="0"/>
                </a:endParaRPr>
              </a:p>
              <a:p>
                <a:pPr marL="0" indent="0" algn="ctr">
                  <a:buNone/>
                </a:pPr>
                <a:r>
                  <a:rPr lang="en-US" dirty="0" smtClean="0">
                    <a:latin typeface="Berlin Sans FB" pitchFamily="34" charset="0"/>
                  </a:rPr>
                  <a:t>2 </a:t>
                </a:r>
                <a:r>
                  <a:rPr lang="en-US" dirty="0">
                    <a:latin typeface="Berlin Sans FB" pitchFamily="34" charset="0"/>
                  </a:rPr>
                  <a:t>units = 16</a:t>
                </a:r>
              </a:p>
              <a:p>
                <a:pPr marL="0" indent="0" algn="ctr">
                  <a:buNone/>
                </a:pPr>
                <a:r>
                  <a:rPr lang="en-US" dirty="0" smtClean="0">
                    <a:latin typeface="Berlin Sans FB" pitchFamily="34" charset="0"/>
                  </a:rPr>
                  <a:t>1 </a:t>
                </a:r>
                <a:r>
                  <a:rPr lang="en-US" dirty="0">
                    <a:latin typeface="Berlin Sans FB" pitchFamily="34" charset="0"/>
                  </a:rPr>
                  <a:t>unit = 16 </a:t>
                </a:r>
                <a:r>
                  <a:rPr lang="en-US" dirty="0" smtClean="0">
                    <a:latin typeface="Berlin Sans FB" pitchFamily="34" charset="0"/>
                  </a:rPr>
                  <a:t>÷ </a:t>
                </a:r>
                <a:r>
                  <a:rPr lang="en-US" dirty="0">
                    <a:latin typeface="Berlin Sans FB" pitchFamily="34" charset="0"/>
                  </a:rPr>
                  <a:t>2 = 8</a:t>
                </a:r>
              </a:p>
              <a:p>
                <a:pPr marL="0" indent="0" algn="ctr">
                  <a:buNone/>
                </a:pPr>
                <a:r>
                  <a:rPr lang="en-US" dirty="0" smtClean="0">
                    <a:latin typeface="Berlin Sans FB" pitchFamily="34" charset="0"/>
                  </a:rPr>
                  <a:t>3 </a:t>
                </a:r>
                <a:r>
                  <a:rPr lang="en-US" dirty="0">
                    <a:latin typeface="Berlin Sans FB" pitchFamily="34" charset="0"/>
                  </a:rPr>
                  <a:t>units = 3 x 8 = 24</a:t>
                </a:r>
              </a:p>
              <a:p>
                <a:pPr marL="0" indent="0" algn="ctr">
                  <a:buNone/>
                </a:pPr>
                <a:r>
                  <a:rPr lang="en-US" dirty="0" smtClean="0">
                    <a:latin typeface="Berlin Sans FB" pitchFamily="34" charset="0"/>
                  </a:rPr>
                  <a:t>Ricky </a:t>
                </a:r>
                <a:r>
                  <a:rPr lang="en-US" dirty="0">
                    <a:latin typeface="Berlin Sans FB" pitchFamily="34" charset="0"/>
                  </a:rPr>
                  <a:t>bought 24 cupcakes</a:t>
                </a:r>
                <a:r>
                  <a:rPr lang="en-US" dirty="0"/>
                  <a:t>.</a:t>
                </a:r>
              </a:p>
              <a:p>
                <a:pPr marL="0" indent="0" algn="ctr">
                  <a:buNone/>
                </a:pPr>
                <a:endParaRPr lang="en-US" dirty="0" smtClean="0"/>
              </a:p>
              <a:p>
                <a:pPr marL="0" indent="0">
                  <a:buNone/>
                </a:pP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3930" y="1295400"/>
                <a:ext cx="8382000" cy="5334000"/>
              </a:xfrm>
              <a:blipFill rotWithShape="1">
                <a:blip r:embed="rId3"/>
                <a:stretch>
                  <a:fillRect l="-1164" t="-914"/>
                </a:stretch>
              </a:blipFill>
            </p:spPr>
            <p:txBody>
              <a:bodyPr/>
              <a:lstStyle/>
              <a:p>
                <a:r>
                  <a:rPr lang="en-US">
                    <a:noFill/>
                  </a:rPr>
                  <a:t> </a:t>
                </a:r>
              </a:p>
            </p:txBody>
          </p:sp>
        </mc:Fallback>
      </mc:AlternateContent>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783" t="25230" r="49479" b="48616"/>
          <a:stretch/>
        </p:blipFill>
        <p:spPr bwMode="auto">
          <a:xfrm>
            <a:off x="2223304" y="3276600"/>
            <a:ext cx="4730261" cy="149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7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 calcmode="lin" valueType="num">
                                      <p:cBhvr additive="base">
                                        <p:cTn id="1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 calcmode="lin" valueType="num">
                                      <p:cBhvr additive="base">
                                        <p:cTn id="2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715962"/>
          </a:xfrm>
        </p:spPr>
        <p:txBody>
          <a:bodyPr>
            <a:normAutofit fontScale="90000"/>
          </a:bodyPr>
          <a:lstStyle/>
          <a:p>
            <a:r>
              <a:rPr lang="en-US" dirty="0">
                <a:solidFill>
                  <a:schemeClr val="tx1"/>
                </a:solidFill>
                <a:latin typeface="Berlin Sans FB" pitchFamily="34" charset="0"/>
              </a:rPr>
              <a:t>Part-Whole </a:t>
            </a:r>
            <a:r>
              <a:rPr lang="en-US" dirty="0" smtClean="0">
                <a:solidFill>
                  <a:schemeClr val="tx1"/>
                </a:solidFill>
                <a:latin typeface="Berlin Sans FB" pitchFamily="34" charset="0"/>
              </a:rPr>
              <a:t>Model</a:t>
            </a:r>
            <a:br>
              <a:rPr lang="en-US" dirty="0" smtClean="0">
                <a:solidFill>
                  <a:schemeClr val="tx1"/>
                </a:solidFill>
                <a:latin typeface="Berlin Sans FB" pitchFamily="34" charset="0"/>
              </a:rPr>
            </a:br>
            <a:r>
              <a:rPr lang="en-US" dirty="0" smtClean="0">
                <a:solidFill>
                  <a:schemeClr val="tx1"/>
                </a:solidFill>
                <a:latin typeface="Berlin Sans FB" pitchFamily="34" charset="0"/>
              </a:rPr>
              <a:t>Fractions</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143000"/>
                <a:ext cx="8534400" cy="5257800"/>
              </a:xfrm>
            </p:spPr>
            <p:txBody>
              <a:bodyPr>
                <a:normAutofit/>
              </a:bodyPr>
              <a:lstStyle/>
              <a:p>
                <a:pPr marL="0" indent="0">
                  <a:buNone/>
                </a:pPr>
                <a:endParaRPr lang="en-US" dirty="0" smtClean="0"/>
              </a:p>
              <a:p>
                <a:pPr marL="0" indent="0">
                  <a:buNone/>
                </a:pPr>
                <a:r>
                  <a:rPr lang="en-US" dirty="0" smtClean="0">
                    <a:latin typeface="Berlin Sans FB" pitchFamily="34" charset="0"/>
                  </a:rPr>
                  <a:t>Now, find the other part …</a:t>
                </a:r>
              </a:p>
              <a:p>
                <a:pPr marL="0" indent="0">
                  <a:buNone/>
                </a:pPr>
                <a:r>
                  <a:rPr lang="en-US" dirty="0" smtClean="0">
                    <a:latin typeface="Berlin Sans FB" pitchFamily="34" charset="0"/>
                  </a:rPr>
                  <a:t>Ricky bought some cupcakes. </a:t>
                </a:r>
                <a14:m>
                  <m:oMath xmlns:m="http://schemas.openxmlformats.org/officeDocument/2006/math">
                    <m:f>
                      <m:fPr>
                        <m:ctrlPr>
                          <a:rPr lang="en-US" i="1">
                            <a:latin typeface="Cambria Math"/>
                          </a:rPr>
                        </m:ctrlPr>
                      </m:fPr>
                      <m:num>
                        <m:r>
                          <a:rPr lang="en-US" i="1">
                            <a:latin typeface="Cambria Math"/>
                          </a:rPr>
                          <m:t>2</m:t>
                        </m:r>
                      </m:num>
                      <m:den>
                        <m:r>
                          <a:rPr lang="en-US" i="1">
                            <a:latin typeface="Cambria Math"/>
                          </a:rPr>
                          <m:t>3</m:t>
                        </m:r>
                      </m:den>
                    </m:f>
                  </m:oMath>
                </a14:m>
                <a:r>
                  <a:rPr lang="en-US" dirty="0" smtClean="0">
                    <a:latin typeface="Berlin Sans FB" pitchFamily="34" charset="0"/>
                  </a:rPr>
                  <a:t> of them were white.  If there were 16 white cupcakes, how many cupcakes were not white? </a:t>
                </a: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buNone/>
                </a:pPr>
                <a:endParaRPr lang="en-US" dirty="0" smtClean="0">
                  <a:latin typeface="Berlin Sans FB" pitchFamily="34" charset="0"/>
                </a:endParaRPr>
              </a:p>
              <a:p>
                <a:pPr marL="0" indent="0">
                  <a:buNone/>
                </a:pPr>
                <a:endParaRPr lang="en-US" dirty="0">
                  <a:latin typeface="Berlin Sans FB" pitchFamily="34" charset="0"/>
                </a:endParaRPr>
              </a:p>
              <a:p>
                <a:pPr marL="0" indent="0" algn="ctr">
                  <a:buNone/>
                </a:pPr>
                <a:r>
                  <a:rPr lang="en-US" dirty="0" smtClean="0">
                    <a:latin typeface="Berlin Sans FB" pitchFamily="34" charset="0"/>
                  </a:rPr>
                  <a:t>2 units = 16</a:t>
                </a:r>
              </a:p>
              <a:p>
                <a:pPr marL="0" indent="0" algn="ctr">
                  <a:buNone/>
                </a:pPr>
                <a:r>
                  <a:rPr lang="en-US" dirty="0" smtClean="0">
                    <a:latin typeface="Berlin Sans FB" pitchFamily="34" charset="0"/>
                  </a:rPr>
                  <a:t>1 unit = 16 ÷ 2 = 8</a:t>
                </a:r>
              </a:p>
              <a:p>
                <a:pPr marL="0" indent="0" algn="ctr">
                  <a:buNone/>
                </a:pPr>
                <a:r>
                  <a:rPr lang="en-US" dirty="0" smtClean="0">
                    <a:latin typeface="Berlin Sans FB" pitchFamily="34" charset="0"/>
                  </a:rPr>
                  <a:t>There were 8 cupcakes that weren’t white.</a:t>
                </a:r>
                <a:endParaRPr lang="en-US" dirty="0">
                  <a:latin typeface="Berlin Sans FB"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143000"/>
                <a:ext cx="8534400" cy="5257800"/>
              </a:xfrm>
              <a:blipFill rotWithShape="1">
                <a:blip r:embed="rId3"/>
                <a:stretch>
                  <a:fillRect l="-1071" r="-714"/>
                </a:stretch>
              </a:blipFill>
            </p:spPr>
            <p:txBody>
              <a:bodyPr/>
              <a:lstStyle/>
              <a:p>
                <a:r>
                  <a:rPr lang="en-US">
                    <a:noFill/>
                  </a:rPr>
                  <a:t> </a:t>
                </a:r>
              </a:p>
            </p:txBody>
          </p:sp>
        </mc:Fallback>
      </mc:AlternateContent>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612" t="26615" r="49480" b="50000"/>
          <a:stretch/>
        </p:blipFill>
        <p:spPr bwMode="auto">
          <a:xfrm>
            <a:off x="2362200" y="3200400"/>
            <a:ext cx="4598377" cy="1336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22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715962"/>
          </a:xfrm>
        </p:spPr>
        <p:txBody>
          <a:bodyPr>
            <a:normAutofit fontScale="90000"/>
          </a:bodyPr>
          <a:lstStyle/>
          <a:p>
            <a:r>
              <a:rPr lang="en-US" dirty="0" smtClean="0">
                <a:solidFill>
                  <a:schemeClr val="tx1"/>
                </a:solidFill>
                <a:latin typeface="Berlin Sans FB" pitchFamily="34" charset="0"/>
              </a:rPr>
              <a:t>The Comparison Model </a:t>
            </a:r>
            <a:br>
              <a:rPr lang="en-US" dirty="0" smtClean="0">
                <a:solidFill>
                  <a:schemeClr val="tx1"/>
                </a:solidFill>
                <a:latin typeface="Berlin Sans FB" pitchFamily="34" charset="0"/>
              </a:rPr>
            </a:br>
            <a:r>
              <a:rPr lang="en-US" dirty="0" smtClean="0">
                <a:solidFill>
                  <a:schemeClr val="tx1"/>
                </a:solidFill>
                <a:latin typeface="Berlin Sans FB" pitchFamily="34" charset="0"/>
              </a:rPr>
              <a:t> Fractions</a:t>
            </a:r>
            <a:endParaRPr lang="en-US" dirty="0">
              <a:solidFill>
                <a:schemeClr val="tx1"/>
              </a:solidFill>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95400"/>
                <a:ext cx="8839200" cy="4953000"/>
              </a:xfrm>
            </p:spPr>
            <p:txBody>
              <a:bodyPr/>
              <a:lstStyle/>
              <a:p>
                <a:endParaRPr lang="en-US" dirty="0" smtClean="0"/>
              </a:p>
              <a:p>
                <a:endParaRPr lang="en-US" dirty="0"/>
              </a:p>
              <a:p>
                <a:endParaRPr lang="en-US" dirty="0" smtClean="0"/>
              </a:p>
              <a:p>
                <a:pPr marL="0" indent="0">
                  <a:buNone/>
                </a:pPr>
                <a:endParaRPr lang="en-US" dirty="0"/>
              </a:p>
              <a:p>
                <a:pPr marL="0" indent="0" algn="ctr">
                  <a:buNone/>
                </a:pPr>
                <a:endParaRPr lang="en-US" dirty="0" smtClean="0"/>
              </a:p>
              <a:p>
                <a:pPr marL="0" indent="0" algn="ctr">
                  <a:buNone/>
                </a:pPr>
                <a:r>
                  <a:rPr lang="en-US" dirty="0" smtClean="0">
                    <a:latin typeface="Berlin Sans FB" pitchFamily="34" charset="0"/>
                  </a:rPr>
                  <a:t>A is 5 times as much as B.  Thus, A is 5 times B.  (A = 5 x B)</a:t>
                </a:r>
              </a:p>
              <a:p>
                <a:pPr marL="0" indent="0" algn="ctr">
                  <a:buNone/>
                </a:pPr>
                <a:endParaRPr lang="en-US" sz="1200" dirty="0" smtClean="0">
                  <a:latin typeface="Berlin Sans FB" pitchFamily="34" charset="0"/>
                </a:endParaRPr>
              </a:p>
              <a:p>
                <a:pPr marL="0" indent="0" algn="ctr">
                  <a:buNone/>
                </a:pPr>
                <a:r>
                  <a:rPr lang="en-US" dirty="0" smtClean="0">
                    <a:latin typeface="Berlin Sans FB" pitchFamily="34" charset="0"/>
                  </a:rPr>
                  <a:t>B is</a:t>
                </a:r>
                <a:r>
                  <a:rPr lang="en-US" dirty="0">
                    <a:latin typeface="Berlin Sans FB" pitchFamily="34" charset="0"/>
                  </a:rPr>
                  <a:t> </a:t>
                </a:r>
                <a14:m>
                  <m:oMath xmlns:m="http://schemas.openxmlformats.org/officeDocument/2006/math">
                    <m:f>
                      <m:fPr>
                        <m:ctrlPr>
                          <a:rPr lang="en-US" i="1">
                            <a:latin typeface="Cambria Math"/>
                          </a:rPr>
                        </m:ctrlPr>
                      </m:fPr>
                      <m:num>
                        <m:r>
                          <a:rPr lang="en-US" i="1">
                            <a:latin typeface="Cambria Math"/>
                          </a:rPr>
                          <m:t>1</m:t>
                        </m:r>
                      </m:num>
                      <m:den>
                        <m:r>
                          <a:rPr lang="en-US" i="1">
                            <a:latin typeface="Cambria Math"/>
                          </a:rPr>
                          <m:t>5</m:t>
                        </m:r>
                      </m:den>
                    </m:f>
                  </m:oMath>
                </a14:m>
                <a:r>
                  <a:rPr lang="en-US" dirty="0" smtClean="0">
                    <a:latin typeface="Berlin Sans FB" pitchFamily="34" charset="0"/>
                  </a:rPr>
                  <a:t> as much as A.  Thus, B is </a:t>
                </a:r>
                <a14:m>
                  <m:oMath xmlns:m="http://schemas.openxmlformats.org/officeDocument/2006/math">
                    <m:f>
                      <m:fPr>
                        <m:ctrlPr>
                          <a:rPr lang="en-US" i="1">
                            <a:latin typeface="Cambria Math"/>
                          </a:rPr>
                        </m:ctrlPr>
                      </m:fPr>
                      <m:num>
                        <m:r>
                          <a:rPr lang="en-US" i="1">
                            <a:latin typeface="Cambria Math"/>
                          </a:rPr>
                          <m:t>1</m:t>
                        </m:r>
                      </m:num>
                      <m:den>
                        <m:r>
                          <a:rPr lang="en-US" i="1">
                            <a:latin typeface="Cambria Math"/>
                          </a:rPr>
                          <m:t>5</m:t>
                        </m:r>
                      </m:den>
                    </m:f>
                  </m:oMath>
                </a14:m>
                <a:r>
                  <a:rPr lang="en-US" dirty="0" smtClean="0">
                    <a:latin typeface="Berlin Sans FB" pitchFamily="34" charset="0"/>
                  </a:rPr>
                  <a:t> of A.</a:t>
                </a:r>
              </a:p>
              <a:p>
                <a:pPr marL="0" indent="0" algn="ctr">
                  <a:buNone/>
                </a:pPr>
                <a:r>
                  <a:rPr lang="en-US" dirty="0" smtClean="0">
                    <a:latin typeface="Berlin Sans FB" pitchFamily="34" charset="0"/>
                  </a:rPr>
                  <a:t>We can also express this relationship as:</a:t>
                </a:r>
              </a:p>
              <a:p>
                <a:pPr marL="0" indent="0" algn="ctr">
                  <a:buNone/>
                </a:pPr>
                <a:r>
                  <a:rPr lang="en-US" dirty="0" smtClean="0">
                    <a:latin typeface="Berlin Sans FB" pitchFamily="34" charset="0"/>
                  </a:rPr>
                  <a:t> B is </a:t>
                </a:r>
                <a14:m>
                  <m:oMath xmlns:m="http://schemas.openxmlformats.org/officeDocument/2006/math">
                    <m:f>
                      <m:fPr>
                        <m:ctrlPr>
                          <a:rPr lang="en-US" i="1">
                            <a:latin typeface="Cambria Math"/>
                          </a:rPr>
                        </m:ctrlPr>
                      </m:fPr>
                      <m:num>
                        <m:r>
                          <a:rPr lang="en-US" i="1">
                            <a:latin typeface="Cambria Math"/>
                          </a:rPr>
                          <m:t>1</m:t>
                        </m:r>
                      </m:num>
                      <m:den>
                        <m:r>
                          <a:rPr lang="en-US" i="1">
                            <a:latin typeface="Cambria Math"/>
                          </a:rPr>
                          <m:t>5</m:t>
                        </m:r>
                      </m:den>
                    </m:f>
                  </m:oMath>
                </a14:m>
                <a:r>
                  <a:rPr lang="en-US" dirty="0" smtClean="0">
                    <a:latin typeface="Berlin Sans FB" pitchFamily="34" charset="0"/>
                  </a:rPr>
                  <a:t> times A.  (B = </a:t>
                </a:r>
                <a14:m>
                  <m:oMath xmlns:m="http://schemas.openxmlformats.org/officeDocument/2006/math">
                    <m:f>
                      <m:fPr>
                        <m:ctrlPr>
                          <a:rPr lang="en-US" i="1">
                            <a:latin typeface="Cambria Math"/>
                          </a:rPr>
                        </m:ctrlPr>
                      </m:fPr>
                      <m:num>
                        <m:r>
                          <a:rPr lang="en-US" i="1">
                            <a:latin typeface="Cambria Math"/>
                          </a:rPr>
                          <m:t>1</m:t>
                        </m:r>
                      </m:num>
                      <m:den>
                        <m:r>
                          <a:rPr lang="en-US" i="1">
                            <a:latin typeface="Cambria Math"/>
                          </a:rPr>
                          <m:t>5</m:t>
                        </m:r>
                      </m:den>
                    </m:f>
                  </m:oMath>
                </a14:m>
                <a:r>
                  <a:rPr lang="en-US" dirty="0" smtClean="0">
                    <a:latin typeface="Berlin Sans FB" pitchFamily="34" charset="0"/>
                  </a:rPr>
                  <a:t>  x  A) </a:t>
                </a: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95400"/>
                <a:ext cx="8839200" cy="4953000"/>
              </a:xfrm>
              <a:blipFill rotWithShape="1">
                <a:blip r:embed="rId3"/>
                <a:stretch>
                  <a:fillRect/>
                </a:stretch>
              </a:blipFill>
            </p:spPr>
            <p:txBody>
              <a:bodyPr/>
              <a:lstStyle/>
              <a:p>
                <a:r>
                  <a:rPr lang="en-US">
                    <a:noFill/>
                  </a:rPr>
                  <a:t> </a:t>
                </a:r>
              </a:p>
            </p:txBody>
          </p:sp>
        </mc:Fallback>
      </mc:AlternateContent>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718" t="21077" r="58213" b="50769"/>
          <a:stretch/>
        </p:blipFill>
        <p:spPr bwMode="auto">
          <a:xfrm>
            <a:off x="2363165" y="1371600"/>
            <a:ext cx="4132385" cy="219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76180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175" t="15385" r="47047" b="45539"/>
          <a:stretch/>
        </p:blipFill>
        <p:spPr bwMode="auto">
          <a:xfrm>
            <a:off x="1981200" y="2362200"/>
            <a:ext cx="5061438" cy="223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0" y="457200"/>
            <a:ext cx="7772400" cy="715962"/>
          </a:xfrm>
        </p:spPr>
        <p:txBody>
          <a:bodyPr>
            <a:normAutofit fontScale="90000"/>
          </a:bodyPr>
          <a:lstStyle/>
          <a:p>
            <a:r>
              <a:rPr lang="en-US" dirty="0">
                <a:solidFill>
                  <a:schemeClr val="tx1"/>
                </a:solidFill>
                <a:latin typeface="Berlin Sans FB" pitchFamily="34" charset="0"/>
              </a:rPr>
              <a:t>The Comparison Model </a:t>
            </a:r>
            <a:r>
              <a:rPr lang="en-US" dirty="0" smtClean="0">
                <a:solidFill>
                  <a:schemeClr val="tx1"/>
                </a:solidFill>
                <a:latin typeface="Berlin Sans FB" pitchFamily="34" charset="0"/>
              </a:rPr>
              <a:t/>
            </a:r>
            <a:br>
              <a:rPr lang="en-US" dirty="0" smtClean="0">
                <a:solidFill>
                  <a:schemeClr val="tx1"/>
                </a:solidFill>
                <a:latin typeface="Berlin Sans FB" pitchFamily="34" charset="0"/>
              </a:rPr>
            </a:br>
            <a:r>
              <a:rPr lang="en-US" dirty="0" smtClean="0">
                <a:solidFill>
                  <a:schemeClr val="tx1"/>
                </a:solidFill>
                <a:latin typeface="Berlin Sans FB" pitchFamily="34" charset="0"/>
              </a:rPr>
              <a:t> </a:t>
            </a:r>
            <a:r>
              <a:rPr lang="en-US" dirty="0">
                <a:solidFill>
                  <a:schemeClr val="tx1"/>
                </a:solidFill>
                <a:latin typeface="Berlin Sans FB" pitchFamily="34" charset="0"/>
              </a:rPr>
              <a:t>Fractions</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990600"/>
                <a:ext cx="8534400" cy="5486400"/>
              </a:xfrm>
            </p:spPr>
            <p:txBody>
              <a:bodyPr>
                <a:normAutofit/>
              </a:bodyPr>
              <a:lstStyle/>
              <a:p>
                <a:pPr marL="0" indent="0">
                  <a:buNone/>
                </a:pPr>
                <a:endParaRPr lang="en-US" dirty="0" smtClean="0"/>
              </a:p>
              <a:p>
                <a:pPr marL="0" indent="0">
                  <a:buNone/>
                </a:pPr>
                <a:r>
                  <a:rPr lang="en-US" dirty="0" smtClean="0">
                    <a:latin typeface="Berlin Sans FB" pitchFamily="34" charset="0"/>
                  </a:rPr>
                  <a:t>There are </a:t>
                </a:r>
                <a14:m>
                  <m:oMath xmlns:m="http://schemas.openxmlformats.org/officeDocument/2006/math">
                    <m:f>
                      <m:fPr>
                        <m:ctrlPr>
                          <a:rPr lang="en-US" i="1">
                            <a:latin typeface="Cambria Math"/>
                          </a:rPr>
                        </m:ctrlPr>
                      </m:fPr>
                      <m:num>
                        <m:r>
                          <a:rPr lang="en-US" i="1">
                            <a:latin typeface="Cambria Math"/>
                          </a:rPr>
                          <m:t>3</m:t>
                        </m:r>
                      </m:num>
                      <m:den>
                        <m:r>
                          <a:rPr lang="en-US" i="1">
                            <a:latin typeface="Cambria Math"/>
                          </a:rPr>
                          <m:t>5</m:t>
                        </m:r>
                      </m:den>
                    </m:f>
                  </m:oMath>
                </a14:m>
                <a:r>
                  <a:rPr lang="en-US" dirty="0" smtClean="0">
                    <a:latin typeface="Berlin Sans FB" pitchFamily="34" charset="0"/>
                  </a:rPr>
                  <a:t> as many boys as girls.  If there are 75 girls, how many boys are there?</a:t>
                </a: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buNone/>
                </a:pPr>
                <a:endParaRPr lang="en-US" sz="800" dirty="0" smtClean="0">
                  <a:latin typeface="Berlin Sans FB" pitchFamily="34" charset="0"/>
                </a:endParaRPr>
              </a:p>
              <a:p>
                <a:pPr marL="0" indent="0">
                  <a:buNone/>
                </a:pPr>
                <a:endParaRPr lang="en-US" sz="800" dirty="0">
                  <a:latin typeface="Berlin Sans FB" pitchFamily="34" charset="0"/>
                </a:endParaRPr>
              </a:p>
              <a:p>
                <a:pPr marL="0" indent="0">
                  <a:buNone/>
                </a:pPr>
                <a:endParaRPr lang="en-US" sz="800" dirty="0">
                  <a:latin typeface="Berlin Sans FB" pitchFamily="34" charset="0"/>
                </a:endParaRPr>
              </a:p>
              <a:p>
                <a:pPr marL="0" indent="0" algn="ctr">
                  <a:buNone/>
                </a:pPr>
                <a:r>
                  <a:rPr lang="en-US" dirty="0" smtClean="0">
                    <a:latin typeface="Berlin Sans FB" pitchFamily="34" charset="0"/>
                  </a:rPr>
                  <a:t>5 units = 75</a:t>
                </a:r>
              </a:p>
              <a:p>
                <a:pPr marL="0" indent="0" algn="ctr">
                  <a:buNone/>
                </a:pPr>
                <a:r>
                  <a:rPr lang="en-US" dirty="0" smtClean="0">
                    <a:latin typeface="Berlin Sans FB" pitchFamily="34" charset="0"/>
                  </a:rPr>
                  <a:t>1 unit = 75 ÷ 5 = 15</a:t>
                </a:r>
              </a:p>
              <a:p>
                <a:pPr marL="0" indent="0" algn="ctr">
                  <a:buNone/>
                </a:pPr>
                <a:r>
                  <a:rPr lang="en-US" dirty="0" smtClean="0">
                    <a:latin typeface="Berlin Sans FB" pitchFamily="34" charset="0"/>
                  </a:rPr>
                  <a:t>3 units = 3 x 15 = 45</a:t>
                </a:r>
              </a:p>
              <a:p>
                <a:pPr marL="0" indent="0" algn="ctr">
                  <a:buNone/>
                </a:pPr>
                <a:r>
                  <a:rPr lang="en-US" dirty="0" smtClean="0">
                    <a:latin typeface="Berlin Sans FB" pitchFamily="34" charset="0"/>
                  </a:rPr>
                  <a:t>There are 45 boys.</a:t>
                </a:r>
                <a:endParaRPr lang="en-US" dirty="0">
                  <a:latin typeface="Berlin Sans FB"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990600"/>
                <a:ext cx="8534400" cy="5486400"/>
              </a:xfrm>
              <a:blipFill rotWithShape="1">
                <a:blip r:embed="rId4"/>
                <a:stretch>
                  <a:fillRect l="-1143" b="-778"/>
                </a:stretch>
              </a:blipFill>
            </p:spPr>
            <p:txBody>
              <a:bodyPr/>
              <a:lstStyle/>
              <a:p>
                <a:r>
                  <a:rPr lang="en-US">
                    <a:noFill/>
                  </a:rPr>
                  <a:t> </a:t>
                </a:r>
              </a:p>
            </p:txBody>
          </p:sp>
        </mc:Fallback>
      </mc:AlternateContent>
    </p:spTree>
    <p:extLst>
      <p:ext uri="{BB962C8B-B14F-4D97-AF65-F5344CB8AC3E}">
        <p14:creationId xmlns:p14="http://schemas.microsoft.com/office/powerpoint/2010/main" val="259110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 calcmode="lin" valueType="num">
                                      <p:cBhvr additive="base">
                                        <p:cTn id="1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 calcmode="lin" valueType="num">
                                      <p:cBhvr additive="base">
                                        <p:cTn id="2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123" y="381000"/>
            <a:ext cx="7772400" cy="639762"/>
          </a:xfrm>
        </p:spPr>
        <p:txBody>
          <a:bodyPr>
            <a:normAutofit fontScale="90000"/>
          </a:bodyPr>
          <a:lstStyle/>
          <a:p>
            <a:r>
              <a:rPr lang="en-US" dirty="0">
                <a:solidFill>
                  <a:schemeClr val="tx1"/>
                </a:solidFill>
                <a:latin typeface="Berlin Sans FB" pitchFamily="34" charset="0"/>
              </a:rPr>
              <a:t>The Comparison </a:t>
            </a:r>
            <a:r>
              <a:rPr lang="en-US" dirty="0" smtClean="0">
                <a:solidFill>
                  <a:schemeClr val="tx1"/>
                </a:solidFill>
                <a:latin typeface="Berlin Sans FB" pitchFamily="34" charset="0"/>
              </a:rPr>
              <a:t>Model </a:t>
            </a:r>
            <a:br>
              <a:rPr lang="en-US" dirty="0" smtClean="0">
                <a:solidFill>
                  <a:schemeClr val="tx1"/>
                </a:solidFill>
                <a:latin typeface="Berlin Sans FB" pitchFamily="34" charset="0"/>
              </a:rPr>
            </a:br>
            <a:r>
              <a:rPr lang="en-US" dirty="0" smtClean="0">
                <a:solidFill>
                  <a:schemeClr val="tx1"/>
                </a:solidFill>
                <a:latin typeface="Berlin Sans FB" pitchFamily="34" charset="0"/>
              </a:rPr>
              <a:t>Fractions</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14400"/>
                <a:ext cx="8534400" cy="5715000"/>
              </a:xfrm>
            </p:spPr>
            <p:txBody>
              <a:bodyPr/>
              <a:lstStyle/>
              <a:p>
                <a:pPr marL="0" indent="0">
                  <a:buNone/>
                </a:pPr>
                <a:endParaRPr lang="en-US" sz="800" b="1" u="sng" dirty="0" smtClean="0"/>
              </a:p>
              <a:p>
                <a:pPr marL="0" indent="0">
                  <a:buNone/>
                </a:pPr>
                <a:endParaRPr lang="en-US" sz="500" b="1" u="sng" dirty="0" smtClean="0">
                  <a:latin typeface="Berlin Sans FB" pitchFamily="34" charset="0"/>
                </a:endParaRPr>
              </a:p>
              <a:p>
                <a:pPr marL="0" indent="0">
                  <a:buNone/>
                </a:pPr>
                <a:endParaRPr lang="en-US" sz="500" b="1" u="sng" dirty="0" smtClean="0">
                  <a:latin typeface="Berlin Sans FB" pitchFamily="34" charset="0"/>
                </a:endParaRPr>
              </a:p>
              <a:p>
                <a:pPr marL="0" indent="0">
                  <a:buNone/>
                </a:pPr>
                <a:r>
                  <a:rPr lang="en-US" b="1" u="sng" dirty="0" smtClean="0">
                    <a:latin typeface="Berlin Sans FB" pitchFamily="34" charset="0"/>
                  </a:rPr>
                  <a:t>Variation #1</a:t>
                </a:r>
                <a:r>
                  <a:rPr lang="en-US" dirty="0" smtClean="0">
                    <a:latin typeface="Berlin Sans FB" pitchFamily="34" charset="0"/>
                  </a:rPr>
                  <a:t>:  Find the sum.</a:t>
                </a:r>
              </a:p>
              <a:p>
                <a:pPr marL="0" indent="0">
                  <a:buNone/>
                </a:pPr>
                <a:r>
                  <a:rPr lang="en-US" dirty="0">
                    <a:latin typeface="Berlin Sans FB" pitchFamily="34" charset="0"/>
                  </a:rPr>
                  <a:t>There are </a:t>
                </a:r>
                <a14:m>
                  <m:oMath xmlns:m="http://schemas.openxmlformats.org/officeDocument/2006/math">
                    <m:f>
                      <m:fPr>
                        <m:ctrlPr>
                          <a:rPr lang="en-US" i="1">
                            <a:latin typeface="Cambria Math"/>
                          </a:rPr>
                        </m:ctrlPr>
                      </m:fPr>
                      <m:num>
                        <m:r>
                          <a:rPr lang="en-US" i="1">
                            <a:latin typeface="Cambria Math"/>
                          </a:rPr>
                          <m:t>3</m:t>
                        </m:r>
                      </m:num>
                      <m:den>
                        <m:r>
                          <a:rPr lang="en-US" i="1">
                            <a:latin typeface="Cambria Math"/>
                          </a:rPr>
                          <m:t>5</m:t>
                        </m:r>
                      </m:den>
                    </m:f>
                  </m:oMath>
                </a14:m>
                <a:r>
                  <a:rPr lang="en-US" dirty="0">
                    <a:latin typeface="Berlin Sans FB" pitchFamily="34" charset="0"/>
                  </a:rPr>
                  <a:t> as many boys as girls.  If there are 75 </a:t>
                </a:r>
                <a:r>
                  <a:rPr lang="en-US" dirty="0" smtClean="0">
                    <a:latin typeface="Berlin Sans FB" pitchFamily="34" charset="0"/>
                  </a:rPr>
                  <a:t>girls, how many children are there altogether?</a:t>
                </a: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lgn="ctr">
                  <a:buNone/>
                </a:pPr>
                <a:endParaRPr lang="en-US" sz="800" strike="sngStrike" dirty="0" smtClean="0">
                  <a:latin typeface="Berlin Sans FB" pitchFamily="34" charset="0"/>
                </a:endParaRPr>
              </a:p>
              <a:p>
                <a:pPr marL="0" indent="0" algn="ctr">
                  <a:buNone/>
                </a:pPr>
                <a:endParaRPr lang="en-US" sz="500" dirty="0" smtClean="0">
                  <a:latin typeface="Berlin Sans FB" pitchFamily="34" charset="0"/>
                </a:endParaRPr>
              </a:p>
              <a:p>
                <a:pPr marL="0" indent="0" algn="ctr">
                  <a:buNone/>
                </a:pPr>
                <a:r>
                  <a:rPr lang="en-US" dirty="0" smtClean="0">
                    <a:latin typeface="Berlin Sans FB" pitchFamily="34" charset="0"/>
                  </a:rPr>
                  <a:t>5 units = 75</a:t>
                </a:r>
              </a:p>
              <a:p>
                <a:pPr marL="0" indent="0" algn="ctr">
                  <a:buNone/>
                </a:pPr>
                <a:r>
                  <a:rPr lang="en-US" dirty="0" smtClean="0">
                    <a:latin typeface="Berlin Sans FB" pitchFamily="34" charset="0"/>
                  </a:rPr>
                  <a:t>1 unit = 75 ÷ 5 = 15</a:t>
                </a:r>
              </a:p>
              <a:p>
                <a:pPr marL="0" indent="0" algn="ctr">
                  <a:buNone/>
                </a:pPr>
                <a:r>
                  <a:rPr lang="en-US" dirty="0" smtClean="0">
                    <a:latin typeface="Berlin Sans FB" pitchFamily="34" charset="0"/>
                  </a:rPr>
                  <a:t>8 units = 8 x 15 = 120</a:t>
                </a:r>
              </a:p>
              <a:p>
                <a:pPr marL="0" indent="0" algn="ctr">
                  <a:buNone/>
                </a:pPr>
                <a:r>
                  <a:rPr lang="en-US" dirty="0" smtClean="0">
                    <a:latin typeface="Berlin Sans FB" pitchFamily="34" charset="0"/>
                  </a:rPr>
                  <a:t>There are 120 children altogether.</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14400"/>
                <a:ext cx="8534400" cy="5715000"/>
              </a:xfrm>
              <a:blipFill rotWithShape="1">
                <a:blip r:embed="rId3"/>
                <a:stretch>
                  <a:fillRect l="-1071"/>
                </a:stretch>
              </a:blipFill>
            </p:spPr>
            <p:txBody>
              <a:bodyPr/>
              <a:lstStyle/>
              <a:p>
                <a:r>
                  <a:rPr lang="en-US">
                    <a:noFill/>
                  </a:rPr>
                  <a:t> </a:t>
                </a:r>
              </a:p>
            </p:txBody>
          </p:sp>
        </mc:Fallback>
      </mc:AlternateContent>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838" t="18308" r="43565" b="46769"/>
          <a:stretch/>
        </p:blipFill>
        <p:spPr bwMode="auto">
          <a:xfrm>
            <a:off x="1981200" y="2743200"/>
            <a:ext cx="5662246" cy="1995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83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 calcmode="lin" valueType="num">
                                      <p:cBhvr additive="base">
                                        <p:cTn id="1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 calcmode="lin" valueType="num">
                                      <p:cBhvr additive="base">
                                        <p:cTn id="1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 calcmode="lin" valueType="num">
                                      <p:cBhvr additive="base">
                                        <p:cTn id="2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anim calcmode="lin" valueType="num">
                                      <p:cBhvr additive="base">
                                        <p:cTn id="2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99" t="19692" r="47158" b="46308"/>
          <a:stretch/>
        </p:blipFill>
        <p:spPr bwMode="auto">
          <a:xfrm>
            <a:off x="2094053" y="2971800"/>
            <a:ext cx="5240216"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0" y="457200"/>
            <a:ext cx="7772400" cy="639762"/>
          </a:xfrm>
        </p:spPr>
        <p:txBody>
          <a:bodyPr>
            <a:normAutofit fontScale="90000"/>
          </a:bodyPr>
          <a:lstStyle/>
          <a:p>
            <a:r>
              <a:rPr lang="en-US" dirty="0">
                <a:solidFill>
                  <a:schemeClr val="tx1"/>
                </a:solidFill>
                <a:latin typeface="Berlin Sans FB" pitchFamily="34" charset="0"/>
              </a:rPr>
              <a:t>The Comparison </a:t>
            </a:r>
            <a:r>
              <a:rPr lang="en-US" dirty="0" smtClean="0">
                <a:solidFill>
                  <a:schemeClr val="tx1"/>
                </a:solidFill>
                <a:latin typeface="Berlin Sans FB" pitchFamily="34" charset="0"/>
              </a:rPr>
              <a:t>Model </a:t>
            </a:r>
            <a:br>
              <a:rPr lang="en-US" dirty="0" smtClean="0">
                <a:solidFill>
                  <a:schemeClr val="tx1"/>
                </a:solidFill>
                <a:latin typeface="Berlin Sans FB" pitchFamily="34" charset="0"/>
              </a:rPr>
            </a:br>
            <a:r>
              <a:rPr lang="en-US" dirty="0" smtClean="0">
                <a:solidFill>
                  <a:schemeClr val="tx1"/>
                </a:solidFill>
                <a:latin typeface="Berlin Sans FB" pitchFamily="34" charset="0"/>
              </a:rPr>
              <a:t>Fractions</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14400"/>
                <a:ext cx="8534400" cy="5638800"/>
              </a:xfrm>
            </p:spPr>
            <p:txBody>
              <a:bodyPr>
                <a:normAutofit lnSpcReduction="10000"/>
              </a:bodyPr>
              <a:lstStyle/>
              <a:p>
                <a:pPr marL="0" indent="0">
                  <a:buNone/>
                </a:pPr>
                <a:endParaRPr lang="en-US" sz="500" b="1" u="sng" dirty="0" smtClean="0"/>
              </a:p>
              <a:p>
                <a:pPr marL="0" indent="0">
                  <a:buNone/>
                </a:pPr>
                <a:endParaRPr lang="en-US" sz="500" b="1" u="sng" dirty="0"/>
              </a:p>
              <a:p>
                <a:pPr marL="0" indent="0">
                  <a:buNone/>
                </a:pPr>
                <a:endParaRPr lang="en-US" sz="500" b="1" u="sng" dirty="0" smtClean="0"/>
              </a:p>
              <a:p>
                <a:pPr marL="0" indent="0">
                  <a:buNone/>
                </a:pPr>
                <a:endParaRPr lang="en-US" sz="500" b="1" u="sng" dirty="0"/>
              </a:p>
              <a:p>
                <a:pPr marL="0" indent="0">
                  <a:buNone/>
                </a:pPr>
                <a:endParaRPr lang="en-US" sz="500" b="1" u="sng" dirty="0" smtClean="0"/>
              </a:p>
              <a:p>
                <a:pPr marL="0" indent="0">
                  <a:buNone/>
                </a:pPr>
                <a:endParaRPr lang="en-US" sz="500" b="1" u="sng" dirty="0"/>
              </a:p>
              <a:p>
                <a:pPr marL="0" indent="0">
                  <a:buNone/>
                </a:pPr>
                <a:r>
                  <a:rPr lang="en-US" b="1" u="sng" dirty="0" smtClean="0">
                    <a:latin typeface="Berlin Sans FB" pitchFamily="34" charset="0"/>
                  </a:rPr>
                  <a:t>Variation #2</a:t>
                </a:r>
                <a:r>
                  <a:rPr lang="en-US" dirty="0" smtClean="0">
                    <a:latin typeface="Berlin Sans FB" pitchFamily="34" charset="0"/>
                  </a:rPr>
                  <a:t>:  Find the difference.</a:t>
                </a:r>
              </a:p>
              <a:p>
                <a:pPr marL="0" indent="0">
                  <a:buNone/>
                </a:pPr>
                <a:r>
                  <a:rPr lang="en-US" dirty="0">
                    <a:latin typeface="Berlin Sans FB" pitchFamily="34" charset="0"/>
                  </a:rPr>
                  <a:t>There are </a:t>
                </a:r>
                <a14:m>
                  <m:oMath xmlns:m="http://schemas.openxmlformats.org/officeDocument/2006/math">
                    <m:f>
                      <m:fPr>
                        <m:ctrlPr>
                          <a:rPr lang="en-US" i="1">
                            <a:latin typeface="Cambria Math"/>
                          </a:rPr>
                        </m:ctrlPr>
                      </m:fPr>
                      <m:num>
                        <m:r>
                          <a:rPr lang="en-US" i="1">
                            <a:latin typeface="Cambria Math"/>
                          </a:rPr>
                          <m:t>3</m:t>
                        </m:r>
                      </m:num>
                      <m:den>
                        <m:r>
                          <a:rPr lang="en-US" i="1">
                            <a:latin typeface="Cambria Math"/>
                          </a:rPr>
                          <m:t>5</m:t>
                        </m:r>
                      </m:den>
                    </m:f>
                  </m:oMath>
                </a14:m>
                <a:r>
                  <a:rPr lang="en-US" dirty="0">
                    <a:latin typeface="Berlin Sans FB" pitchFamily="34" charset="0"/>
                  </a:rPr>
                  <a:t> as many boys as girls.  If there are 75 </a:t>
                </a:r>
                <a:r>
                  <a:rPr lang="en-US" dirty="0" smtClean="0">
                    <a:latin typeface="Berlin Sans FB" pitchFamily="34" charset="0"/>
                  </a:rPr>
                  <a:t>girls, how many more girls than boys are there?</a:t>
                </a: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lgn="ctr">
                  <a:buNone/>
                </a:pPr>
                <a:endParaRPr lang="en-US" sz="500" dirty="0" smtClean="0">
                  <a:latin typeface="Berlin Sans FB" pitchFamily="34" charset="0"/>
                </a:endParaRPr>
              </a:p>
              <a:p>
                <a:pPr marL="0" indent="0" algn="ctr">
                  <a:buNone/>
                </a:pPr>
                <a:endParaRPr lang="en-US" sz="500" dirty="0">
                  <a:latin typeface="Berlin Sans FB" pitchFamily="34" charset="0"/>
                </a:endParaRPr>
              </a:p>
              <a:p>
                <a:pPr marL="0" indent="0" algn="ctr">
                  <a:buNone/>
                </a:pPr>
                <a:endParaRPr lang="en-US" sz="500" dirty="0" smtClean="0">
                  <a:latin typeface="Berlin Sans FB" pitchFamily="34" charset="0"/>
                </a:endParaRPr>
              </a:p>
              <a:p>
                <a:pPr marL="0" indent="0" algn="ctr">
                  <a:buNone/>
                </a:pPr>
                <a:endParaRPr lang="en-US" sz="500" dirty="0">
                  <a:latin typeface="Berlin Sans FB" pitchFamily="34" charset="0"/>
                </a:endParaRPr>
              </a:p>
              <a:p>
                <a:pPr marL="0" indent="0" algn="ctr">
                  <a:buNone/>
                </a:pPr>
                <a:endParaRPr lang="en-US" sz="500" dirty="0" smtClean="0">
                  <a:latin typeface="Berlin Sans FB" pitchFamily="34" charset="0"/>
                </a:endParaRPr>
              </a:p>
              <a:p>
                <a:pPr marL="0" indent="0" algn="ctr">
                  <a:buNone/>
                </a:pPr>
                <a:endParaRPr lang="en-US" sz="500" dirty="0">
                  <a:latin typeface="Berlin Sans FB" pitchFamily="34" charset="0"/>
                </a:endParaRPr>
              </a:p>
              <a:p>
                <a:pPr marL="0" indent="0" algn="ctr">
                  <a:buNone/>
                </a:pPr>
                <a:r>
                  <a:rPr lang="en-US" dirty="0" smtClean="0">
                    <a:latin typeface="Berlin Sans FB" pitchFamily="34" charset="0"/>
                  </a:rPr>
                  <a:t>5 units = 75</a:t>
                </a:r>
              </a:p>
              <a:p>
                <a:pPr marL="0" indent="0" algn="ctr">
                  <a:buNone/>
                </a:pPr>
                <a:r>
                  <a:rPr lang="en-US" dirty="0" smtClean="0">
                    <a:latin typeface="Berlin Sans FB" pitchFamily="34" charset="0"/>
                  </a:rPr>
                  <a:t>1 unit = 75 ÷ 5 = 15</a:t>
                </a:r>
              </a:p>
              <a:p>
                <a:pPr marL="0" indent="0" algn="ctr">
                  <a:buNone/>
                </a:pPr>
                <a:r>
                  <a:rPr lang="en-US" dirty="0" smtClean="0">
                    <a:latin typeface="Berlin Sans FB" pitchFamily="34" charset="0"/>
                  </a:rPr>
                  <a:t>2 units = 2 x 15 = 30</a:t>
                </a:r>
              </a:p>
              <a:p>
                <a:pPr marL="0" indent="0" algn="ctr">
                  <a:buNone/>
                </a:pPr>
                <a:r>
                  <a:rPr lang="en-US" dirty="0" smtClean="0">
                    <a:latin typeface="Berlin Sans FB" pitchFamily="34" charset="0"/>
                  </a:rPr>
                  <a:t>There are 30 more girls than boys.</a:t>
                </a:r>
                <a:endParaRPr lang="en-US" dirty="0">
                  <a:latin typeface="Berlin Sans FB"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14400"/>
                <a:ext cx="8534400" cy="5638800"/>
              </a:xfrm>
              <a:blipFill rotWithShape="1">
                <a:blip r:embed="rId4"/>
                <a:stretch>
                  <a:fillRect l="-1071" b="-1838"/>
                </a:stretch>
              </a:blipFill>
            </p:spPr>
            <p:txBody>
              <a:bodyPr/>
              <a:lstStyle/>
              <a:p>
                <a:r>
                  <a:rPr lang="en-US">
                    <a:noFill/>
                  </a:rPr>
                  <a:t> </a:t>
                </a:r>
              </a:p>
            </p:txBody>
          </p:sp>
        </mc:Fallback>
      </mc:AlternateContent>
    </p:spTree>
    <p:extLst>
      <p:ext uri="{BB962C8B-B14F-4D97-AF65-F5344CB8AC3E}">
        <p14:creationId xmlns:p14="http://schemas.microsoft.com/office/powerpoint/2010/main" val="313896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8" end="18"/>
                                            </p:txEl>
                                          </p:spTgt>
                                        </p:tgtEl>
                                        <p:attrNameLst>
                                          <p:attrName>style.visibility</p:attrName>
                                        </p:attrNameLst>
                                      </p:cBhvr>
                                      <p:to>
                                        <p:strVal val="visible"/>
                                      </p:to>
                                    </p:set>
                                    <p:anim calcmode="lin" valueType="num">
                                      <p:cBhvr additive="base">
                                        <p:cTn id="1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9" end="19"/>
                                            </p:txEl>
                                          </p:spTgt>
                                        </p:tgtEl>
                                        <p:attrNameLst>
                                          <p:attrName>style.visibility</p:attrName>
                                        </p:attrNameLst>
                                      </p:cBhvr>
                                      <p:to>
                                        <p:strVal val="visible"/>
                                      </p:to>
                                    </p:set>
                                    <p:anim calcmode="lin" valueType="num">
                                      <p:cBhvr additive="base">
                                        <p:cTn id="17"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9" end="1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0" end="20"/>
                                            </p:txEl>
                                          </p:spTgt>
                                        </p:tgtEl>
                                        <p:attrNameLst>
                                          <p:attrName>style.visibility</p:attrName>
                                        </p:attrNameLst>
                                      </p:cBhvr>
                                      <p:to>
                                        <p:strVal val="visible"/>
                                      </p:to>
                                    </p:set>
                                    <p:anim calcmode="lin" valueType="num">
                                      <p:cBhvr additive="base">
                                        <p:cTn id="21"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0" end="2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1" end="21"/>
                                            </p:txEl>
                                          </p:spTgt>
                                        </p:tgtEl>
                                        <p:attrNameLst>
                                          <p:attrName>style.visibility</p:attrName>
                                        </p:attrNameLst>
                                      </p:cBhvr>
                                      <p:to>
                                        <p:strVal val="visible"/>
                                      </p:to>
                                    </p:set>
                                    <p:anim calcmode="lin" valueType="num">
                                      <p:cBhvr additive="base">
                                        <p:cTn id="25"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61" t="20154" r="42516" b="44923"/>
          <a:stretch/>
        </p:blipFill>
        <p:spPr bwMode="auto">
          <a:xfrm>
            <a:off x="1676400" y="3124200"/>
            <a:ext cx="5873262" cy="199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0" y="457200"/>
            <a:ext cx="7772400" cy="639762"/>
          </a:xfrm>
        </p:spPr>
        <p:txBody>
          <a:bodyPr>
            <a:normAutofit fontScale="90000"/>
          </a:bodyPr>
          <a:lstStyle/>
          <a:p>
            <a:r>
              <a:rPr lang="en-US" dirty="0">
                <a:solidFill>
                  <a:schemeClr val="tx1"/>
                </a:solidFill>
                <a:latin typeface="Berlin Sans FB" pitchFamily="34" charset="0"/>
              </a:rPr>
              <a:t>The Comparison Model </a:t>
            </a:r>
            <a:r>
              <a:rPr lang="en-US" dirty="0" smtClean="0">
                <a:solidFill>
                  <a:schemeClr val="tx1"/>
                </a:solidFill>
                <a:latin typeface="Berlin Sans FB" pitchFamily="34" charset="0"/>
              </a:rPr>
              <a:t/>
            </a:r>
            <a:br>
              <a:rPr lang="en-US" dirty="0" smtClean="0">
                <a:solidFill>
                  <a:schemeClr val="tx1"/>
                </a:solidFill>
                <a:latin typeface="Berlin Sans FB" pitchFamily="34" charset="0"/>
              </a:rPr>
            </a:br>
            <a:r>
              <a:rPr lang="en-US" dirty="0" smtClean="0">
                <a:solidFill>
                  <a:schemeClr val="tx1"/>
                </a:solidFill>
                <a:latin typeface="Berlin Sans FB" pitchFamily="34" charset="0"/>
              </a:rPr>
              <a:t> </a:t>
            </a:r>
            <a:r>
              <a:rPr lang="en-US" dirty="0">
                <a:solidFill>
                  <a:schemeClr val="tx1"/>
                </a:solidFill>
                <a:latin typeface="Berlin Sans FB" pitchFamily="34" charset="0"/>
              </a:rPr>
              <a:t>Fractions</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862139"/>
                <a:ext cx="8534400" cy="5715000"/>
              </a:xfrm>
            </p:spPr>
            <p:txBody>
              <a:bodyPr>
                <a:normAutofit lnSpcReduction="10000"/>
              </a:bodyPr>
              <a:lstStyle/>
              <a:p>
                <a:pPr marL="0" indent="0">
                  <a:buNone/>
                </a:pPr>
                <a:endParaRPr lang="en-US" sz="500" b="1" u="sng" dirty="0" smtClean="0"/>
              </a:p>
              <a:p>
                <a:pPr marL="0" indent="0">
                  <a:buNone/>
                </a:pPr>
                <a:endParaRPr lang="en-US" sz="500" b="1" u="sng" dirty="0"/>
              </a:p>
              <a:p>
                <a:pPr marL="0" indent="0">
                  <a:buNone/>
                </a:pPr>
                <a:endParaRPr lang="en-US" sz="500" b="1" u="sng" dirty="0" smtClean="0"/>
              </a:p>
              <a:p>
                <a:pPr marL="0" indent="0">
                  <a:buNone/>
                </a:pPr>
                <a:r>
                  <a:rPr lang="en-US" b="1" u="sng" dirty="0" smtClean="0"/>
                  <a:t/>
                </a:r>
                <a:br>
                  <a:rPr lang="en-US" b="1" u="sng" dirty="0" smtClean="0"/>
                </a:br>
                <a:r>
                  <a:rPr lang="en-US" b="1" u="sng" dirty="0" smtClean="0">
                    <a:latin typeface="Berlin Sans FB" pitchFamily="34" charset="0"/>
                  </a:rPr>
                  <a:t>Variation #3</a:t>
                </a:r>
                <a:r>
                  <a:rPr lang="en-US" dirty="0" smtClean="0">
                    <a:latin typeface="Berlin Sans FB" pitchFamily="34" charset="0"/>
                  </a:rPr>
                  <a:t>:  Given the sum and the fraction, find a missing quantity</a:t>
                </a:r>
              </a:p>
              <a:p>
                <a:pPr marL="0" indent="0">
                  <a:buNone/>
                </a:pPr>
                <a:r>
                  <a:rPr lang="en-US" dirty="0">
                    <a:latin typeface="Berlin Sans FB" pitchFamily="34" charset="0"/>
                  </a:rPr>
                  <a:t>There are </a:t>
                </a:r>
                <a14:m>
                  <m:oMath xmlns:m="http://schemas.openxmlformats.org/officeDocument/2006/math">
                    <m:f>
                      <m:fPr>
                        <m:ctrlPr>
                          <a:rPr lang="en-US" i="1">
                            <a:latin typeface="Cambria Math"/>
                          </a:rPr>
                        </m:ctrlPr>
                      </m:fPr>
                      <m:num>
                        <m:r>
                          <a:rPr lang="en-US" i="1">
                            <a:latin typeface="Cambria Math"/>
                          </a:rPr>
                          <m:t>3</m:t>
                        </m:r>
                      </m:num>
                      <m:den>
                        <m:r>
                          <a:rPr lang="en-US" i="1">
                            <a:latin typeface="Cambria Math"/>
                          </a:rPr>
                          <m:t>5</m:t>
                        </m:r>
                      </m:den>
                    </m:f>
                  </m:oMath>
                </a14:m>
                <a:r>
                  <a:rPr lang="en-US" dirty="0">
                    <a:latin typeface="Berlin Sans FB" pitchFamily="34" charset="0"/>
                  </a:rPr>
                  <a:t> as many boys as </a:t>
                </a:r>
                <a:r>
                  <a:rPr lang="en-US" dirty="0" smtClean="0">
                    <a:latin typeface="Berlin Sans FB" pitchFamily="34" charset="0"/>
                  </a:rPr>
                  <a:t>girls.  If there are 120 children altogether, how many girls are there?</a:t>
                </a: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buNone/>
                </a:pPr>
                <a:endParaRPr lang="en-US" dirty="0">
                  <a:latin typeface="Berlin Sans FB" pitchFamily="34" charset="0"/>
                </a:endParaRPr>
              </a:p>
              <a:p>
                <a:pPr marL="0" indent="0">
                  <a:buNone/>
                </a:pPr>
                <a:endParaRPr lang="en-US" dirty="0" smtClean="0">
                  <a:latin typeface="Berlin Sans FB" pitchFamily="34" charset="0"/>
                </a:endParaRPr>
              </a:p>
              <a:p>
                <a:pPr marL="0" indent="0" algn="ctr">
                  <a:buNone/>
                </a:pPr>
                <a:endParaRPr lang="en-US" sz="500" dirty="0" smtClean="0">
                  <a:latin typeface="Berlin Sans FB" pitchFamily="34" charset="0"/>
                </a:endParaRPr>
              </a:p>
              <a:p>
                <a:pPr marL="0" indent="0" algn="ctr">
                  <a:buNone/>
                </a:pPr>
                <a:endParaRPr lang="en-US" sz="500" dirty="0">
                  <a:latin typeface="Berlin Sans FB" pitchFamily="34" charset="0"/>
                </a:endParaRPr>
              </a:p>
              <a:p>
                <a:pPr marL="0" indent="0" algn="ctr">
                  <a:buNone/>
                </a:pPr>
                <a:r>
                  <a:rPr lang="en-US" dirty="0" smtClean="0">
                    <a:latin typeface="Berlin Sans FB" pitchFamily="34" charset="0"/>
                  </a:rPr>
                  <a:t>8 units = 120</a:t>
                </a:r>
              </a:p>
              <a:p>
                <a:pPr marL="0" indent="0" algn="ctr">
                  <a:buNone/>
                </a:pPr>
                <a:r>
                  <a:rPr lang="en-US" dirty="0" smtClean="0">
                    <a:latin typeface="Berlin Sans FB" pitchFamily="34" charset="0"/>
                  </a:rPr>
                  <a:t>1 unit = 120 ÷ 8 = 15</a:t>
                </a:r>
              </a:p>
              <a:p>
                <a:pPr marL="0" indent="0" algn="ctr">
                  <a:buNone/>
                </a:pPr>
                <a:r>
                  <a:rPr lang="en-US" dirty="0" smtClean="0">
                    <a:latin typeface="Berlin Sans FB" pitchFamily="34" charset="0"/>
                  </a:rPr>
                  <a:t>5 units = 5 x 15 = 75</a:t>
                </a:r>
              </a:p>
              <a:p>
                <a:pPr marL="0" indent="0" algn="ctr">
                  <a:buNone/>
                </a:pPr>
                <a:r>
                  <a:rPr lang="en-US" dirty="0" smtClean="0">
                    <a:latin typeface="Berlin Sans FB" pitchFamily="34" charset="0"/>
                  </a:rPr>
                  <a:t>There are 75 girls.</a:t>
                </a:r>
                <a:endParaRPr lang="en-US" dirty="0">
                  <a:latin typeface="Berlin Sans FB"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862139"/>
                <a:ext cx="8534400" cy="5715000"/>
              </a:xfrm>
              <a:blipFill rotWithShape="1">
                <a:blip r:embed="rId4"/>
                <a:stretch>
                  <a:fillRect l="-1071" b="-1706"/>
                </a:stretch>
              </a:blipFill>
            </p:spPr>
            <p:txBody>
              <a:bodyPr/>
              <a:lstStyle/>
              <a:p>
                <a:r>
                  <a:rPr lang="en-US">
                    <a:noFill/>
                  </a:rPr>
                  <a:t> </a:t>
                </a:r>
              </a:p>
            </p:txBody>
          </p:sp>
        </mc:Fallback>
      </mc:AlternateContent>
    </p:spTree>
    <p:extLst>
      <p:ext uri="{BB962C8B-B14F-4D97-AF65-F5344CB8AC3E}">
        <p14:creationId xmlns:p14="http://schemas.microsoft.com/office/powerpoint/2010/main" val="306969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fade">
                                      <p:cBhvr>
                                        <p:cTn id="13" dur="1000"/>
                                        <p:tgtEl>
                                          <p:spTgt spid="3">
                                            <p:txEl>
                                              <p:pRg st="11" end="11"/>
                                            </p:txEl>
                                          </p:spTgt>
                                        </p:tgtEl>
                                      </p:cBhvr>
                                    </p:animEffect>
                                    <p:anim calcmode="lin" valueType="num">
                                      <p:cBhvr>
                                        <p:cTn id="1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animEffect transition="in" filter="fade">
                                      <p:cBhvr>
                                        <p:cTn id="18" dur="1000"/>
                                        <p:tgtEl>
                                          <p:spTgt spid="3">
                                            <p:txEl>
                                              <p:pRg st="12" end="12"/>
                                            </p:txEl>
                                          </p:spTgt>
                                        </p:tgtEl>
                                      </p:cBhvr>
                                    </p:animEffect>
                                    <p:anim calcmode="lin" valueType="num">
                                      <p:cBhvr>
                                        <p:cTn id="1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Effect transition="in" filter="fade">
                                      <p:cBhvr>
                                        <p:cTn id="23" dur="1000"/>
                                        <p:tgtEl>
                                          <p:spTgt spid="3">
                                            <p:txEl>
                                              <p:pRg st="13" end="13"/>
                                            </p:txEl>
                                          </p:spTgt>
                                        </p:tgtEl>
                                      </p:cBhvr>
                                    </p:animEffect>
                                    <p:anim calcmode="lin" valueType="num">
                                      <p:cBhvr>
                                        <p:cTn id="2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14" end="14"/>
                                            </p:txEl>
                                          </p:spTgt>
                                        </p:tgtEl>
                                        <p:attrNameLst>
                                          <p:attrName>style.visibility</p:attrName>
                                        </p:attrNameLst>
                                      </p:cBhvr>
                                      <p:to>
                                        <p:strVal val="visible"/>
                                      </p:to>
                                    </p:set>
                                    <p:animEffect transition="in" filter="fade">
                                      <p:cBhvr>
                                        <p:cTn id="28" dur="1000"/>
                                        <p:tgtEl>
                                          <p:spTgt spid="3">
                                            <p:txEl>
                                              <p:pRg st="14" end="14"/>
                                            </p:txEl>
                                          </p:spTgt>
                                        </p:tgtEl>
                                      </p:cBhvr>
                                    </p:animEffect>
                                    <p:anim calcmode="lin" valueType="num">
                                      <p:cBhvr>
                                        <p:cTn id="2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Example #12</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76400"/>
                <a:ext cx="7467600" cy="3951337"/>
              </a:xfrm>
            </p:spPr>
            <p:txBody>
              <a:bodyPr/>
              <a:lstStyle/>
              <a:p>
                <a:pPr marL="0" indent="0">
                  <a:buNone/>
                </a:pPr>
                <a:r>
                  <a:rPr lang="en-US" dirty="0" smtClean="0">
                    <a:latin typeface="Berlin Sans FB" pitchFamily="34" charset="0"/>
                  </a:rPr>
                  <a:t>Markel</a:t>
                </a:r>
                <a:r>
                  <a:rPr lang="en-US" sz="2400" dirty="0" smtClean="0">
                    <a:latin typeface="Berlin Sans FB" pitchFamily="34" charset="0"/>
                  </a:rPr>
                  <a:t> spent </a:t>
                </a:r>
                <a14:m>
                  <m:oMath xmlns:m="http://schemas.openxmlformats.org/officeDocument/2006/math">
                    <m:f>
                      <m:fPr>
                        <m:ctrlPr>
                          <a:rPr lang="en-US" sz="2400" i="1" smtClean="0">
                            <a:latin typeface="Cambria Math"/>
                          </a:rPr>
                        </m:ctrlPr>
                      </m:fPr>
                      <m:num>
                        <m:r>
                          <a:rPr lang="en-US" sz="2400" b="0" i="1" smtClean="0">
                            <a:latin typeface="Cambria Math"/>
                          </a:rPr>
                          <m:t>2</m:t>
                        </m:r>
                      </m:num>
                      <m:den>
                        <m:r>
                          <a:rPr lang="en-US" sz="2400" b="0" i="1" smtClean="0">
                            <a:latin typeface="Cambria Math"/>
                          </a:rPr>
                          <m:t>5</m:t>
                        </m:r>
                      </m:den>
                    </m:f>
                  </m:oMath>
                </a14:m>
                <a:r>
                  <a:rPr lang="en-US" sz="2400" dirty="0" smtClean="0">
                    <a:latin typeface="Berlin Sans FB" pitchFamily="34" charset="0"/>
                  </a:rPr>
                  <a:t> </a:t>
                </a:r>
                <a:r>
                  <a:rPr lang="en-US" sz="2400" dirty="0">
                    <a:latin typeface="Berlin Sans FB" pitchFamily="34" charset="0"/>
                  </a:rPr>
                  <a:t>of his money on a </a:t>
                </a:r>
                <a:r>
                  <a:rPr lang="en-US" sz="2400" dirty="0" smtClean="0">
                    <a:latin typeface="Berlin Sans FB" pitchFamily="34" charset="0"/>
                  </a:rPr>
                  <a:t>remote control car.  </a:t>
                </a:r>
                <a:r>
                  <a:rPr lang="en-US" sz="2400" dirty="0">
                    <a:latin typeface="Berlin Sans FB" pitchFamily="34" charset="0"/>
                  </a:rPr>
                  <a:t>The </a:t>
                </a:r>
                <a:r>
                  <a:rPr lang="en-US" sz="2400" dirty="0" smtClean="0">
                    <a:latin typeface="Berlin Sans FB" pitchFamily="34" charset="0"/>
                  </a:rPr>
                  <a:t>remote control car </a:t>
                </a:r>
                <a:r>
                  <a:rPr lang="en-US" sz="2400" dirty="0">
                    <a:latin typeface="Berlin Sans FB" pitchFamily="34" charset="0"/>
                  </a:rPr>
                  <a:t>cost $</a:t>
                </a:r>
                <a:r>
                  <a:rPr lang="en-US" sz="2400" dirty="0" smtClean="0">
                    <a:latin typeface="Berlin Sans FB" pitchFamily="34" charset="0"/>
                  </a:rPr>
                  <a:t>20.  How </a:t>
                </a:r>
                <a:r>
                  <a:rPr lang="en-US" sz="2400" dirty="0">
                    <a:latin typeface="Berlin Sans FB" pitchFamily="34" charset="0"/>
                  </a:rPr>
                  <a:t>much did he have at first?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76400"/>
                <a:ext cx="7467600" cy="3951337"/>
              </a:xfrm>
              <a:blipFill rotWithShape="1">
                <a:blip r:embed="rId3"/>
                <a:stretch>
                  <a:fillRect l="-1306" r="-1224"/>
                </a:stretch>
              </a:blipFill>
            </p:spPr>
            <p:txBody>
              <a:bodyPr/>
              <a:lstStyle/>
              <a:p>
                <a:r>
                  <a:rPr lang="en-US">
                    <a:noFill/>
                  </a:rPr>
                  <a:t> </a:t>
                </a:r>
              </a:p>
            </p:txBody>
          </p:sp>
        </mc:Fallback>
      </mc:AlternateContent>
      <p:pic>
        <p:nvPicPr>
          <p:cNvPr id="1026" name="Picture 2" descr="https://encrypted-tbn0.gstatic.com/images?q=tbn:ANd9GcRhvtiJxrrvn_M3GF4JPLsj5yTJKJujvJ3EQcVHV9bBbh3d9fky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276600"/>
            <a:ext cx="1905000" cy="277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0763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Example #13</a:t>
            </a:r>
            <a:endParaRPr lang="en-US" dirty="0">
              <a:latin typeface="Berlin Sans FB" pitchFamily="34" charset="0"/>
            </a:endParaRPr>
          </a:p>
        </p:txBody>
      </p:sp>
      <p:sp>
        <p:nvSpPr>
          <p:cNvPr id="3" name="Content Placeholder 2"/>
          <p:cNvSpPr>
            <a:spLocks noGrp="1"/>
          </p:cNvSpPr>
          <p:nvPr>
            <p:ph idx="1"/>
          </p:nvPr>
        </p:nvSpPr>
        <p:spPr>
          <a:xfrm>
            <a:off x="838200" y="1752600"/>
            <a:ext cx="7467600" cy="3951337"/>
          </a:xfrm>
        </p:spPr>
        <p:txBody>
          <a:bodyPr/>
          <a:lstStyle/>
          <a:p>
            <a:pPr marL="0" indent="0">
              <a:buNone/>
            </a:pPr>
            <a:r>
              <a:rPr lang="en-US" dirty="0" smtClean="0">
                <a:latin typeface="Berlin Sans FB" pitchFamily="34" charset="0"/>
              </a:rPr>
              <a:t>Dana</a:t>
            </a:r>
            <a:r>
              <a:rPr lang="en-US" sz="2400" dirty="0" smtClean="0">
                <a:latin typeface="Berlin Sans FB" pitchFamily="34" charset="0"/>
              </a:rPr>
              <a:t> </a:t>
            </a:r>
            <a:r>
              <a:rPr lang="en-US" sz="2400" dirty="0">
                <a:latin typeface="Berlin Sans FB" pitchFamily="34" charset="0"/>
              </a:rPr>
              <a:t>bought some chairs.  One third of them were red and one fourth of them were blue.  The remaining chairs were yellow.  What fraction of the chairs were yellow?</a:t>
            </a:r>
          </a:p>
          <a:p>
            <a:endParaRPr lang="en-US" dirty="0"/>
          </a:p>
        </p:txBody>
      </p:sp>
      <p:pic>
        <p:nvPicPr>
          <p:cNvPr id="2050" name="Picture 2" descr="http://www.lnt.com/photos/product/standard/3077330S33438/lounge-chairs/adirondack-chair-in-yellow-c-519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70667"/>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9106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i.wbshop.com/fcgi-bin/iipsrv.fcgi?FIF=/images/warnerbros//source/warnerbros/dcdcdfigset01.tif&amp;wid=370&amp;cv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48000"/>
            <a:ext cx="3524250" cy="35242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Berlin Sans FB" pitchFamily="34" charset="0"/>
              </a:rPr>
              <a:t>Example </a:t>
            </a:r>
            <a:r>
              <a:rPr lang="en-US" dirty="0">
                <a:latin typeface="Berlin Sans FB" pitchFamily="34" charset="0"/>
              </a:rPr>
              <a:t>#</a:t>
            </a:r>
            <a:r>
              <a:rPr lang="en-US" dirty="0" smtClean="0">
                <a:latin typeface="Berlin Sans FB" pitchFamily="34" charset="0"/>
              </a:rPr>
              <a:t>14</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76400"/>
                <a:ext cx="7467600" cy="3951337"/>
              </a:xfrm>
            </p:spPr>
            <p:txBody>
              <a:bodyPr/>
              <a:lstStyle/>
              <a:p>
                <a:pPr marL="0" indent="0">
                  <a:buNone/>
                </a:pPr>
                <a:r>
                  <a:rPr lang="en-US" sz="2400" dirty="0" smtClean="0">
                    <a:latin typeface="Berlin Sans FB" pitchFamily="34" charset="0"/>
                  </a:rPr>
                  <a:t>Jason </a:t>
                </a:r>
                <a:r>
                  <a:rPr lang="en-US" sz="2400" dirty="0">
                    <a:latin typeface="Berlin Sans FB" pitchFamily="34" charset="0"/>
                  </a:rPr>
                  <a:t>had 360 </a:t>
                </a:r>
                <a:r>
                  <a:rPr lang="en-US" sz="2400" dirty="0" smtClean="0">
                    <a:latin typeface="Berlin Sans FB" pitchFamily="34" charset="0"/>
                  </a:rPr>
                  <a:t>toy action figures.  </a:t>
                </a:r>
                <a:r>
                  <a:rPr lang="en-US" sz="2400" dirty="0">
                    <a:latin typeface="Berlin Sans FB" pitchFamily="34" charset="0"/>
                  </a:rPr>
                  <a:t>He sold </a:t>
                </a:r>
                <a14:m>
                  <m:oMath xmlns:m="http://schemas.openxmlformats.org/officeDocument/2006/math">
                    <m:f>
                      <m:fPr>
                        <m:ctrlPr>
                          <a:rPr lang="en-US" sz="2400" i="1" smtClean="0">
                            <a:latin typeface="Cambria Math"/>
                          </a:rPr>
                        </m:ctrlPr>
                      </m:fPr>
                      <m:num>
                        <m:r>
                          <a:rPr lang="en-US" sz="2400" b="0" i="1" smtClean="0">
                            <a:latin typeface="Cambria Math"/>
                          </a:rPr>
                          <m:t>1</m:t>
                        </m:r>
                      </m:num>
                      <m:den>
                        <m:r>
                          <a:rPr lang="en-US" sz="2400" b="0" i="1" smtClean="0">
                            <a:latin typeface="Cambria Math"/>
                          </a:rPr>
                          <m:t>3</m:t>
                        </m:r>
                      </m:den>
                    </m:f>
                  </m:oMath>
                </a14:m>
                <a:r>
                  <a:rPr lang="en-US" sz="2400" dirty="0" smtClean="0">
                    <a:latin typeface="Berlin Sans FB" pitchFamily="34" charset="0"/>
                  </a:rPr>
                  <a:t> </a:t>
                </a:r>
                <a:r>
                  <a:rPr lang="en-US" sz="2400" dirty="0">
                    <a:latin typeface="Berlin Sans FB" pitchFamily="34" charset="0"/>
                  </a:rPr>
                  <a:t>of them on Monday </a:t>
                </a:r>
                <a:r>
                  <a:rPr lang="en-US" sz="2400" dirty="0" smtClean="0">
                    <a:latin typeface="Berlin Sans FB" pitchFamily="34" charset="0"/>
                  </a:rPr>
                  <a:t>and </a:t>
                </a:r>
                <a14:m>
                  <m:oMath xmlns:m="http://schemas.openxmlformats.org/officeDocument/2006/math">
                    <m:f>
                      <m:fPr>
                        <m:ctrlPr>
                          <a:rPr lang="en-US" sz="2400" i="1" smtClean="0">
                            <a:latin typeface="Cambria Math"/>
                          </a:rPr>
                        </m:ctrlPr>
                      </m:fPr>
                      <m:num>
                        <m:r>
                          <a:rPr lang="en-US" sz="2400" b="0" i="1" smtClean="0">
                            <a:latin typeface="Cambria Math"/>
                          </a:rPr>
                          <m:t>1</m:t>
                        </m:r>
                      </m:num>
                      <m:den>
                        <m:r>
                          <a:rPr lang="en-US" sz="2400" b="0" i="1" smtClean="0">
                            <a:latin typeface="Cambria Math"/>
                          </a:rPr>
                          <m:t>4</m:t>
                        </m:r>
                      </m:den>
                    </m:f>
                  </m:oMath>
                </a14:m>
                <a:r>
                  <a:rPr lang="en-US" sz="2400" dirty="0" smtClean="0">
                    <a:latin typeface="Berlin Sans FB" pitchFamily="34" charset="0"/>
                  </a:rPr>
                  <a:t> </a:t>
                </a:r>
                <a:r>
                  <a:rPr lang="en-US" sz="2400" dirty="0">
                    <a:latin typeface="Berlin Sans FB" pitchFamily="34" charset="0"/>
                  </a:rPr>
                  <a:t>of the remainder on Tuesday.  How many </a:t>
                </a:r>
                <a:r>
                  <a:rPr lang="en-US" dirty="0" smtClean="0">
                    <a:latin typeface="Berlin Sans FB" pitchFamily="34" charset="0"/>
                  </a:rPr>
                  <a:t>action figures</a:t>
                </a:r>
                <a:r>
                  <a:rPr lang="en-US" sz="2400" dirty="0" smtClean="0">
                    <a:latin typeface="Berlin Sans FB" pitchFamily="34" charset="0"/>
                  </a:rPr>
                  <a:t> </a:t>
                </a:r>
                <a:r>
                  <a:rPr lang="en-US" sz="2400" dirty="0">
                    <a:latin typeface="Berlin Sans FB" pitchFamily="34" charset="0"/>
                  </a:rPr>
                  <a:t>did </a:t>
                </a:r>
                <a:r>
                  <a:rPr lang="en-US" dirty="0" smtClean="0">
                    <a:latin typeface="Berlin Sans FB" pitchFamily="34" charset="0"/>
                  </a:rPr>
                  <a:t>Jason</a:t>
                </a:r>
                <a:r>
                  <a:rPr lang="en-US" sz="2400" dirty="0" smtClean="0">
                    <a:latin typeface="Berlin Sans FB" pitchFamily="34" charset="0"/>
                  </a:rPr>
                  <a:t> </a:t>
                </a:r>
                <a:r>
                  <a:rPr lang="en-US" sz="2400" dirty="0">
                    <a:latin typeface="Berlin Sans FB" pitchFamily="34" charset="0"/>
                  </a:rPr>
                  <a:t>sell on Tuesday?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76400"/>
                <a:ext cx="7467600" cy="3951337"/>
              </a:xfrm>
              <a:blipFill rotWithShape="1">
                <a:blip r:embed="rId4"/>
                <a:stretch>
                  <a:fillRect l="-1306" r="-408"/>
                </a:stretch>
              </a:blipFill>
            </p:spPr>
            <p:txBody>
              <a:bodyPr/>
              <a:lstStyle/>
              <a:p>
                <a:r>
                  <a:rPr lang="en-US">
                    <a:noFill/>
                  </a:rPr>
                  <a:t> </a:t>
                </a:r>
              </a:p>
            </p:txBody>
          </p:sp>
        </mc:Fallback>
      </mc:AlternateContent>
    </p:spTree>
    <p:extLst>
      <p:ext uri="{BB962C8B-B14F-4D97-AF65-F5344CB8AC3E}">
        <p14:creationId xmlns:p14="http://schemas.microsoft.com/office/powerpoint/2010/main" val="2046972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themailbox.com/mailbox/wp-content/uploads/2013/01/diagra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0"/>
            <a:ext cx="35814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p:txBody>
          <a:bodyPr/>
          <a:lstStyle/>
          <a:p>
            <a:pPr algn="l"/>
            <a:r>
              <a:rPr lang="en-US" dirty="0">
                <a:latin typeface="Berlin Sans FB" pitchFamily="34" charset="0"/>
              </a:rPr>
              <a:t>What are tape diagrams?</a:t>
            </a:r>
            <a:endParaRPr lang="en-US" dirty="0"/>
          </a:p>
        </p:txBody>
      </p:sp>
      <p:sp>
        <p:nvSpPr>
          <p:cNvPr id="3" name="Content Placeholder 2"/>
          <p:cNvSpPr>
            <a:spLocks noGrp="1"/>
          </p:cNvSpPr>
          <p:nvPr>
            <p:ph idx="1"/>
          </p:nvPr>
        </p:nvSpPr>
        <p:spPr/>
        <p:txBody>
          <a:bodyPr/>
          <a:lstStyle/>
          <a:p>
            <a:r>
              <a:rPr lang="en-US" dirty="0">
                <a:solidFill>
                  <a:schemeClr val="tx1"/>
                </a:solidFill>
                <a:latin typeface="Berlin Sans FB" pitchFamily="34" charset="0"/>
              </a:rPr>
              <a:t>A “thinking tool” that allows students to visually represent a mathematical problem and transform the words into an appropriate numerical </a:t>
            </a:r>
            <a:r>
              <a:rPr lang="en-US" dirty="0" smtClean="0">
                <a:solidFill>
                  <a:schemeClr val="tx1"/>
                </a:solidFill>
                <a:latin typeface="Berlin Sans FB" pitchFamily="34" charset="0"/>
              </a:rPr>
              <a:t>operation</a:t>
            </a:r>
          </a:p>
          <a:p>
            <a:pPr marL="0" indent="0">
              <a:buNone/>
            </a:pPr>
            <a:endParaRPr lang="en-US" sz="500" dirty="0" smtClean="0">
              <a:solidFill>
                <a:schemeClr val="tx1"/>
              </a:solidFill>
              <a:latin typeface="Berlin Sans FB" pitchFamily="34" charset="0"/>
            </a:endParaRPr>
          </a:p>
          <a:p>
            <a:r>
              <a:rPr lang="en-US" dirty="0" smtClean="0">
                <a:solidFill>
                  <a:schemeClr val="tx1"/>
                </a:solidFill>
                <a:latin typeface="Berlin Sans FB" pitchFamily="34" charset="0"/>
              </a:rPr>
              <a:t>A tool that spans different grade levels</a:t>
            </a:r>
            <a:endParaRPr lang="en-US" dirty="0">
              <a:solidFill>
                <a:schemeClr val="tx1"/>
              </a:solidFill>
              <a:latin typeface="Berlin Sans FB" pitchFamily="34" charset="0"/>
            </a:endParaRPr>
          </a:p>
          <a:p>
            <a:endParaRPr lang="en-US" dirty="0"/>
          </a:p>
        </p:txBody>
      </p:sp>
    </p:spTree>
    <p:extLst>
      <p:ext uri="{BB962C8B-B14F-4D97-AF65-F5344CB8AC3E}">
        <p14:creationId xmlns:p14="http://schemas.microsoft.com/office/powerpoint/2010/main" val="9588134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Example #15</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752600"/>
                <a:ext cx="7467600" cy="3951337"/>
              </a:xfrm>
            </p:spPr>
            <p:txBody>
              <a:bodyPr/>
              <a:lstStyle/>
              <a:p>
                <a:pPr marL="0" indent="0">
                  <a:buNone/>
                </a:pPr>
                <a:r>
                  <a:rPr lang="en-US" sz="2400" dirty="0" smtClean="0">
                    <a:latin typeface="Berlin Sans FB" pitchFamily="34" charset="0"/>
                  </a:rPr>
                  <a:t>Tina spent </a:t>
                </a:r>
                <a14:m>
                  <m:oMath xmlns:m="http://schemas.openxmlformats.org/officeDocument/2006/math">
                    <m:f>
                      <m:fPr>
                        <m:ctrlPr>
                          <a:rPr lang="en-US" sz="2400" i="1" smtClean="0">
                            <a:latin typeface="Cambria Math"/>
                          </a:rPr>
                        </m:ctrlPr>
                      </m:fPr>
                      <m:num>
                        <m:r>
                          <a:rPr lang="en-US" sz="2400" b="0" i="1" smtClean="0">
                            <a:latin typeface="Cambria Math"/>
                          </a:rPr>
                          <m:t>3</m:t>
                        </m:r>
                      </m:num>
                      <m:den>
                        <m:r>
                          <a:rPr lang="en-US" sz="2400" b="0" i="1" smtClean="0">
                            <a:latin typeface="Cambria Math"/>
                          </a:rPr>
                          <m:t>5</m:t>
                        </m:r>
                      </m:den>
                    </m:f>
                  </m:oMath>
                </a14:m>
                <a:r>
                  <a:rPr lang="en-US" sz="2400" dirty="0" smtClean="0">
                    <a:latin typeface="Berlin Sans FB" pitchFamily="34" charset="0"/>
                  </a:rPr>
                  <a:t> of her </a:t>
                </a:r>
                <a:r>
                  <a:rPr lang="en-US" sz="2400" dirty="0">
                    <a:latin typeface="Berlin Sans FB" pitchFamily="34" charset="0"/>
                  </a:rPr>
                  <a:t>money in a </a:t>
                </a:r>
                <a:r>
                  <a:rPr lang="en-US" sz="2400" dirty="0" smtClean="0">
                    <a:latin typeface="Berlin Sans FB" pitchFamily="34" charset="0"/>
                  </a:rPr>
                  <a:t>one shop and </a:t>
                </a:r>
                <a14:m>
                  <m:oMath xmlns:m="http://schemas.openxmlformats.org/officeDocument/2006/math">
                    <m:f>
                      <m:fPr>
                        <m:ctrlPr>
                          <a:rPr lang="en-US" sz="2400" i="1" smtClean="0">
                            <a:latin typeface="Cambria Math"/>
                          </a:rPr>
                        </m:ctrlPr>
                      </m:fPr>
                      <m:num>
                        <m:r>
                          <a:rPr lang="en-US" sz="2400" b="0" i="1" smtClean="0">
                            <a:latin typeface="Cambria Math"/>
                          </a:rPr>
                          <m:t>1</m:t>
                        </m:r>
                      </m:num>
                      <m:den>
                        <m:r>
                          <a:rPr lang="en-US" sz="2400" b="0" i="1" smtClean="0">
                            <a:latin typeface="Cambria Math"/>
                          </a:rPr>
                          <m:t>4</m:t>
                        </m:r>
                      </m:den>
                    </m:f>
                  </m:oMath>
                </a14:m>
                <a:r>
                  <a:rPr lang="en-US" sz="2400" dirty="0" smtClean="0">
                    <a:latin typeface="Berlin Sans FB" pitchFamily="34" charset="0"/>
                  </a:rPr>
                  <a:t> </a:t>
                </a:r>
                <a:r>
                  <a:rPr lang="en-US" sz="2400" dirty="0">
                    <a:latin typeface="Berlin Sans FB" pitchFamily="34" charset="0"/>
                  </a:rPr>
                  <a:t>of the remainder in another shop.  What fraction of </a:t>
                </a:r>
                <a:r>
                  <a:rPr lang="en-US" sz="2400" dirty="0" smtClean="0">
                    <a:latin typeface="Berlin Sans FB" pitchFamily="34" charset="0"/>
                  </a:rPr>
                  <a:t>her </a:t>
                </a:r>
                <a:r>
                  <a:rPr lang="en-US" sz="2400" dirty="0">
                    <a:latin typeface="Berlin Sans FB" pitchFamily="34" charset="0"/>
                  </a:rPr>
                  <a:t>money was left?  If he had $90 left, how much did he have at first?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752600"/>
                <a:ext cx="7467600" cy="3951337"/>
              </a:xfrm>
              <a:blipFill rotWithShape="1">
                <a:blip r:embed="rId3"/>
                <a:stretch>
                  <a:fillRect l="-1306"/>
                </a:stretch>
              </a:blipFill>
            </p:spPr>
            <p:txBody>
              <a:bodyPr/>
              <a:lstStyle/>
              <a:p>
                <a:r>
                  <a:rPr lang="en-US">
                    <a:noFill/>
                  </a:rPr>
                  <a:t> </a:t>
                </a:r>
              </a:p>
            </p:txBody>
          </p:sp>
        </mc:Fallback>
      </mc:AlternateContent>
      <p:pic>
        <p:nvPicPr>
          <p:cNvPr id="4098" name="Picture 2" descr="https://encrypted-tbn0.gstatic.com/images?q=tbn:ANd9GcRmVhAAZp9mB2rb3AlqYwycxQJY2crlNBGSISq9qPMR1-xYc-A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08934"/>
            <a:ext cx="4533900" cy="319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603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Example #16</a:t>
            </a:r>
            <a:endParaRPr lang="en-US" dirty="0">
              <a:latin typeface="Berlin Sans FB"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752600"/>
                <a:ext cx="7467600" cy="3951337"/>
              </a:xfrm>
            </p:spPr>
            <p:txBody>
              <a:bodyPr/>
              <a:lstStyle/>
              <a:p>
                <a:pPr marL="0" indent="0">
                  <a:buNone/>
                </a:pPr>
                <a:r>
                  <a:rPr lang="en-US" sz="2400" dirty="0" smtClean="0">
                    <a:latin typeface="Berlin Sans FB" pitchFamily="34" charset="0"/>
                  </a:rPr>
                  <a:t>Jacob </a:t>
                </a:r>
                <a:r>
                  <a:rPr lang="en-US" sz="2400" dirty="0">
                    <a:latin typeface="Berlin Sans FB" pitchFamily="34" charset="0"/>
                  </a:rPr>
                  <a:t>bought 280 blue and red paper cups.  He used </a:t>
                </a:r>
                <a14:m>
                  <m:oMath xmlns:m="http://schemas.openxmlformats.org/officeDocument/2006/math">
                    <m:f>
                      <m:fPr>
                        <m:ctrlPr>
                          <a:rPr lang="en-US" sz="2400" i="1" smtClean="0">
                            <a:latin typeface="Cambria Math"/>
                          </a:rPr>
                        </m:ctrlPr>
                      </m:fPr>
                      <m:num>
                        <m:r>
                          <a:rPr lang="en-US" sz="2400" b="0" i="1" smtClean="0">
                            <a:latin typeface="Cambria Math"/>
                          </a:rPr>
                          <m:t>1</m:t>
                        </m:r>
                      </m:num>
                      <m:den>
                        <m:r>
                          <a:rPr lang="en-US" sz="2400" b="0" i="1" smtClean="0">
                            <a:latin typeface="Cambria Math"/>
                          </a:rPr>
                          <m:t>3</m:t>
                        </m:r>
                      </m:den>
                    </m:f>
                  </m:oMath>
                </a14:m>
                <a:r>
                  <a:rPr lang="en-US" sz="2400" dirty="0" smtClean="0">
                    <a:latin typeface="Berlin Sans FB" pitchFamily="34" charset="0"/>
                  </a:rPr>
                  <a:t> </a:t>
                </a:r>
                <a:r>
                  <a:rPr lang="en-US" sz="2400" dirty="0">
                    <a:latin typeface="Berlin Sans FB" pitchFamily="34" charset="0"/>
                  </a:rPr>
                  <a:t>of the blue ones and </a:t>
                </a:r>
                <a14:m>
                  <m:oMath xmlns:m="http://schemas.openxmlformats.org/officeDocument/2006/math">
                    <m:f>
                      <m:fPr>
                        <m:ctrlPr>
                          <a:rPr lang="en-US" sz="2400" i="1" smtClean="0">
                            <a:latin typeface="Cambria Math"/>
                          </a:rPr>
                        </m:ctrlPr>
                      </m:fPr>
                      <m:num>
                        <m:r>
                          <a:rPr lang="en-US" sz="2400" b="0" i="1" smtClean="0">
                            <a:latin typeface="Cambria Math"/>
                          </a:rPr>
                          <m:t>1</m:t>
                        </m:r>
                      </m:num>
                      <m:den>
                        <m:r>
                          <a:rPr lang="en-US" sz="2400" b="0" i="1" smtClean="0">
                            <a:latin typeface="Cambria Math"/>
                          </a:rPr>
                          <m:t>2</m:t>
                        </m:r>
                      </m:den>
                    </m:f>
                  </m:oMath>
                </a14:m>
                <a:r>
                  <a:rPr lang="en-US" sz="2400" dirty="0" smtClean="0">
                    <a:latin typeface="Berlin Sans FB" pitchFamily="34" charset="0"/>
                  </a:rPr>
                  <a:t> of </a:t>
                </a:r>
                <a:r>
                  <a:rPr lang="en-US" sz="2400" dirty="0">
                    <a:latin typeface="Berlin Sans FB" pitchFamily="34" charset="0"/>
                  </a:rPr>
                  <a:t>the red ones at a party.  If he had an equal number of blue cups and red cups </a:t>
                </a:r>
                <a:r>
                  <a:rPr lang="en-US" sz="2400" dirty="0" smtClean="0">
                    <a:latin typeface="Berlin Sans FB" pitchFamily="34" charset="0"/>
                  </a:rPr>
                  <a:t>left over, </a:t>
                </a:r>
                <a:r>
                  <a:rPr lang="en-US" sz="2400" dirty="0">
                    <a:latin typeface="Berlin Sans FB" pitchFamily="34" charset="0"/>
                  </a:rPr>
                  <a:t>how many cups did he use altogether?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752600"/>
                <a:ext cx="7467600" cy="3951337"/>
              </a:xfrm>
              <a:blipFill rotWithShape="1">
                <a:blip r:embed="rId3"/>
                <a:stretch>
                  <a:fillRect l="-1306" r="-2041"/>
                </a:stretch>
              </a:blipFill>
            </p:spPr>
            <p:txBody>
              <a:bodyPr/>
              <a:lstStyle/>
              <a:p>
                <a:r>
                  <a:rPr lang="en-US">
                    <a:noFill/>
                  </a:rPr>
                  <a:t> </a:t>
                </a:r>
              </a:p>
            </p:txBody>
          </p:sp>
        </mc:Fallback>
      </mc:AlternateContent>
      <p:pic>
        <p:nvPicPr>
          <p:cNvPr id="5124" name="Picture 4" descr="https://encrypted-tbn1.gstatic.com/images?q=tbn:ANd9GcQoDiByDWHxqhBF9btGP6HT5_p18QxtrKuSeEkjUcfd9cqWs26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581400"/>
            <a:ext cx="3200400" cy="226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2248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80" y="435754"/>
            <a:ext cx="8041440" cy="1442674"/>
          </a:xfrm>
        </p:spPr>
        <p:txBody>
          <a:bodyPr/>
          <a:lstStyle/>
          <a:p>
            <a:r>
              <a:rPr lang="en-US" dirty="0" smtClean="0">
                <a:latin typeface="Berlin Sans FB" pitchFamily="34" charset="0"/>
              </a:rPr>
              <a:t>Opening Question Revisited …</a:t>
            </a:r>
            <a:endParaRPr lang="en-US" dirty="0">
              <a:latin typeface="Berlin Sans FB" pitchFamily="34" charset="0"/>
            </a:endParaRPr>
          </a:p>
        </p:txBody>
      </p:sp>
      <p:sp>
        <p:nvSpPr>
          <p:cNvPr id="4" name="Rectangle 3"/>
          <p:cNvSpPr/>
          <p:nvPr/>
        </p:nvSpPr>
        <p:spPr>
          <a:xfrm>
            <a:off x="2362200" y="2209800"/>
            <a:ext cx="3962400" cy="457200"/>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4191000" y="2209800"/>
            <a:ext cx="0" cy="45720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362200" y="2214265"/>
            <a:ext cx="1828800" cy="457200"/>
            <a:chOff x="1371600" y="3352800"/>
            <a:chExt cx="1828800" cy="457200"/>
          </a:xfrm>
        </p:grpSpPr>
        <p:sp>
          <p:nvSpPr>
            <p:cNvPr id="7" name="Rectangle 6"/>
            <p:cNvSpPr/>
            <p:nvPr/>
          </p:nvSpPr>
          <p:spPr>
            <a:xfrm>
              <a:off x="1371600" y="3352800"/>
              <a:ext cx="609600" cy="457200"/>
            </a:xfrm>
            <a:prstGeom prst="rect">
              <a:avLst/>
            </a:prstGeom>
            <a:solidFill>
              <a:schemeClr val="accent1">
                <a:lumMod val="40000"/>
                <a:lumOff val="60000"/>
              </a:schemeClr>
            </a:solidFill>
            <a:ln w="254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981200" y="3352800"/>
              <a:ext cx="609600" cy="457200"/>
            </a:xfrm>
            <a:prstGeom prst="rect">
              <a:avLst/>
            </a:prstGeom>
            <a:noFill/>
            <a:ln w="254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90800" y="3352800"/>
              <a:ext cx="609600" cy="457200"/>
            </a:xfrm>
            <a:prstGeom prst="rect">
              <a:avLst/>
            </a:prstGeom>
            <a:noFill/>
            <a:ln w="254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4191000" y="2214265"/>
            <a:ext cx="2133600" cy="457200"/>
            <a:chOff x="3276600" y="3352800"/>
            <a:chExt cx="2133600" cy="457200"/>
          </a:xfrm>
        </p:grpSpPr>
        <p:sp>
          <p:nvSpPr>
            <p:cNvPr id="11" name="Rectangle 10"/>
            <p:cNvSpPr/>
            <p:nvPr/>
          </p:nvSpPr>
          <p:spPr>
            <a:xfrm>
              <a:off x="3276600" y="3352800"/>
              <a:ext cx="304800" cy="457200"/>
            </a:xfrm>
            <a:prstGeom prst="rect">
              <a:avLst/>
            </a:prstGeom>
            <a:solidFill>
              <a:schemeClr val="accent2">
                <a:lumMod val="40000"/>
                <a:lumOff val="6000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581400" y="3352800"/>
              <a:ext cx="304800" cy="457200"/>
            </a:xfrm>
            <a:prstGeom prst="rect">
              <a:avLst/>
            </a:prstGeom>
            <a:solidFill>
              <a:schemeClr val="accent2">
                <a:lumMod val="40000"/>
                <a:lumOff val="6000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886200" y="3352800"/>
              <a:ext cx="304800" cy="457200"/>
            </a:xfrm>
            <a:prstGeom prst="rect">
              <a:avLst/>
            </a:prstGeom>
            <a:solidFill>
              <a:schemeClr val="accent2">
                <a:lumMod val="40000"/>
                <a:lumOff val="6000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191000" y="3352800"/>
              <a:ext cx="304800" cy="457200"/>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495800" y="3352800"/>
              <a:ext cx="304800" cy="457200"/>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800600" y="3352800"/>
              <a:ext cx="304800" cy="457200"/>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105400" y="3352800"/>
              <a:ext cx="304800" cy="457200"/>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1676400" y="3962400"/>
            <a:ext cx="1524000" cy="457200"/>
            <a:chOff x="1447800" y="3505200"/>
            <a:chExt cx="1524000" cy="457200"/>
          </a:xfrm>
        </p:grpSpPr>
        <p:sp>
          <p:nvSpPr>
            <p:cNvPr id="19" name="Rectangle 18"/>
            <p:cNvSpPr/>
            <p:nvPr/>
          </p:nvSpPr>
          <p:spPr>
            <a:xfrm>
              <a:off x="1447800" y="3505200"/>
              <a:ext cx="609600" cy="457200"/>
            </a:xfrm>
            <a:prstGeom prst="rect">
              <a:avLst/>
            </a:prstGeom>
            <a:solidFill>
              <a:schemeClr val="accent1">
                <a:lumMod val="40000"/>
                <a:lumOff val="60000"/>
              </a:schemeClr>
            </a:solidFill>
            <a:ln w="254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2057400" y="3505200"/>
              <a:ext cx="914400" cy="457200"/>
              <a:chOff x="2057400" y="4419600"/>
              <a:chExt cx="914400" cy="457200"/>
            </a:xfrm>
          </p:grpSpPr>
          <p:sp>
            <p:nvSpPr>
              <p:cNvPr id="21" name="Rectangle 20"/>
              <p:cNvSpPr/>
              <p:nvPr/>
            </p:nvSpPr>
            <p:spPr>
              <a:xfrm>
                <a:off x="2057400" y="4419600"/>
                <a:ext cx="304800" cy="457200"/>
              </a:xfrm>
              <a:prstGeom prst="rect">
                <a:avLst/>
              </a:prstGeom>
              <a:solidFill>
                <a:schemeClr val="accent2">
                  <a:lumMod val="40000"/>
                  <a:lumOff val="6000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362200" y="4419600"/>
                <a:ext cx="304800" cy="457200"/>
              </a:xfrm>
              <a:prstGeom prst="rect">
                <a:avLst/>
              </a:prstGeom>
              <a:solidFill>
                <a:schemeClr val="accent2">
                  <a:lumMod val="40000"/>
                  <a:lumOff val="6000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667000" y="4419600"/>
                <a:ext cx="304800" cy="457200"/>
              </a:xfrm>
              <a:prstGeom prst="rect">
                <a:avLst/>
              </a:prstGeom>
              <a:solidFill>
                <a:schemeClr val="accent2">
                  <a:lumMod val="40000"/>
                  <a:lumOff val="6000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4" name="TextBox 23"/>
          <p:cNvSpPr txBox="1"/>
          <p:nvPr/>
        </p:nvSpPr>
        <p:spPr>
          <a:xfrm>
            <a:off x="2209800" y="3195935"/>
            <a:ext cx="533400" cy="338554"/>
          </a:xfrm>
          <a:prstGeom prst="rect">
            <a:avLst/>
          </a:prstGeom>
          <a:noFill/>
        </p:spPr>
        <p:txBody>
          <a:bodyPr wrap="square" rtlCol="0">
            <a:spAutoFit/>
          </a:bodyPr>
          <a:lstStyle/>
          <a:p>
            <a:r>
              <a:rPr lang="en-US" sz="2400" dirty="0" smtClean="0"/>
              <a:t>34</a:t>
            </a:r>
            <a:endParaRPr lang="en-US" sz="2400" dirty="0"/>
          </a:p>
        </p:txBody>
      </p:sp>
      <p:sp>
        <p:nvSpPr>
          <p:cNvPr id="25" name="Rectangle 24"/>
          <p:cNvSpPr/>
          <p:nvPr/>
        </p:nvSpPr>
        <p:spPr>
          <a:xfrm>
            <a:off x="3886200" y="3962400"/>
            <a:ext cx="609600" cy="457200"/>
          </a:xfrm>
          <a:prstGeom prst="rect">
            <a:avLst/>
          </a:prstGeom>
          <a:noFill/>
          <a:ln w="254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5105400" y="3962400"/>
            <a:ext cx="304800" cy="457200"/>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657600" y="4724400"/>
            <a:ext cx="609600" cy="338554"/>
          </a:xfrm>
          <a:prstGeom prst="rect">
            <a:avLst/>
          </a:prstGeom>
          <a:noFill/>
        </p:spPr>
        <p:txBody>
          <a:bodyPr wrap="square" rtlCol="0">
            <a:spAutoFit/>
          </a:bodyPr>
          <a:lstStyle/>
          <a:p>
            <a:r>
              <a:rPr lang="en-US" sz="2400" dirty="0" smtClean="0"/>
              <a:t>20</a:t>
            </a:r>
            <a:endParaRPr lang="en-US" sz="2800" dirty="0"/>
          </a:p>
        </p:txBody>
      </p:sp>
      <p:sp>
        <p:nvSpPr>
          <p:cNvPr id="28" name="Left Brace 27"/>
          <p:cNvSpPr/>
          <p:nvPr/>
        </p:nvSpPr>
        <p:spPr>
          <a:xfrm rot="5400000">
            <a:off x="4229100" y="42565"/>
            <a:ext cx="228600" cy="3962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p:cNvSpPr txBox="1"/>
          <p:nvPr/>
        </p:nvSpPr>
        <p:spPr>
          <a:xfrm>
            <a:off x="2895600" y="2667000"/>
            <a:ext cx="2971800" cy="830997"/>
          </a:xfrm>
          <a:prstGeom prst="rect">
            <a:avLst/>
          </a:prstGeom>
          <a:noFill/>
        </p:spPr>
        <p:txBody>
          <a:bodyPr wrap="square" rtlCol="0">
            <a:spAutoFit/>
          </a:bodyPr>
          <a:lstStyle/>
          <a:p>
            <a:r>
              <a:rPr lang="en-US" sz="2400" dirty="0" smtClean="0">
                <a:latin typeface="Berlin Sans FB" pitchFamily="34" charset="0"/>
              </a:rPr>
              <a:t>Boys                        Girls</a:t>
            </a:r>
            <a:endParaRPr lang="en-US" sz="2400" dirty="0">
              <a:latin typeface="Berlin Sans FB" pitchFamily="34" charset="0"/>
            </a:endParaRPr>
          </a:p>
        </p:txBody>
      </p:sp>
      <p:sp>
        <p:nvSpPr>
          <p:cNvPr id="30" name="Left Brace 29"/>
          <p:cNvSpPr/>
          <p:nvPr/>
        </p:nvSpPr>
        <p:spPr>
          <a:xfrm rot="5400000">
            <a:off x="2324100" y="3009900"/>
            <a:ext cx="228600" cy="152400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TextBox 30"/>
          <p:cNvSpPr txBox="1"/>
          <p:nvPr/>
        </p:nvSpPr>
        <p:spPr>
          <a:xfrm>
            <a:off x="439838" y="3936872"/>
            <a:ext cx="1160362" cy="634020"/>
          </a:xfrm>
          <a:prstGeom prst="rect">
            <a:avLst/>
          </a:prstGeom>
          <a:noFill/>
        </p:spPr>
        <p:txBody>
          <a:bodyPr wrap="square" rtlCol="0">
            <a:spAutoFit/>
          </a:bodyPr>
          <a:lstStyle/>
          <a:p>
            <a:pPr>
              <a:lnSpc>
                <a:spcPct val="80000"/>
              </a:lnSpc>
            </a:pPr>
            <a:r>
              <a:rPr lang="en-US" sz="2200" dirty="0" smtClean="0">
                <a:latin typeface="Berlin Sans FB" pitchFamily="34" charset="0"/>
              </a:rPr>
              <a:t>Wore goggles</a:t>
            </a:r>
            <a:endParaRPr lang="en-US" sz="2200" dirty="0">
              <a:latin typeface="Berlin Sans FB" pitchFamily="34" charset="0"/>
            </a:endParaRPr>
          </a:p>
        </p:txBody>
      </p:sp>
      <p:sp>
        <p:nvSpPr>
          <p:cNvPr id="32" name="TextBox 31"/>
          <p:cNvSpPr txBox="1"/>
          <p:nvPr/>
        </p:nvSpPr>
        <p:spPr>
          <a:xfrm>
            <a:off x="696036" y="2173321"/>
            <a:ext cx="1486468" cy="978729"/>
          </a:xfrm>
          <a:prstGeom prst="rect">
            <a:avLst/>
          </a:prstGeom>
          <a:noFill/>
        </p:spPr>
        <p:txBody>
          <a:bodyPr wrap="square" rtlCol="0">
            <a:spAutoFit/>
          </a:bodyPr>
          <a:lstStyle/>
          <a:p>
            <a:pPr>
              <a:lnSpc>
                <a:spcPct val="80000"/>
              </a:lnSpc>
            </a:pPr>
            <a:r>
              <a:rPr lang="en-US" sz="2400" dirty="0" smtClean="0">
                <a:latin typeface="Berlin Sans FB" pitchFamily="34" charset="0"/>
              </a:rPr>
              <a:t>Children at swim camp</a:t>
            </a:r>
            <a:endParaRPr lang="en-US" sz="2400" dirty="0">
              <a:latin typeface="Berlin Sans FB" pitchFamily="34" charset="0"/>
            </a:endParaRPr>
          </a:p>
        </p:txBody>
      </p:sp>
      <p:sp>
        <p:nvSpPr>
          <p:cNvPr id="33" name="Rectangle 32"/>
          <p:cNvSpPr/>
          <p:nvPr/>
        </p:nvSpPr>
        <p:spPr>
          <a:xfrm>
            <a:off x="4495800" y="3962400"/>
            <a:ext cx="609600" cy="457200"/>
          </a:xfrm>
          <a:prstGeom prst="rect">
            <a:avLst/>
          </a:prstGeom>
          <a:noFill/>
          <a:ln w="254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5410200" y="3962400"/>
            <a:ext cx="304800" cy="457200"/>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715000" y="3962400"/>
            <a:ext cx="304800" cy="457200"/>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019800" y="3962400"/>
            <a:ext cx="304800" cy="457200"/>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6436056" y="3538954"/>
            <a:ext cx="1641144" cy="904863"/>
          </a:xfrm>
          <a:prstGeom prst="rect">
            <a:avLst/>
          </a:prstGeom>
          <a:noFill/>
        </p:spPr>
        <p:txBody>
          <a:bodyPr wrap="square" rtlCol="0">
            <a:spAutoFit/>
          </a:bodyPr>
          <a:lstStyle/>
          <a:p>
            <a:pPr>
              <a:lnSpc>
                <a:spcPct val="80000"/>
              </a:lnSpc>
            </a:pPr>
            <a:r>
              <a:rPr lang="en-US" sz="2200" dirty="0" smtClean="0">
                <a:latin typeface="Berlin Sans FB" pitchFamily="34" charset="0"/>
              </a:rPr>
              <a:t>Did not wear goggles</a:t>
            </a:r>
            <a:endParaRPr lang="en-US" sz="2200" dirty="0">
              <a:latin typeface="Berlin Sans FB" pitchFamily="34" charset="0"/>
            </a:endParaRPr>
          </a:p>
        </p:txBody>
      </p:sp>
      <p:sp>
        <p:nvSpPr>
          <p:cNvPr id="38" name="Rectangle 37"/>
          <p:cNvSpPr/>
          <p:nvPr/>
        </p:nvSpPr>
        <p:spPr>
          <a:xfrm>
            <a:off x="4114800" y="5638800"/>
            <a:ext cx="304800" cy="457200"/>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3505200" y="5638800"/>
            <a:ext cx="609600" cy="457200"/>
          </a:xfrm>
          <a:prstGeom prst="rect">
            <a:avLst/>
          </a:prstGeom>
          <a:noFill/>
          <a:ln w="254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876800" y="3200400"/>
            <a:ext cx="533400" cy="338554"/>
          </a:xfrm>
          <a:prstGeom prst="rect">
            <a:avLst/>
          </a:prstGeom>
          <a:noFill/>
        </p:spPr>
        <p:txBody>
          <a:bodyPr wrap="square" rtlCol="0">
            <a:spAutoFit/>
          </a:bodyPr>
          <a:lstStyle/>
          <a:p>
            <a:r>
              <a:rPr lang="en-US" sz="2400" dirty="0" smtClean="0"/>
              <a:t>54</a:t>
            </a:r>
            <a:endParaRPr lang="en-US" sz="2400" dirty="0"/>
          </a:p>
        </p:txBody>
      </p:sp>
      <p:sp>
        <p:nvSpPr>
          <p:cNvPr id="41" name="Left Brace 40"/>
          <p:cNvSpPr/>
          <p:nvPr/>
        </p:nvSpPr>
        <p:spPr>
          <a:xfrm rot="5400000">
            <a:off x="4991100" y="2552700"/>
            <a:ext cx="228600" cy="243840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2" name="Group 41"/>
          <p:cNvGrpSpPr/>
          <p:nvPr/>
        </p:nvGrpSpPr>
        <p:grpSpPr>
          <a:xfrm>
            <a:off x="4495800" y="4572000"/>
            <a:ext cx="1524000" cy="457200"/>
            <a:chOff x="1447800" y="3505200"/>
            <a:chExt cx="1524000" cy="457200"/>
          </a:xfrm>
        </p:grpSpPr>
        <p:sp>
          <p:nvSpPr>
            <p:cNvPr id="43" name="Rectangle 42"/>
            <p:cNvSpPr/>
            <p:nvPr/>
          </p:nvSpPr>
          <p:spPr>
            <a:xfrm>
              <a:off x="1447800" y="3505200"/>
              <a:ext cx="609600" cy="457200"/>
            </a:xfrm>
            <a:prstGeom prst="rect">
              <a:avLst/>
            </a:prstGeom>
            <a:solidFill>
              <a:schemeClr val="accent1">
                <a:lumMod val="40000"/>
                <a:lumOff val="60000"/>
              </a:schemeClr>
            </a:solidFill>
            <a:ln w="254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31"/>
            <p:cNvGrpSpPr/>
            <p:nvPr/>
          </p:nvGrpSpPr>
          <p:grpSpPr>
            <a:xfrm>
              <a:off x="2057400" y="3505200"/>
              <a:ext cx="914400" cy="457200"/>
              <a:chOff x="2057400" y="4419600"/>
              <a:chExt cx="914400" cy="457200"/>
            </a:xfrm>
          </p:grpSpPr>
          <p:sp>
            <p:nvSpPr>
              <p:cNvPr id="45" name="Rectangle 44"/>
              <p:cNvSpPr/>
              <p:nvPr/>
            </p:nvSpPr>
            <p:spPr>
              <a:xfrm>
                <a:off x="2057400" y="4419600"/>
                <a:ext cx="304800" cy="457200"/>
              </a:xfrm>
              <a:prstGeom prst="rect">
                <a:avLst/>
              </a:prstGeom>
              <a:solidFill>
                <a:schemeClr val="accent2">
                  <a:lumMod val="40000"/>
                  <a:lumOff val="6000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2362200" y="4419600"/>
                <a:ext cx="304800" cy="457200"/>
              </a:xfrm>
              <a:prstGeom prst="rect">
                <a:avLst/>
              </a:prstGeom>
              <a:solidFill>
                <a:schemeClr val="accent2">
                  <a:lumMod val="40000"/>
                  <a:lumOff val="6000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2667000" y="4419600"/>
                <a:ext cx="304800" cy="457200"/>
              </a:xfrm>
              <a:prstGeom prst="rect">
                <a:avLst/>
              </a:prstGeom>
              <a:solidFill>
                <a:schemeClr val="accent2">
                  <a:lumMod val="40000"/>
                  <a:lumOff val="60000"/>
                </a:scheme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8" name="TextBox 47"/>
          <p:cNvSpPr txBox="1"/>
          <p:nvPr/>
        </p:nvSpPr>
        <p:spPr>
          <a:xfrm>
            <a:off x="5029200" y="5410200"/>
            <a:ext cx="533400" cy="338554"/>
          </a:xfrm>
          <a:prstGeom prst="rect">
            <a:avLst/>
          </a:prstGeom>
          <a:noFill/>
        </p:spPr>
        <p:txBody>
          <a:bodyPr wrap="square" rtlCol="0">
            <a:spAutoFit/>
          </a:bodyPr>
          <a:lstStyle/>
          <a:p>
            <a:r>
              <a:rPr lang="en-US" sz="2400" dirty="0" smtClean="0"/>
              <a:t>34</a:t>
            </a:r>
            <a:endParaRPr lang="en-US" sz="2400" dirty="0"/>
          </a:p>
        </p:txBody>
      </p:sp>
      <p:sp>
        <p:nvSpPr>
          <p:cNvPr id="49" name="Left Brace 48"/>
          <p:cNvSpPr/>
          <p:nvPr/>
        </p:nvSpPr>
        <p:spPr>
          <a:xfrm rot="16200000">
            <a:off x="5105400" y="4419601"/>
            <a:ext cx="304800" cy="152400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TextBox 49"/>
          <p:cNvSpPr txBox="1"/>
          <p:nvPr/>
        </p:nvSpPr>
        <p:spPr>
          <a:xfrm>
            <a:off x="6166512" y="4583365"/>
            <a:ext cx="1224888" cy="634020"/>
          </a:xfrm>
          <a:prstGeom prst="rect">
            <a:avLst/>
          </a:prstGeom>
          <a:noFill/>
        </p:spPr>
        <p:txBody>
          <a:bodyPr wrap="square" rtlCol="0">
            <a:spAutoFit/>
          </a:bodyPr>
          <a:lstStyle/>
          <a:p>
            <a:pPr>
              <a:lnSpc>
                <a:spcPct val="80000"/>
              </a:lnSpc>
            </a:pPr>
            <a:r>
              <a:rPr lang="en-US" sz="2200" dirty="0" smtClean="0">
                <a:latin typeface="Berlin Sans FB" pitchFamily="34" charset="0"/>
              </a:rPr>
              <a:t>Wore goggles</a:t>
            </a:r>
            <a:endParaRPr lang="en-US" sz="2200" dirty="0">
              <a:latin typeface="Berlin Sans FB" pitchFamily="34" charset="0"/>
            </a:endParaRPr>
          </a:p>
        </p:txBody>
      </p:sp>
      <p:sp>
        <p:nvSpPr>
          <p:cNvPr id="51" name="Left Brace 50"/>
          <p:cNvSpPr/>
          <p:nvPr/>
        </p:nvSpPr>
        <p:spPr>
          <a:xfrm rot="5400000">
            <a:off x="3810000" y="4953000"/>
            <a:ext cx="304800" cy="91440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Rectangle 51"/>
          <p:cNvSpPr/>
          <p:nvPr/>
        </p:nvSpPr>
        <p:spPr>
          <a:xfrm>
            <a:off x="7315200" y="5791200"/>
            <a:ext cx="304800" cy="457200"/>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7620000" y="5791200"/>
            <a:ext cx="304800" cy="457200"/>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7391400" y="5105400"/>
            <a:ext cx="609600" cy="338554"/>
          </a:xfrm>
          <a:prstGeom prst="rect">
            <a:avLst/>
          </a:prstGeom>
          <a:noFill/>
        </p:spPr>
        <p:txBody>
          <a:bodyPr wrap="square" rtlCol="0">
            <a:spAutoFit/>
          </a:bodyPr>
          <a:lstStyle/>
          <a:p>
            <a:r>
              <a:rPr lang="en-US" sz="2400" dirty="0" smtClean="0"/>
              <a:t>14</a:t>
            </a:r>
            <a:endParaRPr lang="en-US" sz="2800" dirty="0"/>
          </a:p>
        </p:txBody>
      </p:sp>
      <p:sp>
        <p:nvSpPr>
          <p:cNvPr id="55" name="Left Brace 54"/>
          <p:cNvSpPr/>
          <p:nvPr/>
        </p:nvSpPr>
        <p:spPr>
          <a:xfrm rot="5400000">
            <a:off x="7505700" y="5372100"/>
            <a:ext cx="228600" cy="60960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TextBox 56"/>
          <p:cNvSpPr txBox="1"/>
          <p:nvPr/>
        </p:nvSpPr>
        <p:spPr>
          <a:xfrm>
            <a:off x="4191000" y="1676400"/>
            <a:ext cx="457200" cy="369332"/>
          </a:xfrm>
          <a:prstGeom prst="rect">
            <a:avLst/>
          </a:prstGeom>
          <a:noFill/>
        </p:spPr>
        <p:txBody>
          <a:bodyPr wrap="square" rtlCol="0">
            <a:spAutoFit/>
          </a:bodyPr>
          <a:lstStyle/>
          <a:p>
            <a:r>
              <a:rPr lang="en-US" dirty="0" smtClean="0"/>
              <a:t>94</a:t>
            </a:r>
            <a:endParaRPr lang="en-US" dirty="0"/>
          </a:p>
        </p:txBody>
      </p:sp>
      <p:pic>
        <p:nvPicPr>
          <p:cNvPr id="7170" name="Picture 2" descr="http://www.kicksnflips.net/goggles_clip_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97395">
            <a:off x="6846151" y="2218710"/>
            <a:ext cx="1852496" cy="90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2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31"/>
                                        </p:tgtEl>
                                      </p:cBhvr>
                                    </p:animEffect>
                                    <p:set>
                                      <p:cBhvr>
                                        <p:cTn id="88" dur="1" fill="hold">
                                          <p:stCondLst>
                                            <p:cond delay="499"/>
                                          </p:stCondLst>
                                        </p:cTn>
                                        <p:tgtEl>
                                          <p:spTgt spid="31"/>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4"/>
                                        </p:tgtEl>
                                      </p:cBhvr>
                                    </p:animEffect>
                                    <p:set>
                                      <p:cBhvr>
                                        <p:cTn id="94" dur="1" fill="hold">
                                          <p:stCondLst>
                                            <p:cond delay="499"/>
                                          </p:stCondLst>
                                        </p:cTn>
                                        <p:tgtEl>
                                          <p:spTgt spid="24"/>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par>
                                <p:cTn id="102" presetID="10" presetClass="entr" presetSubtype="0" fill="hold"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fade">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500"/>
                                        <p:tgtEl>
                                          <p:spTgt spid="3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500"/>
                                        <p:tgtEl>
                                          <p:spTgt spid="3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fade">
                                      <p:cBhvr>
                                        <p:cTn id="123" dur="500"/>
                                        <p:tgtEl>
                                          <p:spTgt spid="51"/>
                                        </p:tgtEl>
                                      </p:cBhvr>
                                    </p:animEffect>
                                  </p:childTnLst>
                                </p:cTn>
                              </p:par>
                            </p:childTnLst>
                          </p:cTn>
                        </p:par>
                        <p:par>
                          <p:cTn id="124" fill="hold">
                            <p:stCondLst>
                              <p:cond delay="500"/>
                            </p:stCondLst>
                            <p:childTnLst>
                              <p:par>
                                <p:cTn id="125" presetID="10" presetClass="entr" presetSubtype="0"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500"/>
                                        <p:tgtEl>
                                          <p:spTgt spid="2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500"/>
                                        <p:tgtEl>
                                          <p:spTgt spid="52"/>
                                        </p:tgtEl>
                                      </p:cBhvr>
                                    </p:animEffect>
                                  </p:childTnLst>
                                </p:cTn>
                              </p:par>
                            </p:childTnLst>
                          </p:cTn>
                        </p:par>
                        <p:par>
                          <p:cTn id="133" fill="hold">
                            <p:stCondLst>
                              <p:cond delay="500"/>
                            </p:stCondLst>
                            <p:childTnLst>
                              <p:par>
                                <p:cTn id="134" presetID="10" presetClass="entr" presetSubtype="0" fill="hold" grpId="0" nodeType="afterEffect">
                                  <p:stCondLst>
                                    <p:cond delay="0"/>
                                  </p:stCondLst>
                                  <p:childTnLst>
                                    <p:set>
                                      <p:cBhvr>
                                        <p:cTn id="135" dur="1" fill="hold">
                                          <p:stCondLst>
                                            <p:cond delay="0"/>
                                          </p:stCondLst>
                                        </p:cTn>
                                        <p:tgtEl>
                                          <p:spTgt spid="53"/>
                                        </p:tgtEl>
                                        <p:attrNameLst>
                                          <p:attrName>style.visibility</p:attrName>
                                        </p:attrNameLst>
                                      </p:cBhvr>
                                      <p:to>
                                        <p:strVal val="visible"/>
                                      </p:to>
                                    </p:set>
                                    <p:animEffect transition="in" filter="fade">
                                      <p:cBhvr>
                                        <p:cTn id="136" dur="500"/>
                                        <p:tgtEl>
                                          <p:spTgt spid="53"/>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fade">
                                      <p:cBhvr>
                                        <p:cTn id="141" dur="500"/>
                                        <p:tgtEl>
                                          <p:spTgt spid="55"/>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54"/>
                                        </p:tgtEl>
                                        <p:attrNameLst>
                                          <p:attrName>style.visibility</p:attrName>
                                        </p:attrNameLst>
                                      </p:cBhvr>
                                      <p:to>
                                        <p:strVal val="visible"/>
                                      </p:to>
                                    </p:set>
                                    <p:animEffect transition="in" filter="fade">
                                      <p:cBhvr>
                                        <p:cTn id="14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4" grpId="1"/>
      <p:bldP spid="25" grpId="0" animBg="1"/>
      <p:bldP spid="26" grpId="0" animBg="1"/>
      <p:bldP spid="27" grpId="0"/>
      <p:bldP spid="28" grpId="0" animBg="1"/>
      <p:bldP spid="29" grpId="0"/>
      <p:bldP spid="30" grpId="0" animBg="1"/>
      <p:bldP spid="30" grpId="1" animBg="1"/>
      <p:bldP spid="31" grpId="0"/>
      <p:bldP spid="31" grpId="1"/>
      <p:bldP spid="32" grpId="0"/>
      <p:bldP spid="33" grpId="0" animBg="1"/>
      <p:bldP spid="34" grpId="0" animBg="1"/>
      <p:bldP spid="35" grpId="0" animBg="1"/>
      <p:bldP spid="36" grpId="0" animBg="1"/>
      <p:bldP spid="37" grpId="0"/>
      <p:bldP spid="38" grpId="0" animBg="1"/>
      <p:bldP spid="39" grpId="0" animBg="1"/>
      <p:bldP spid="40" grpId="0"/>
      <p:bldP spid="41" grpId="0" animBg="1"/>
      <p:bldP spid="48" grpId="0"/>
      <p:bldP spid="49" grpId="0" animBg="1"/>
      <p:bldP spid="50" grpId="0"/>
      <p:bldP spid="51" grpId="0" animBg="1"/>
      <p:bldP spid="52" grpId="0" animBg="1"/>
      <p:bldP spid="53" grpId="0" animBg="1"/>
      <p:bldP spid="54" grpId="0"/>
      <p:bldP spid="5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Key Points</a:t>
            </a:r>
            <a:endParaRPr lang="en-US" dirty="0">
              <a:latin typeface="Berlin Sans FB" pitchFamily="34" charset="0"/>
            </a:endParaRPr>
          </a:p>
        </p:txBody>
      </p:sp>
      <p:sp>
        <p:nvSpPr>
          <p:cNvPr id="3" name="Content Placeholder 2"/>
          <p:cNvSpPr>
            <a:spLocks noGrp="1"/>
          </p:cNvSpPr>
          <p:nvPr>
            <p:ph idx="1"/>
          </p:nvPr>
        </p:nvSpPr>
        <p:spPr>
          <a:xfrm>
            <a:off x="304800" y="1676400"/>
            <a:ext cx="8458200" cy="3951337"/>
          </a:xfrm>
        </p:spPr>
        <p:txBody>
          <a:bodyPr>
            <a:normAutofit/>
          </a:bodyPr>
          <a:lstStyle/>
          <a:p>
            <a:pPr marL="0" indent="0">
              <a:buNone/>
            </a:pPr>
            <a:endParaRPr lang="en-US" sz="500" dirty="0" smtClean="0">
              <a:latin typeface="Berlin Sans FB" pitchFamily="34" charset="0"/>
            </a:endParaRPr>
          </a:p>
          <a:p>
            <a:pPr>
              <a:buFont typeface="Courier New" pitchFamily="49" charset="0"/>
              <a:buChar char="o"/>
            </a:pPr>
            <a:r>
              <a:rPr lang="en-US" dirty="0" smtClean="0">
                <a:latin typeface="Berlin Sans FB" pitchFamily="34" charset="0"/>
              </a:rPr>
              <a:t>When </a:t>
            </a:r>
            <a:r>
              <a:rPr lang="en-US" dirty="0">
                <a:latin typeface="Berlin Sans FB" pitchFamily="34" charset="0"/>
              </a:rPr>
              <a:t>building proficiency in tape diagraming </a:t>
            </a:r>
            <a:r>
              <a:rPr lang="en-US" dirty="0" smtClean="0">
                <a:latin typeface="Berlin Sans FB" pitchFamily="34" charset="0"/>
              </a:rPr>
              <a:t>skills, </a:t>
            </a:r>
            <a:r>
              <a:rPr lang="en-US" dirty="0">
                <a:latin typeface="Berlin Sans FB" pitchFamily="34" charset="0"/>
              </a:rPr>
              <a:t>start with simple accessible situations and add complexities one at a </a:t>
            </a:r>
            <a:r>
              <a:rPr lang="en-US" dirty="0" smtClean="0">
                <a:latin typeface="Berlin Sans FB" pitchFamily="34" charset="0"/>
              </a:rPr>
              <a:t>time</a:t>
            </a:r>
          </a:p>
          <a:p>
            <a:pPr marL="0" indent="0">
              <a:buNone/>
            </a:pPr>
            <a:endParaRPr lang="en-US" sz="500" dirty="0">
              <a:latin typeface="Berlin Sans FB" pitchFamily="34" charset="0"/>
            </a:endParaRPr>
          </a:p>
          <a:p>
            <a:pPr>
              <a:buFont typeface="Courier New" pitchFamily="49" charset="0"/>
              <a:buChar char="o"/>
            </a:pPr>
            <a:r>
              <a:rPr lang="en-US" dirty="0">
                <a:latin typeface="Berlin Sans FB" pitchFamily="34" charset="0"/>
              </a:rPr>
              <a:t>Develop habits of mind in students to reflect on the size of bars relative to one </a:t>
            </a:r>
            <a:r>
              <a:rPr lang="en-US" dirty="0" smtClean="0">
                <a:latin typeface="Berlin Sans FB" pitchFamily="34" charset="0"/>
              </a:rPr>
              <a:t>another</a:t>
            </a:r>
          </a:p>
          <a:p>
            <a:pPr marL="0" indent="0">
              <a:buNone/>
            </a:pPr>
            <a:endParaRPr lang="en-US" sz="500" dirty="0" smtClean="0">
              <a:latin typeface="Berlin Sans FB" pitchFamily="34" charset="0"/>
            </a:endParaRPr>
          </a:p>
          <a:p>
            <a:pPr marL="0" indent="0">
              <a:buNone/>
            </a:pPr>
            <a:endParaRPr lang="en-US" sz="500" dirty="0">
              <a:latin typeface="Berlin Sans FB" pitchFamily="34" charset="0"/>
            </a:endParaRPr>
          </a:p>
          <a:p>
            <a:pPr>
              <a:buFont typeface="Courier New" pitchFamily="49" charset="0"/>
              <a:buChar char="o"/>
            </a:pPr>
            <a:r>
              <a:rPr lang="en-US" dirty="0">
                <a:latin typeface="Berlin Sans FB" pitchFamily="34" charset="0"/>
              </a:rPr>
              <a:t>Part-whole models are more helpful when modeling situations </a:t>
            </a:r>
            <a:r>
              <a:rPr lang="en-US" dirty="0" smtClean="0">
                <a:latin typeface="Berlin Sans FB" pitchFamily="34" charset="0"/>
              </a:rPr>
              <a:t>where __________________________________________</a:t>
            </a:r>
          </a:p>
          <a:p>
            <a:pPr marL="0" indent="0">
              <a:buNone/>
            </a:pPr>
            <a:endParaRPr lang="en-US" sz="500" dirty="0">
              <a:latin typeface="Berlin Sans FB" pitchFamily="34" charset="0"/>
            </a:endParaRPr>
          </a:p>
          <a:p>
            <a:pPr>
              <a:buFont typeface="Courier New" pitchFamily="49" charset="0"/>
              <a:buChar char="o"/>
            </a:pPr>
            <a:r>
              <a:rPr lang="en-US" dirty="0">
                <a:latin typeface="Berlin Sans FB" pitchFamily="34" charset="0"/>
              </a:rPr>
              <a:t>Compare to models are best </a:t>
            </a:r>
            <a:r>
              <a:rPr lang="en-US" dirty="0" smtClean="0">
                <a:latin typeface="Berlin Sans FB" pitchFamily="34" charset="0"/>
              </a:rPr>
              <a:t>when _________________________</a:t>
            </a:r>
            <a:endParaRPr lang="en-US" dirty="0">
              <a:latin typeface="Berlin Sans FB" pitchFamily="34" charset="0"/>
            </a:endParaRPr>
          </a:p>
          <a:p>
            <a:endParaRPr lang="en-US" dirty="0"/>
          </a:p>
        </p:txBody>
      </p:sp>
      <p:sp>
        <p:nvSpPr>
          <p:cNvPr id="4" name="AutoShape 2" descr="data:image/jpeg;base64,/9j/4AAQSkZJRgABAQAAAQABAAD/2wCEAAkGBhAGERUQERQVFRAVFBAYEhYXFxQWGBQSFRAXFRYXHhgXHjIeGBkjGRcYHy8gJScpLSwsGB4xNTAqNSYrLCkBCQoKDgwOFw8PGjUlHyQqLiwwLCwvLjUsLzI1LSwsNS0pKTUpNSw0LCwsNTUpNTUpNTQqKS0qLCkpLDUsLCwsNf/AABEIAOEA4AMBIgACEQEDEQH/xAAcAAEAAwEBAQEBAAAAAAAAAAAABQcIBgQCAwH/xABLEAABAwIDBAUGCQkGBwEAAAABAAIDBBEFBhIHITFBEyJRYXEIFDJygYIWI0JSYpGSobEVJENjc5OissFTVIOjs9MYMzQ1lMLRF//EABsBAQACAwEBAAAAAAAAAAAAAAADBgEEBQIH/8QALREBAAEDAgMGBQUAAAAAAAAAAAECAxEEBSExQRITMpGxwVFhgdHhFCIjUnL/2gAMAwEAAhEDEQA/ALxREQEREBERAREQURtvzxi2FTmjb+b0r23jfGTqnZwdeTcW2O4sFuO8uBF5vYNn84zEcOqHXmhbeBxO98AsNPeWG3ukfNK6/adktudqF8QA84ju+ndzEgHo37HDqnxB5LLuX8amyrVx1MdxLDJfSbi9tz2HsBF2nxKDZ6Lx4PiseNwR1MRvHKxr2HucL2PYRwI7QV7EBERAREQERQOesb+DuHVNTezmQv0H9Y/qR/xuagol+3DEcJrqh8bxNSunmLIpRcCPpCG6XDrN6oHO3ctDYFiLsXpoah7OjdLFHIWX1aNbA7Tewva/Yse5awg4/VwUo/SyxsJHJrnAOPsbc+xbOYwRgACwAAA7AOAQfSIiAiIgIiICIiAiIgIiICIiAiIgLM23bKXwfxDzhgtDVh0g7BMCOlHtJD/fPYtMritr2VfhThkrWi80Px0PaXMB1N95hcLdulBxvk65s84ilw2Q9aK8sF/7NzrSNHg8h3+IexXOsb5MzE7KldBVtvaN41gfKid1ZG+1pNu+y2LDM2oaHtILXAFpHAtIuCO4hB9oiICIiAqe8o3MHmtLBRNPWmkMj/2cQ3A9xe4H3FcKydtbzN8KMUme03iiPQxdhZGSCR2hzy93gQgn/J7wL8o4i6pI6lNE4g/rJbxtH2ekPsWklWmwLL/5Jwzp3Cz6mRz+/o29Rg+5zh66stAREQEREBERAREQEUfjuP02WoTPUyNjibzPEn5rQN7ndw3ryZUzlR5zi6alk1AWD2Hc+Mnk5vLuO8HkSgm0REBERAREQEREFaYPsGw2gqJJ5rzh0j3RRHqxRsLrtaQDeSw3bzY9isiGFtO0MYA1rQA1oAAa0CwAA3AAcl9ogIiICIiBxVX5v2C0OOkyUh81mO8ho1ROP7O/U90gdxVoIg8+HULMLijgjFo42MYwdjWNDR9wXoREBERAREQEREBERBn3bHs+xZ8jq58rqynGqwa3S6nZxt0Q3aAOLm8bXdbiquwTHajLczaimkdHK3gRzHMEHc5p7DcLaarjO+xGhzRqlg/Nak3JLAOjefpR8ifnNtxuQUERkvygqbErRYg3oJdw6Vt3ROPePSj+8d4Vs01UytY2SNzXxuF2uaQ5rh2gjcQsi5t2fV+S3WqYj0d7NmZ1one9yPc4A9y+MqZ8r8mP1UspDCbuid1on+LDwPeLHvQbCRcHs32rwZ8Bic3oatouY9Vw9vNzDxNuYO8XHHiu8QEREBERARc/mbPuH5RH51O1r7XEY68h7Oo3eAe02HeqxxvykmtuKOlJHJ8zrf5bL/zoLuRZkrdvuM1Xouhi9SIH/ULl4f8A9tx3+9D9zTf7aDVKLLUe3HHGcahrvGGD+jApGl8obFoPSbTSetG4fyPCDSiKisN8pVwsKijB7XRSkfwvaf5l2uCbcsHxghrpXwOPKZukfbaS0e0hBYCL8aSsjr2CSJ7XsPouY4OafAt3FfsgIiICIiAiL+FwbvPBB/UXM4xtLwnAriWri1Di1h6V1+zTHcj22XJx+UBQ1tTDTwQyuEs0UZkfpja0PkDdQG8ute9jZBaSIiD854GVTSx7Q5jgQ5rgCHA8QQdxCqTPewKDEg6bDiIZt5MJPxTz2NPGM/W3hubxVvogozZNsYkp5RW4iwsMT/iICd5ex3/Mfb5II3Dnx4W1XmiICIoLOWcKfJNM6pnN+UbB6UkhG5o/EnkN6D3Y5j1PlyF1RUyNjibxJ5nk0Ab3OPYN6q6XN+L7Ty5mGDzOgBLXVMlxLJ2hun0T6vDm4XsuIwWOs224jrqnkUsXWe1pIZFGT1Y2D5zrW1HfYE8gFf8ARUUeHRtiiaGRsAaxrRYNaOAXF3Lcv0/8dvxen5SUUZ4yrHDdgFK066uomneTd2m0YcTvNydTj43C67DtmeE4X6FHEe+QGU/XKSunRVm5rtRc8Vc+nonimIRzcu0bOFPAPCKP/wCI/LlHJuNNAfGKM/0Uii1+8r+LOEDUZDwuq9KipvERRtP1tAKgMR2JYRXg6Ynwk845H/g/U37l3qKWjVXqPDXPmx2YUdjnk9SxXdR1DX/QlGg29dtwT4gKtMeyrWZYdoqoXx9jiLsd6rx1XewrXi/Gsoo8QY6KVjXxuFnNcA5rh3grp6fer1E4ufujyl4m3HRkfAcz1mWX9JSzPiduuGnqut85h6rh4grReyvaszPLTBOBHWsbcgejKwbi9t+BG67e+43XtTu1jZ6Mlztkgv5pMToBuTG8bzGTzFt4J32uN9rnlMuY3Jluqhqo/Tika63DU3g5vg5pLT3FWuzepvURco5SgmMcG0UX5087alrXtN2ua1zT2tIuD9S/RSsCgc253oskxiSqk0l2ro2NBc+QttcNHdcbyQN43qeXIbT8jfDyj6Fha2oY9r4HuuAHcHAkAnSWk8BxDexBVGZPKJrK0ltFEyBnJ77SSeNj1G+FneKrjF8012Yz+cVE0tzua57i257GDqj2BXZl3yc6Wls6tnfM7ddkfxbPAu3ucO8aVZGB5OoMtj81pooz84Nu8jvkddx9pQZgwTZdi+P2MdLI1ht15AIm27fjLFw8AVYWXvJymjc2Sqq2sLSDphaXm4Nx132APulXsiAiIgIiICIiAso7Wc5OzfiEhDr08JdHAOWlps5/i9wvfs0jktRYxP5rTzPHFsUrvsxk/wBFilBpLYhhTKDCo5QOvO+V7z6shjaPDSwH3iu/XJ7Kf+0Un7N3+q9dYvnusqmrUXJn+0+rbp5QIiLVZEREBERAREQcVthwwYlhM+67oujlb3FjxqP2C8e1ZiWo9rVR5thFUe1kbR78zG/1WZ8KoTik8UDfSlkjYPF7w0firfscz3FX+vaEF3m2LliE09FTMPFtPTg+IhaFJr5YwRgAcALDwHBfS7qIREQEREBERAREQEREBERB4sbiM9NMwcXQzAeJjIWKluFw1blinGKA4VUTQHjFLLGfFjy3+iDSGxmpFRg9OObDO0+yd5H3ELtlUvk84oJqWopvlRytkHqys0/cYz9atpUHcKOxqbkfPPnxbVHKBERaL0IiICIiAiL+OcGC54DisirfKBxcUtFFTA9aabUR+ribc/xOZ9S4XYVls43ibZiLxUoMrjy6Te2IeOo6vcKj9o2YX5+xPTTgyMBbDTNbvL+t6QH0nkkd2nsWgtmuR25Fo2w7jO+z6h45yEW0g/NaNw9p3XV726xNjT00zz5z9WtXOZdYiIug8CIiAiIgIiICIiAiIgIiICyvtswb8kYvOQLNmDJm9+ttnn94161QqY8pDAemhp61o3xvdFIfovGthPcHNcPfQcJsQxr8l4m2Mnq1DHxns1emz23bp95aRWNsOrn4XNHPHufG9j2esxwcPvC1/heIMxaGOeP0JY2Pb6r2hw9u9VTfLPZuU3I6xjyT2p4YepERV5KIiICIiAqd2z7RujDsLpHXe7dUvbyB/Qi3yj8ru6vM2lNpu1H8kk0FBeSuedDnMGroi7dpAHpSngBy8dy9GyrZB+QS2urwH1h60bD1hCTv1E/Kl7+De87xZNq22ZmL12OHSPdFXX0h9bG9lfwZaK6rb+ePb8Ww/oGOG+/ZIRx7Bu5lWqiK0IBERAREQEREBERAREQEREBERAUHnbL4zRQVFJ8qSN3R90revGfthqnEQYeewxkgixBIIPEEcloDYLmT8pUb6Rx+MpndXvhkJcPGztQ7gWquNtGWvg7ikpaLRVHx8fZd5PSD94HG3YQvDsvzL8GMRikcbRSHopuzRIQAT3NcGu90rn7jp+/09VMc44w90TiWpURFQ2yIiICqHadtZdC44fhpLpydEkrN5a4m3Rx24vvuLhw4DfvHo2zbRzgzDh9K+1Q8DpntO+KMjc0EcHuH1N8QR+GwfZwGAYrUt6xv5o08hwM1u08G91zzaRZNr22Koi9djh0j3lFXX0h0uynZQzKLRV1QD8QeL794pw4b2tPN5vZzvEDdcuslEVoQCIiAiIgIiICIiAiIgIiICIiAiIgIiIKv8oHLgxTDhVAfGUrwf8KQhjx9rQ73Ss2rY2eY2y4bWB3o+aVV/ZA43+sLHKDW2SsUdjWH007jd74Y9Z7Xhulx+0CptQWRaPzDDaSO1iKaAn1nRhzvvJU6vnN7HeVdnlmW5HIUBnnNLcn0UlSbF4GmJp+VK7cweHFx7mlT6pzyi6tzI6OK/Vc+oeR3sbG1v87vrU2hsxev0UTyz+XmqcRlVeA0b84YjDHK4ufUVDOldzIe+8jvG1ytiU8DaVjWMAaxrWta0Cwa0CwAHIAbllLY+NWM0fryfdBIVrFX+IxwhqiIiyCIiAiIgIiICIiAiIgIiICIiAiIgIi+JZWwNLnENaAS4kgAAcSSeAQchtfxUYTg9Ub75GCJo7TK4MI+yXH2FZRi06hqvpuNVuNr77d9lc227aBh+Yom0tPLJK+N+q8YZ0Ou2m5e4anEAm2g26xuVXUGQavEacVdIBUw2HSCG7pIX23tfF6YPHeAQRvug0VlnPuG5kDWU0zddgBE7qSCw4BrvSt9G4XSLGD43QEgghwO8HcQfDkV02D7TsVwMBsdS8sHBsmmUAdg6QEgeBCrN/Ypzm1V9J+6aLvxapVKeUbxovCr/GFQtP5QGJxelHTP8WSA/wAMlvuUTmTNNbtamp4WU4MzOkDGxajq1lpJOo9UDSLkmw5rGg2y/Y1FNdcRiM9flJVXExh/NjMRlxqktydMT4CmkK1aq02Z7HI8mObVzyGSs0uFmm0ceptiBzebEi5sO7mrLVnQiIiAiIgIiICIiAiIgIiICIiAiIgIiICiM15bizbSS0ktwyQCzhxY9pDmuHbZwBtz4c1Logx9nHIlZkmUsqGHoyT0crbmOQdzuRt8k7x96jMGx2py9KJqaV8Ug+U02uOwjg4dxBCunantpia2ShomslcbtllkYHxtsd4ax4s83+URp3bg7iKMp5WxuDntD282klt/a3ggsNu2qavsK+ioqwAW1PiAf9reB7Gr7ZnXLldvnwcsP6qd34AsURhtNl7EmjpZa2kk53EVRGPBzGB/sLfrU/QbO8v1+9uNNA7HsbEf80hB4ajFMqSm7aTEG/REkdvrdISunyPn6lopPNcEwl7ppPSfJN1tIt1nus7SwdmoC57SvdhuyLLjbF1f03d5zTNafsC/3rt8OqsC2d07uhlp4YibuLZBI+R1t3Al7zxsN9t9kHT4Y2cRjzkxmY73CIODG/RGo3dbtNr9g4L1qHytmNuaoPOY43shc5whMgAdIwbuk0j0Wk3tfeQL7rqYQEREBERAREQEREBERAREQEREBERAREQEREFUbX80YJRl1PV03nNYGiwaDG5gLbtvPa4Fjew1d4WfIGxVEoDiYonO3mxk6NpPG24usPatO7Utl8efIxJGQytjbaN59F7Lk9G63K5JB5EntWZ8YwWoy/K6CpjdHK3i1w5ciDwc08iLgoO9i2DV9fG2elnpJ4Xi7HMkeNQ9rLey+5eObYbjcXCBrvVmh/8AZwUFlLP1dkpxNLJZhN3xOGqN57S3ke8EHvVkUXlLSsAE1ExzuZZM5g+y5jvxQcbDsWxuV2nzQt7S6SANHtD/AMF3uWNg8GBDzrF54zGzrGNrtMQ9eR1iR3ADxI3J/wATDf7g7/yB/tLlYcFxzbLP00mttKXktdJdsETSTuY35ZA3XAJNt5HFBf8AlbMtJmaJz6M6oIpDEHBpY0ljGmzAd+kBwF7AbtymVD5TyzDlCljpIblrAbuPF73G7nnvJ5chYclMICIiAiIgIiICIiAiIgIiICIiAiIgIiICIiAozHcs0mZmdHVQslaL6dQ3tvx0uHWb7CFJogrHE9g2CgOkPTwsaHOdpl6rWtFyfjGuNgO9Upm2PBKMmPDjVzO/tZXxtj91giD3eJLfArT+dajzXDqx/wA2lqj7egdb71mfJ+yrEc42fHH0dOf00t2sI+iPSf7BbvCC3dlGzXDZaCmrJadslS9heXSFz2+m7TZhOjhbkrUa0N3DhyUfl3CBgFLBSh2roYo49VraixgBda+6532vzUigIiICIiAiIgIiICIiAiIgIiICIiAiIgIiICIiAiIghc5/9DUfsz+IUvHwHgPwREH2iIgIiICIiAiIgIiICIiAiIgIi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hAGERUQERQVFRAVFBAYEhYXFxQWGBQSFRAXFRYXHhgXHjIeGBkjGRcYHy8gJScpLSwsGB4xNTAqNSYrLCkBCQoKDgwOFw8PGjUlHyQqLiwwLCwvLjUsLzI1LSwsNS0pKTUpNSw0LCwsNTUpNTUpNTQqKS0qLCkpLDUsLCwsNf/AABEIAOEA4AMBIgACEQEDEQH/xAAcAAEAAwEBAQEBAAAAAAAAAAAABQcIBgQCAwH/xABLEAABAwIDBAUGCQkGBwEAAAABAAIDBBEFBhIHITFBEyJRYXEIFDJygYIWI0JSYpGSobEVJENjc5OissFTVIOjs9MYMzQ1lMLRF//EABsBAQACAwEBAAAAAAAAAAAAAAADBgEEBQIH/8QALREBAAEDAgMGBQUAAAAAAAAAAAECAxEEBSExQRITMpGxwVFhgdHhFCIjUnL/2gAMAwEAAhEDEQA/ALxREQEREBERAREQURtvzxi2FTmjb+b0r23jfGTqnZwdeTcW2O4sFuO8uBF5vYNn84zEcOqHXmhbeBxO98AsNPeWG3ukfNK6/adktudqF8QA84ju+ndzEgHo37HDqnxB5LLuX8amyrVx1MdxLDJfSbi9tz2HsBF2nxKDZ6Lx4PiseNwR1MRvHKxr2HucL2PYRwI7QV7EBERAREQERQOesb+DuHVNTezmQv0H9Y/qR/xuagol+3DEcJrqh8bxNSunmLIpRcCPpCG6XDrN6oHO3ctDYFiLsXpoah7OjdLFHIWX1aNbA7Tewva/Yse5awg4/VwUo/SyxsJHJrnAOPsbc+xbOYwRgACwAAA7AOAQfSIiAiIgIiICIiAiIgIiICIiAiIgLM23bKXwfxDzhgtDVh0g7BMCOlHtJD/fPYtMritr2VfhThkrWi80Px0PaXMB1N95hcLdulBxvk65s84ilw2Q9aK8sF/7NzrSNHg8h3+IexXOsb5MzE7KldBVtvaN41gfKid1ZG+1pNu+y2LDM2oaHtILXAFpHAtIuCO4hB9oiICIiAqe8o3MHmtLBRNPWmkMj/2cQ3A9xe4H3FcKydtbzN8KMUme03iiPQxdhZGSCR2hzy93gQgn/J7wL8o4i6pI6lNE4g/rJbxtH2ekPsWklWmwLL/5Jwzp3Cz6mRz+/o29Rg+5zh66stAREQEREBERAREQEUfjuP02WoTPUyNjibzPEn5rQN7ndw3ryZUzlR5zi6alk1AWD2Hc+Mnk5vLuO8HkSgm0REBERAREQEREFaYPsGw2gqJJ5rzh0j3RRHqxRsLrtaQDeSw3bzY9isiGFtO0MYA1rQA1oAAa0CwAA3AAcl9ogIiICIiBxVX5v2C0OOkyUh81mO8ho1ROP7O/U90gdxVoIg8+HULMLijgjFo42MYwdjWNDR9wXoREBERAREQEREBERBn3bHs+xZ8jq58rqynGqwa3S6nZxt0Q3aAOLm8bXdbiquwTHajLczaimkdHK3gRzHMEHc5p7DcLaarjO+xGhzRqlg/Nak3JLAOjefpR8ifnNtxuQUERkvygqbErRYg3oJdw6Vt3ROPePSj+8d4Vs01UytY2SNzXxuF2uaQ5rh2gjcQsi5t2fV+S3WqYj0d7NmZ1one9yPc4A9y+MqZ8r8mP1UspDCbuid1on+LDwPeLHvQbCRcHs32rwZ8Bic3oatouY9Vw9vNzDxNuYO8XHHiu8QEREBERARc/mbPuH5RH51O1r7XEY68h7Oo3eAe02HeqxxvykmtuKOlJHJ8zrf5bL/zoLuRZkrdvuM1Xouhi9SIH/ULl4f8A9tx3+9D9zTf7aDVKLLUe3HHGcahrvGGD+jApGl8obFoPSbTSetG4fyPCDSiKisN8pVwsKijB7XRSkfwvaf5l2uCbcsHxghrpXwOPKZukfbaS0e0hBYCL8aSsjr2CSJ7XsPouY4OafAt3FfsgIiICIiAiL+FwbvPBB/UXM4xtLwnAriWri1Di1h6V1+zTHcj22XJx+UBQ1tTDTwQyuEs0UZkfpja0PkDdQG8ute9jZBaSIiD854GVTSx7Q5jgQ5rgCHA8QQdxCqTPewKDEg6bDiIZt5MJPxTz2NPGM/W3hubxVvogozZNsYkp5RW4iwsMT/iICd5ex3/Mfb5II3Dnx4W1XmiICIoLOWcKfJNM6pnN+UbB6UkhG5o/EnkN6D3Y5j1PlyF1RUyNjibxJ5nk0Ab3OPYN6q6XN+L7Ty5mGDzOgBLXVMlxLJ2hun0T6vDm4XsuIwWOs224jrqnkUsXWe1pIZFGT1Y2D5zrW1HfYE8gFf8ARUUeHRtiiaGRsAaxrRYNaOAXF3Lcv0/8dvxen5SUUZ4yrHDdgFK066uomneTd2m0YcTvNydTj43C67DtmeE4X6FHEe+QGU/XKSunRVm5rtRc8Vc+nonimIRzcu0bOFPAPCKP/wCI/LlHJuNNAfGKM/0Uii1+8r+LOEDUZDwuq9KipvERRtP1tAKgMR2JYRXg6Ynwk845H/g/U37l3qKWjVXqPDXPmx2YUdjnk9SxXdR1DX/QlGg29dtwT4gKtMeyrWZYdoqoXx9jiLsd6rx1XewrXi/Gsoo8QY6KVjXxuFnNcA5rh3grp6fer1E4ufujyl4m3HRkfAcz1mWX9JSzPiduuGnqut85h6rh4grReyvaszPLTBOBHWsbcgejKwbi9t+BG67e+43XtTu1jZ6Mlztkgv5pMToBuTG8bzGTzFt4J32uN9rnlMuY3Jluqhqo/Tika63DU3g5vg5pLT3FWuzepvURco5SgmMcG0UX5087alrXtN2ua1zT2tIuD9S/RSsCgc253oskxiSqk0l2ro2NBc+QttcNHdcbyQN43qeXIbT8jfDyj6Fha2oY9r4HuuAHcHAkAnSWk8BxDexBVGZPKJrK0ltFEyBnJ77SSeNj1G+FneKrjF8012Yz+cVE0tzua57i257GDqj2BXZl3yc6Wls6tnfM7ddkfxbPAu3ucO8aVZGB5OoMtj81pooz84Nu8jvkddx9pQZgwTZdi+P2MdLI1ht15AIm27fjLFw8AVYWXvJymjc2Sqq2sLSDphaXm4Nx132APulXsiAiIgIiICIiAso7Wc5OzfiEhDr08JdHAOWlps5/i9wvfs0jktRYxP5rTzPHFsUrvsxk/wBFilBpLYhhTKDCo5QOvO+V7z6shjaPDSwH3iu/XJ7Kf+0Un7N3+q9dYvnusqmrUXJn+0+rbp5QIiLVZEREBERAREQcVthwwYlhM+67oujlb3FjxqP2C8e1ZiWo9rVR5thFUe1kbR78zG/1WZ8KoTik8UDfSlkjYPF7w0firfscz3FX+vaEF3m2LliE09FTMPFtPTg+IhaFJr5YwRgAcALDwHBfS7qIREQEREBERAREQEREBERB4sbiM9NMwcXQzAeJjIWKluFw1blinGKA4VUTQHjFLLGfFjy3+iDSGxmpFRg9OObDO0+yd5H3ELtlUvk84oJqWopvlRytkHqys0/cYz9atpUHcKOxqbkfPPnxbVHKBERaL0IiICIiAiL+OcGC54DisirfKBxcUtFFTA9aabUR+ribc/xOZ9S4XYVls43ibZiLxUoMrjy6Te2IeOo6vcKj9o2YX5+xPTTgyMBbDTNbvL+t6QH0nkkd2nsWgtmuR25Fo2w7jO+z6h45yEW0g/NaNw9p3XV726xNjT00zz5z9WtXOZdYiIug8CIiAiIgIiICIiAiIgIiICyvtswb8kYvOQLNmDJm9+ttnn94161QqY8pDAemhp61o3xvdFIfovGthPcHNcPfQcJsQxr8l4m2Mnq1DHxns1emz23bp95aRWNsOrn4XNHPHufG9j2esxwcPvC1/heIMxaGOeP0JY2Pb6r2hw9u9VTfLPZuU3I6xjyT2p4YepERV5KIiICIiAqd2z7RujDsLpHXe7dUvbyB/Qi3yj8ru6vM2lNpu1H8kk0FBeSuedDnMGroi7dpAHpSngBy8dy9GyrZB+QS2urwH1h60bD1hCTv1E/Kl7+De87xZNq22ZmL12OHSPdFXX0h9bG9lfwZaK6rb+ePb8Ww/oGOG+/ZIRx7Bu5lWqiK0IBERAREQEREBERAREQEREBERAUHnbL4zRQVFJ8qSN3R90revGfthqnEQYeewxkgixBIIPEEcloDYLmT8pUb6Rx+MpndXvhkJcPGztQ7gWquNtGWvg7ikpaLRVHx8fZd5PSD94HG3YQvDsvzL8GMRikcbRSHopuzRIQAT3NcGu90rn7jp+/09VMc44w90TiWpURFQ2yIiICqHadtZdC44fhpLpydEkrN5a4m3Rx24vvuLhw4DfvHo2zbRzgzDh9K+1Q8DpntO+KMjc0EcHuH1N8QR+GwfZwGAYrUt6xv5o08hwM1u08G91zzaRZNr22Koi9djh0j3lFXX0h0uynZQzKLRV1QD8QeL794pw4b2tPN5vZzvEDdcuslEVoQCIiAiIgIiICIiAiIgIiICIiAiIgIiIKv8oHLgxTDhVAfGUrwf8KQhjx9rQ73Ss2rY2eY2y4bWB3o+aVV/ZA43+sLHKDW2SsUdjWH007jd74Y9Z7Xhulx+0CptQWRaPzDDaSO1iKaAn1nRhzvvJU6vnN7HeVdnlmW5HIUBnnNLcn0UlSbF4GmJp+VK7cweHFx7mlT6pzyi6tzI6OK/Vc+oeR3sbG1v87vrU2hsxev0UTyz+XmqcRlVeA0b84YjDHK4ufUVDOldzIe+8jvG1ytiU8DaVjWMAaxrWta0Cwa0CwAHIAbllLY+NWM0fryfdBIVrFX+IxwhqiIiyCIiAiIgIiICIiAiIgIiICIiAiIgIi+JZWwNLnENaAS4kgAAcSSeAQchtfxUYTg9Ub75GCJo7TK4MI+yXH2FZRi06hqvpuNVuNr77d9lc227aBh+Yom0tPLJK+N+q8YZ0Ou2m5e4anEAm2g26xuVXUGQavEacVdIBUw2HSCG7pIX23tfF6YPHeAQRvug0VlnPuG5kDWU0zddgBE7qSCw4BrvSt9G4XSLGD43QEgghwO8HcQfDkV02D7TsVwMBsdS8sHBsmmUAdg6QEgeBCrN/Ypzm1V9J+6aLvxapVKeUbxovCr/GFQtP5QGJxelHTP8WSA/wAMlvuUTmTNNbtamp4WU4MzOkDGxajq1lpJOo9UDSLkmw5rGg2y/Y1FNdcRiM9flJVXExh/NjMRlxqktydMT4CmkK1aq02Z7HI8mObVzyGSs0uFmm0ceptiBzebEi5sO7mrLVnQiIiAiIgIiICIiAiIgIiICIiAiIgIiICiM15bizbSS0ktwyQCzhxY9pDmuHbZwBtz4c1Logx9nHIlZkmUsqGHoyT0crbmOQdzuRt8k7x96jMGx2py9KJqaV8Ug+U02uOwjg4dxBCunantpia2ShomslcbtllkYHxtsd4ax4s83+URp3bg7iKMp5WxuDntD282klt/a3ggsNu2qavsK+ioqwAW1PiAf9reB7Gr7ZnXLldvnwcsP6qd34AsURhtNl7EmjpZa2kk53EVRGPBzGB/sLfrU/QbO8v1+9uNNA7HsbEf80hB4ajFMqSm7aTEG/REkdvrdISunyPn6lopPNcEwl7ppPSfJN1tIt1nus7SwdmoC57SvdhuyLLjbF1f03d5zTNafsC/3rt8OqsC2d07uhlp4YibuLZBI+R1t3Al7zxsN9t9kHT4Y2cRjzkxmY73CIODG/RGo3dbtNr9g4L1qHytmNuaoPOY43shc5whMgAdIwbuk0j0Wk3tfeQL7rqYQEREBERAREQEREBERAREQEREBERAREQEREFUbX80YJRl1PV03nNYGiwaDG5gLbtvPa4Fjew1d4WfIGxVEoDiYonO3mxk6NpPG24usPatO7Utl8efIxJGQytjbaN59F7Lk9G63K5JB5EntWZ8YwWoy/K6CpjdHK3i1w5ciDwc08iLgoO9i2DV9fG2elnpJ4Xi7HMkeNQ9rLey+5eObYbjcXCBrvVmh/8AZwUFlLP1dkpxNLJZhN3xOGqN57S3ke8EHvVkUXlLSsAE1ExzuZZM5g+y5jvxQcbDsWxuV2nzQt7S6SANHtD/AMF3uWNg8GBDzrF54zGzrGNrtMQ9eR1iR3ADxI3J/wATDf7g7/yB/tLlYcFxzbLP00mttKXktdJdsETSTuY35ZA3XAJNt5HFBf8AlbMtJmaJz6M6oIpDEHBpY0ljGmzAd+kBwF7AbtymVD5TyzDlCljpIblrAbuPF73G7nnvJ5chYclMICIiAiIgIiICIiAiIgIiICIiAiIgIiICIiAozHcs0mZmdHVQslaL6dQ3tvx0uHWb7CFJogrHE9g2CgOkPTwsaHOdpl6rWtFyfjGuNgO9Upm2PBKMmPDjVzO/tZXxtj91giD3eJLfArT+dajzXDqx/wA2lqj7egdb71mfJ+yrEc42fHH0dOf00t2sI+iPSf7BbvCC3dlGzXDZaCmrJadslS9heXSFz2+m7TZhOjhbkrUa0N3DhyUfl3CBgFLBSh2roYo49VraixgBda+6532vzUigIiICIiAiIgIiICIiAiIgIiICIiAiIgIiICIiAiIghc5/9DUfsz+IUvHwHgPwREH2iIgIiICIiAiIgIiICIiAiIgIiI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hAGERUQERQVFRAVFBAYEhYXFxQWGBQSFRAXFRYXHhgXHjIeGBkjGRcYHy8gJScpLSwsGB4xNTAqNSYrLCkBCQoKDgwOFw8PGjUlHyQqLiwwLCwvLjUsLzI1LSwsNS0pKTUpNSw0LCwsNTUpNTUpNTQqKS0qLCkpLDUsLCwsNf/AABEIAOEA4AMBIgACEQEDEQH/xAAcAAEAAwEBAQEBAAAAAAAAAAAABQcIBgQCAwH/xABLEAABAwIDBAUGCQkGBwEAAAABAAIDBBEFBhIHITFBEyJRYXEIFDJygYIWI0JSYpGSobEVJENjc5OissFTVIOjs9MYMzQ1lMLRF//EABsBAQACAwEBAAAAAAAAAAAAAAADBgEEBQIH/8QALREBAAEDAgMGBQUAAAAAAAAAAAECAxEEBSExQRITMpGxwVFhgdHhFCIjUnL/2gAMAwEAAhEDEQA/ALxREQEREBERAREQURtvzxi2FTmjb+b0r23jfGTqnZwdeTcW2O4sFuO8uBF5vYNn84zEcOqHXmhbeBxO98AsNPeWG3ukfNK6/adktudqF8QA84ju+ndzEgHo37HDqnxB5LLuX8amyrVx1MdxLDJfSbi9tz2HsBF2nxKDZ6Lx4PiseNwR1MRvHKxr2HucL2PYRwI7QV7EBERAREQERQOesb+DuHVNTezmQv0H9Y/qR/xuagol+3DEcJrqh8bxNSunmLIpRcCPpCG6XDrN6oHO3ctDYFiLsXpoah7OjdLFHIWX1aNbA7Tewva/Yse5awg4/VwUo/SyxsJHJrnAOPsbc+xbOYwRgACwAAA7AOAQfSIiAiIgIiICIiAiIgIiICIiAiIgLM23bKXwfxDzhgtDVh0g7BMCOlHtJD/fPYtMritr2VfhThkrWi80Px0PaXMB1N95hcLdulBxvk65s84ilw2Q9aK8sF/7NzrSNHg8h3+IexXOsb5MzE7KldBVtvaN41gfKid1ZG+1pNu+y2LDM2oaHtILXAFpHAtIuCO4hB9oiICIiAqe8o3MHmtLBRNPWmkMj/2cQ3A9xe4H3FcKydtbzN8KMUme03iiPQxdhZGSCR2hzy93gQgn/J7wL8o4i6pI6lNE4g/rJbxtH2ekPsWklWmwLL/5Jwzp3Cz6mRz+/o29Rg+5zh66stAREQEREBERAREQEUfjuP02WoTPUyNjibzPEn5rQN7ndw3ryZUzlR5zi6alk1AWD2Hc+Mnk5vLuO8HkSgm0REBERAREQEREFaYPsGw2gqJJ5rzh0j3RRHqxRsLrtaQDeSw3bzY9isiGFtO0MYA1rQA1oAAa0CwAA3AAcl9ogIiICIiBxVX5v2C0OOkyUh81mO8ho1ROP7O/U90gdxVoIg8+HULMLijgjFo42MYwdjWNDR9wXoREBERAREQEREBERBn3bHs+xZ8jq58rqynGqwa3S6nZxt0Q3aAOLm8bXdbiquwTHajLczaimkdHK3gRzHMEHc5p7DcLaarjO+xGhzRqlg/Nak3JLAOjefpR8ifnNtxuQUERkvygqbErRYg3oJdw6Vt3ROPePSj+8d4Vs01UytY2SNzXxuF2uaQ5rh2gjcQsi5t2fV+S3WqYj0d7NmZ1one9yPc4A9y+MqZ8r8mP1UspDCbuid1on+LDwPeLHvQbCRcHs32rwZ8Bic3oatouY9Vw9vNzDxNuYO8XHHiu8QEREBERARc/mbPuH5RH51O1r7XEY68h7Oo3eAe02HeqxxvykmtuKOlJHJ8zrf5bL/zoLuRZkrdvuM1Xouhi9SIH/ULl4f8A9tx3+9D9zTf7aDVKLLUe3HHGcahrvGGD+jApGl8obFoPSbTSetG4fyPCDSiKisN8pVwsKijB7XRSkfwvaf5l2uCbcsHxghrpXwOPKZukfbaS0e0hBYCL8aSsjr2CSJ7XsPouY4OafAt3FfsgIiICIiAiL+FwbvPBB/UXM4xtLwnAriWri1Di1h6V1+zTHcj22XJx+UBQ1tTDTwQyuEs0UZkfpja0PkDdQG8ute9jZBaSIiD854GVTSx7Q5jgQ5rgCHA8QQdxCqTPewKDEg6bDiIZt5MJPxTz2NPGM/W3hubxVvogozZNsYkp5RW4iwsMT/iICd5ex3/Mfb5II3Dnx4W1XmiICIoLOWcKfJNM6pnN+UbB6UkhG5o/EnkN6D3Y5j1PlyF1RUyNjibxJ5nk0Ab3OPYN6q6XN+L7Ty5mGDzOgBLXVMlxLJ2hun0T6vDm4XsuIwWOs224jrqnkUsXWe1pIZFGT1Y2D5zrW1HfYE8gFf8ARUUeHRtiiaGRsAaxrRYNaOAXF3Lcv0/8dvxen5SUUZ4yrHDdgFK066uomneTd2m0YcTvNydTj43C67DtmeE4X6FHEe+QGU/XKSunRVm5rtRc8Vc+nonimIRzcu0bOFPAPCKP/wCI/LlHJuNNAfGKM/0Uii1+8r+LOEDUZDwuq9KipvERRtP1tAKgMR2JYRXg6Ynwk845H/g/U37l3qKWjVXqPDXPmx2YUdjnk9SxXdR1DX/QlGg29dtwT4gKtMeyrWZYdoqoXx9jiLsd6rx1XewrXi/Gsoo8QY6KVjXxuFnNcA5rh3grp6fer1E4ufujyl4m3HRkfAcz1mWX9JSzPiduuGnqut85h6rh4grReyvaszPLTBOBHWsbcgejKwbi9t+BG67e+43XtTu1jZ6Mlztkgv5pMToBuTG8bzGTzFt4J32uN9rnlMuY3Jluqhqo/Tika63DU3g5vg5pLT3FWuzepvURco5SgmMcG0UX5087alrXtN2ua1zT2tIuD9S/RSsCgc253oskxiSqk0l2ro2NBc+QttcNHdcbyQN43qeXIbT8jfDyj6Fha2oY9r4HuuAHcHAkAnSWk8BxDexBVGZPKJrK0ltFEyBnJ77SSeNj1G+FneKrjF8012Yz+cVE0tzua57i257GDqj2BXZl3yc6Wls6tnfM7ddkfxbPAu3ucO8aVZGB5OoMtj81pooz84Nu8jvkddx9pQZgwTZdi+P2MdLI1ht15AIm27fjLFw8AVYWXvJymjc2Sqq2sLSDphaXm4Nx132APulXsiAiIgIiICIiAso7Wc5OzfiEhDr08JdHAOWlps5/i9wvfs0jktRYxP5rTzPHFsUrvsxk/wBFilBpLYhhTKDCo5QOvO+V7z6shjaPDSwH3iu/XJ7Kf+0Un7N3+q9dYvnusqmrUXJn+0+rbp5QIiLVZEREBERAREQcVthwwYlhM+67oujlb3FjxqP2C8e1ZiWo9rVR5thFUe1kbR78zG/1WZ8KoTik8UDfSlkjYPF7w0firfscz3FX+vaEF3m2LliE09FTMPFtPTg+IhaFJr5YwRgAcALDwHBfS7qIREQEREBERAREQEREBERB4sbiM9NMwcXQzAeJjIWKluFw1blinGKA4VUTQHjFLLGfFjy3+iDSGxmpFRg9OObDO0+yd5H3ELtlUvk84oJqWopvlRytkHqys0/cYz9atpUHcKOxqbkfPPnxbVHKBERaL0IiICIiAiL+OcGC54DisirfKBxcUtFFTA9aabUR+ribc/xOZ9S4XYVls43ibZiLxUoMrjy6Te2IeOo6vcKj9o2YX5+xPTTgyMBbDTNbvL+t6QH0nkkd2nsWgtmuR25Fo2w7jO+z6h45yEW0g/NaNw9p3XV726xNjT00zz5z9WtXOZdYiIug8CIiAiIgIiICIiAiIgIiICyvtswb8kYvOQLNmDJm9+ttnn94161QqY8pDAemhp61o3xvdFIfovGthPcHNcPfQcJsQxr8l4m2Mnq1DHxns1emz23bp95aRWNsOrn4XNHPHufG9j2esxwcPvC1/heIMxaGOeP0JY2Pb6r2hw9u9VTfLPZuU3I6xjyT2p4YepERV5KIiICIiAqd2z7RujDsLpHXe7dUvbyB/Qi3yj8ru6vM2lNpu1H8kk0FBeSuedDnMGroi7dpAHpSngBy8dy9GyrZB+QS2urwH1h60bD1hCTv1E/Kl7+De87xZNq22ZmL12OHSPdFXX0h9bG9lfwZaK6rb+ePb8Ww/oGOG+/ZIRx7Bu5lWqiK0IBERAREQEREBERAREQEREBERAUHnbL4zRQVFJ8qSN3R90revGfthqnEQYeewxkgixBIIPEEcloDYLmT8pUb6Rx+MpndXvhkJcPGztQ7gWquNtGWvg7ikpaLRVHx8fZd5PSD94HG3YQvDsvzL8GMRikcbRSHopuzRIQAT3NcGu90rn7jp+/09VMc44w90TiWpURFQ2yIiICqHadtZdC44fhpLpydEkrN5a4m3Rx24vvuLhw4DfvHo2zbRzgzDh9K+1Q8DpntO+KMjc0EcHuH1N8QR+GwfZwGAYrUt6xv5o08hwM1u08G91zzaRZNr22Koi9djh0j3lFXX0h0uynZQzKLRV1QD8QeL794pw4b2tPN5vZzvEDdcuslEVoQCIiAiIgIiICIiAiIgIiICIiAiIgIiIKv8oHLgxTDhVAfGUrwf8KQhjx9rQ73Ss2rY2eY2y4bWB3o+aVV/ZA43+sLHKDW2SsUdjWH007jd74Y9Z7Xhulx+0CptQWRaPzDDaSO1iKaAn1nRhzvvJU6vnN7HeVdnlmW5HIUBnnNLcn0UlSbF4GmJp+VK7cweHFx7mlT6pzyi6tzI6OK/Vc+oeR3sbG1v87vrU2hsxev0UTyz+XmqcRlVeA0b84YjDHK4ufUVDOldzIe+8jvG1ytiU8DaVjWMAaxrWta0Cwa0CwAHIAbllLY+NWM0fryfdBIVrFX+IxwhqiIiyCIiAiIgIiICIiAiIgIiICIiAiIgIi+JZWwNLnENaAS4kgAAcSSeAQchtfxUYTg9Ub75GCJo7TK4MI+yXH2FZRi06hqvpuNVuNr77d9lc227aBh+Yom0tPLJK+N+q8YZ0Ou2m5e4anEAm2g26xuVXUGQavEacVdIBUw2HSCG7pIX23tfF6YPHeAQRvug0VlnPuG5kDWU0zddgBE7qSCw4BrvSt9G4XSLGD43QEgghwO8HcQfDkV02D7TsVwMBsdS8sHBsmmUAdg6QEgeBCrN/Ypzm1V9J+6aLvxapVKeUbxovCr/GFQtP5QGJxelHTP8WSA/wAMlvuUTmTNNbtamp4WU4MzOkDGxajq1lpJOo9UDSLkmw5rGg2y/Y1FNdcRiM9flJVXExh/NjMRlxqktydMT4CmkK1aq02Z7HI8mObVzyGSs0uFmm0ceptiBzebEi5sO7mrLVnQiIiAiIgIiICIiAiIgIiICIiAiIgIiICiM15bizbSS0ktwyQCzhxY9pDmuHbZwBtz4c1Logx9nHIlZkmUsqGHoyT0crbmOQdzuRt8k7x96jMGx2py9KJqaV8Ug+U02uOwjg4dxBCunantpia2ShomslcbtllkYHxtsd4ax4s83+URp3bg7iKMp5WxuDntD282klt/a3ggsNu2qavsK+ioqwAW1PiAf9reB7Gr7ZnXLldvnwcsP6qd34AsURhtNl7EmjpZa2kk53EVRGPBzGB/sLfrU/QbO8v1+9uNNA7HsbEf80hB4ajFMqSm7aTEG/REkdvrdISunyPn6lopPNcEwl7ppPSfJN1tIt1nus7SwdmoC57SvdhuyLLjbF1f03d5zTNafsC/3rt8OqsC2d07uhlp4YibuLZBI+R1t3Al7zxsN9t9kHT4Y2cRjzkxmY73CIODG/RGo3dbtNr9g4L1qHytmNuaoPOY43shc5whMgAdIwbuk0j0Wk3tfeQL7rqYQEREBERAREQEREBERAREQEREBERAREQEREFUbX80YJRl1PV03nNYGiwaDG5gLbtvPa4Fjew1d4WfIGxVEoDiYonO3mxk6NpPG24usPatO7Utl8efIxJGQytjbaN59F7Lk9G63K5JB5EntWZ8YwWoy/K6CpjdHK3i1w5ciDwc08iLgoO9i2DV9fG2elnpJ4Xi7HMkeNQ9rLey+5eObYbjcXCBrvVmh/8AZwUFlLP1dkpxNLJZhN3xOGqN57S3ke8EHvVkUXlLSsAE1ExzuZZM5g+y5jvxQcbDsWxuV2nzQt7S6SANHtD/AMF3uWNg8GBDzrF54zGzrGNrtMQ9eR1iR3ADxI3J/wATDf7g7/yB/tLlYcFxzbLP00mttKXktdJdsETSTuY35ZA3XAJNt5HFBf8AlbMtJmaJz6M6oIpDEHBpY0ljGmzAd+kBwF7AbtymVD5TyzDlCljpIblrAbuPF73G7nnvJ5chYclMICIiAiIgIiICIiAiIgIiICIiAiIgIiICIiAozHcs0mZmdHVQslaL6dQ3tvx0uHWb7CFJogrHE9g2CgOkPTwsaHOdpl6rWtFyfjGuNgO9Upm2PBKMmPDjVzO/tZXxtj91giD3eJLfArT+dajzXDqx/wA2lqj7egdb71mfJ+yrEc42fHH0dOf00t2sI+iPSf7BbvCC3dlGzXDZaCmrJadslS9heXSFz2+m7TZhOjhbkrUa0N3DhyUfl3CBgFLBSh2roYo49VraixgBda+6532vzUigIiICIiAiIgIiICIiAiIgIiICIiAiIgIiICIiAiIghc5/9DUfsz+IUvHwHgPwREH2iIgIiICIiAiIgIiICIiAiIgIiI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52" name="Picture 8" descr="Idea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399" y="198439"/>
            <a:ext cx="1567211" cy="157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4599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41440" cy="1442674"/>
          </a:xfrm>
        </p:spPr>
        <p:txBody>
          <a:bodyPr>
            <a:normAutofit fontScale="90000"/>
          </a:bodyPr>
          <a:lstStyle/>
          <a:p>
            <a:pPr algn="l"/>
            <a:r>
              <a:rPr lang="en-US" dirty="0">
                <a:latin typeface="Berlin Sans FB" pitchFamily="34" charset="0"/>
              </a:rPr>
              <a:t> </a:t>
            </a:r>
            <a:r>
              <a:rPr lang="en-US" dirty="0" smtClean="0">
                <a:latin typeface="Berlin Sans FB" pitchFamily="34" charset="0"/>
              </a:rPr>
              <a:t>     Exploring Module 1</a:t>
            </a:r>
            <a:br>
              <a:rPr lang="en-US" dirty="0" smtClean="0">
                <a:latin typeface="Berlin Sans FB" pitchFamily="34" charset="0"/>
              </a:rPr>
            </a:br>
            <a:r>
              <a:rPr lang="en-US" dirty="0" smtClean="0">
                <a:latin typeface="Berlin Sans FB" pitchFamily="34" charset="0"/>
              </a:rPr>
              <a:t>		        Activities  </a:t>
            </a:r>
            <a:endParaRPr lang="en-US" dirty="0">
              <a:latin typeface="Berlin Sans FB" pitchFamily="34" charset="0"/>
            </a:endParaRPr>
          </a:p>
        </p:txBody>
      </p:sp>
      <p:sp>
        <p:nvSpPr>
          <p:cNvPr id="3" name="Content Placeholder 2"/>
          <p:cNvSpPr>
            <a:spLocks noGrp="1"/>
          </p:cNvSpPr>
          <p:nvPr>
            <p:ph idx="1"/>
          </p:nvPr>
        </p:nvSpPr>
        <p:spPr>
          <a:xfrm>
            <a:off x="838200" y="2819400"/>
            <a:ext cx="7467600" cy="2895600"/>
          </a:xfrm>
        </p:spPr>
        <p:txBody>
          <a:bodyPr/>
          <a:lstStyle/>
          <a:p>
            <a:endParaRPr lang="en-US" dirty="0"/>
          </a:p>
        </p:txBody>
      </p:sp>
      <p:pic>
        <p:nvPicPr>
          <p:cNvPr id="8194" name="Picture 2" descr="http://school.discoveryeducation.com/clipart/images/loo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52400"/>
            <a:ext cx="2438400" cy="241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5117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1.bp.blogspot.com/_Z-DFU2Uf3KA/TIGsuuvTfkI/AAAAAAAAEvw/i42YppPN49o/s320/BWBW0800%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958069">
            <a:off x="6439817" y="-69243"/>
            <a:ext cx="1600200" cy="21087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dirty="0" smtClean="0">
                <a:latin typeface="Berlin Sans FB" pitchFamily="34" charset="0"/>
              </a:rPr>
              <a:t>Next Steps … </a:t>
            </a:r>
            <a:endParaRPr lang="en-US" dirty="0">
              <a:latin typeface="Berlin Sans FB" pitchFamily="34" charset="0"/>
            </a:endParaRPr>
          </a:p>
        </p:txBody>
      </p:sp>
      <p:sp>
        <p:nvSpPr>
          <p:cNvPr id="3" name="Content Placeholder 2"/>
          <p:cNvSpPr>
            <a:spLocks noGrp="1"/>
          </p:cNvSpPr>
          <p:nvPr>
            <p:ph idx="1"/>
          </p:nvPr>
        </p:nvSpPr>
        <p:spPr>
          <a:xfrm>
            <a:off x="838200" y="1676400"/>
            <a:ext cx="7467600" cy="3951337"/>
          </a:xfrm>
        </p:spPr>
        <p:txBody>
          <a:bodyPr>
            <a:normAutofit/>
          </a:bodyPr>
          <a:lstStyle/>
          <a:p>
            <a:pPr>
              <a:buFont typeface="Courier New" pitchFamily="49" charset="0"/>
              <a:buChar char="o"/>
            </a:pPr>
            <a:endParaRPr lang="en-US" sz="500" dirty="0" smtClean="0">
              <a:latin typeface="Berlin Sans FB" pitchFamily="34" charset="0"/>
            </a:endParaRPr>
          </a:p>
          <a:p>
            <a:pPr>
              <a:buFont typeface="Courier New" pitchFamily="49" charset="0"/>
              <a:buChar char="o"/>
            </a:pPr>
            <a:r>
              <a:rPr lang="en-US" dirty="0" smtClean="0">
                <a:latin typeface="Berlin Sans FB" pitchFamily="34" charset="0"/>
              </a:rPr>
              <a:t>What’s your next critical move? </a:t>
            </a:r>
          </a:p>
          <a:p>
            <a:pPr>
              <a:buFont typeface="Courier New" pitchFamily="49" charset="0"/>
              <a:buChar char="o"/>
            </a:pPr>
            <a:endParaRPr lang="en-US" dirty="0">
              <a:latin typeface="Berlin Sans FB" pitchFamily="34" charset="0"/>
            </a:endParaRPr>
          </a:p>
          <a:p>
            <a:pPr>
              <a:buFont typeface="Courier New" pitchFamily="49" charset="0"/>
              <a:buChar char="o"/>
            </a:pPr>
            <a:r>
              <a:rPr lang="en-US" dirty="0" smtClean="0">
                <a:latin typeface="Berlin Sans FB" pitchFamily="34" charset="0"/>
              </a:rPr>
              <a:t>How do you build capacity within your district to ensure the successful implementation of tape diagram? </a:t>
            </a:r>
          </a:p>
          <a:p>
            <a:pPr marL="0" indent="0">
              <a:buNone/>
            </a:pPr>
            <a:endParaRPr lang="en-US" sz="500" dirty="0">
              <a:latin typeface="Berlin Sans FB" pitchFamily="34" charset="0"/>
            </a:endParaRPr>
          </a:p>
          <a:p>
            <a:pPr marL="0" indent="0">
              <a:buNone/>
            </a:pPr>
            <a:endParaRPr lang="en-US" dirty="0">
              <a:latin typeface="Berlin Sans FB" pitchFamily="34" charset="0"/>
            </a:endParaRPr>
          </a:p>
          <a:p>
            <a:pPr marL="0" indent="0" algn="ctr">
              <a:buNone/>
            </a:pPr>
            <a:r>
              <a:rPr lang="en-US" sz="3900" u="sng" dirty="0">
                <a:solidFill>
                  <a:srgbClr val="0070C0"/>
                </a:solidFill>
                <a:latin typeface="Berlin Sans FB" pitchFamily="34" charset="0"/>
                <a:hlinkClick r:id="rId4"/>
              </a:rPr>
              <a:t>Drawing your </a:t>
            </a:r>
            <a:r>
              <a:rPr lang="en-US" sz="3900" u="sng" dirty="0" smtClean="0">
                <a:solidFill>
                  <a:srgbClr val="0070C0"/>
                </a:solidFill>
                <a:latin typeface="Berlin Sans FB" pitchFamily="34" charset="0"/>
                <a:hlinkClick r:id="rId4"/>
              </a:rPr>
              <a:t>own Tape Diagram:</a:t>
            </a:r>
            <a:r>
              <a:rPr lang="en-US" sz="3900" dirty="0" smtClean="0">
                <a:latin typeface="Berlin Sans FB" pitchFamily="34" charset="0"/>
                <a:hlinkClick r:id="rId4"/>
              </a:rPr>
              <a:t> </a:t>
            </a:r>
            <a:endParaRPr lang="en-US" sz="3900" dirty="0">
              <a:latin typeface="Berlin Sans FB" pitchFamily="34" charset="0"/>
              <a:hlinkClick r:id="rId4"/>
            </a:endParaRPr>
          </a:p>
          <a:p>
            <a:pPr marL="0" indent="0" algn="ctr">
              <a:buNone/>
            </a:pPr>
            <a:r>
              <a:rPr lang="en-US" dirty="0">
                <a:hlinkClick r:id="rId4"/>
              </a:rPr>
              <a:t>http://ultimath.com/whiteboard.php</a:t>
            </a:r>
            <a:r>
              <a:rPr lang="en-US" dirty="0"/>
              <a:t> </a:t>
            </a:r>
          </a:p>
          <a:p>
            <a:pPr>
              <a:buFont typeface="Courier New" pitchFamily="49" charset="0"/>
              <a:buChar char="o"/>
            </a:pPr>
            <a:endParaRPr lang="en-US" dirty="0">
              <a:latin typeface="Berlin Sans FB" pitchFamily="34" charset="0"/>
            </a:endParaRPr>
          </a:p>
          <a:p>
            <a:endParaRPr lang="en-US" dirty="0"/>
          </a:p>
        </p:txBody>
      </p:sp>
    </p:spTree>
    <p:extLst>
      <p:ext uri="{BB962C8B-B14F-4D97-AF65-F5344CB8AC3E}">
        <p14:creationId xmlns:p14="http://schemas.microsoft.com/office/powerpoint/2010/main" val="12299397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latin typeface="Berlin Sans FB" pitchFamily="34" charset="0"/>
              </a:rPr>
              <a:t>Name: _______________________________</a:t>
            </a:r>
            <a:r>
              <a:rPr lang="en-US" sz="500" dirty="0" smtClean="0">
                <a:latin typeface="Berlin Sans FB" pitchFamily="34" charset="0"/>
              </a:rPr>
              <a:t/>
            </a:r>
            <a:br>
              <a:rPr lang="en-US" sz="500" dirty="0" smtClean="0">
                <a:latin typeface="Berlin Sans FB" pitchFamily="34" charset="0"/>
              </a:rPr>
            </a:br>
            <a:r>
              <a:rPr lang="en-US" sz="500" dirty="0" smtClean="0">
                <a:latin typeface="Berlin Sans FB" pitchFamily="34" charset="0"/>
              </a:rPr>
              <a:t/>
            </a:r>
            <a:br>
              <a:rPr lang="en-US" sz="500" dirty="0" smtClean="0">
                <a:latin typeface="Berlin Sans FB" pitchFamily="34" charset="0"/>
              </a:rPr>
            </a:br>
            <a:r>
              <a:rPr lang="en-US" sz="500" dirty="0" smtClean="0">
                <a:latin typeface="Berlin Sans FB" pitchFamily="34" charset="0"/>
              </a:rPr>
              <a:t/>
            </a:r>
            <a:br>
              <a:rPr lang="en-US" sz="500" dirty="0" smtClean="0">
                <a:latin typeface="Berlin Sans FB" pitchFamily="34" charset="0"/>
              </a:rPr>
            </a:br>
            <a:r>
              <a:rPr lang="en-US" sz="2800" dirty="0" smtClean="0">
                <a:latin typeface="Berlin Sans FB" pitchFamily="34" charset="0"/>
              </a:rPr>
              <a:t>Date: Thursday, August 8</a:t>
            </a:r>
            <a:r>
              <a:rPr lang="en-US" sz="2800" baseline="30000" dirty="0" smtClean="0">
                <a:latin typeface="Berlin Sans FB" pitchFamily="34" charset="0"/>
              </a:rPr>
              <a:t>th</a:t>
            </a:r>
            <a:r>
              <a:rPr lang="en-US" sz="2800" dirty="0">
                <a:latin typeface="Berlin Sans FB" pitchFamily="34" charset="0"/>
              </a:rPr>
              <a:t> </a:t>
            </a:r>
          </a:p>
        </p:txBody>
      </p:sp>
      <p:sp>
        <p:nvSpPr>
          <p:cNvPr id="3" name="Content Placeholder 2"/>
          <p:cNvSpPr>
            <a:spLocks noGrp="1"/>
          </p:cNvSpPr>
          <p:nvPr>
            <p:ph idx="1"/>
          </p:nvPr>
        </p:nvSpPr>
        <p:spPr>
          <a:xfrm>
            <a:off x="609600" y="2038388"/>
            <a:ext cx="7924800" cy="3951337"/>
          </a:xfrm>
        </p:spPr>
        <p:txBody>
          <a:bodyPr>
            <a:normAutofit/>
          </a:bodyPr>
          <a:lstStyle/>
          <a:p>
            <a:pPr marL="0" indent="0" algn="ctr">
              <a:buNone/>
            </a:pPr>
            <a:r>
              <a:rPr lang="en-US" sz="5400" dirty="0" smtClean="0">
                <a:latin typeface="Berlin Sans FB" pitchFamily="34" charset="0"/>
              </a:rPr>
              <a:t>Using Tape Diagrams: </a:t>
            </a:r>
            <a:r>
              <a:rPr lang="en-US" sz="5400" dirty="0">
                <a:latin typeface="Berlin Sans FB" pitchFamily="34" charset="0"/>
              </a:rPr>
              <a:t>K - 5</a:t>
            </a:r>
          </a:p>
          <a:p>
            <a:pPr marL="0" indent="0" algn="ctr">
              <a:buNone/>
            </a:pPr>
            <a:r>
              <a:rPr lang="en-US" sz="3200" dirty="0" smtClean="0">
                <a:latin typeface="Berlin Sans FB" pitchFamily="34" charset="0"/>
              </a:rPr>
              <a:t>Example Booklet</a:t>
            </a:r>
            <a:endParaRPr lang="en-US" sz="3200" dirty="0">
              <a:latin typeface="Berlin Sans FB" pitchFamily="34" charset="0"/>
            </a:endParaRPr>
          </a:p>
          <a:p>
            <a:pPr marL="0" indent="0">
              <a:buNone/>
            </a:pPr>
            <a:endParaRPr lang="en-US" sz="3200" dirty="0" smtClean="0">
              <a:latin typeface="Berlin Sans FB" pitchFamily="34" charset="0"/>
            </a:endParaRPr>
          </a:p>
          <a:p>
            <a:pPr marL="0" indent="0">
              <a:buNone/>
            </a:pPr>
            <a:endParaRPr lang="en-US" sz="1400" dirty="0" smtClean="0">
              <a:latin typeface="Berlin Sans FB" pitchFamily="34" charset="0"/>
            </a:endParaRPr>
          </a:p>
          <a:p>
            <a:pPr marL="0" indent="0">
              <a:buNone/>
            </a:pPr>
            <a:endParaRPr lang="en-US" sz="1400" dirty="0">
              <a:latin typeface="Berlin Sans FB" pitchFamily="34" charset="0"/>
            </a:endParaRPr>
          </a:p>
          <a:p>
            <a:pPr marL="0" indent="0">
              <a:buNone/>
            </a:pPr>
            <a:r>
              <a:rPr lang="en-US" sz="1400" dirty="0" smtClean="0">
                <a:latin typeface="Berlin Sans FB" pitchFamily="34" charset="0"/>
              </a:rPr>
              <a:t>Sean VanHatten – IES, Staff Development Specialist (Mathematics) </a:t>
            </a:r>
            <a:endParaRPr lang="en-US" sz="1400" dirty="0">
              <a:latin typeface="Berlin Sans FB" pitchFamily="34" charset="0"/>
            </a:endParaRPr>
          </a:p>
          <a:p>
            <a:pPr marL="0" indent="0">
              <a:buNone/>
            </a:pPr>
            <a:r>
              <a:rPr lang="en-US" sz="1400" dirty="0" smtClean="0">
                <a:latin typeface="Berlin Sans FB" pitchFamily="34" charset="0"/>
              </a:rPr>
              <a:t>svanhatten@e2ccb.org</a:t>
            </a:r>
          </a:p>
          <a:p>
            <a:pPr marL="0" indent="0">
              <a:buNone/>
            </a:pPr>
            <a:endParaRPr lang="en-US" sz="1200" dirty="0">
              <a:latin typeface="Berlin Sans FB" pitchFamily="34" charset="0"/>
            </a:endParaRPr>
          </a:p>
          <a:p>
            <a:pPr marL="0" indent="0">
              <a:buNone/>
            </a:pPr>
            <a:r>
              <a:rPr lang="en-US" sz="1400" dirty="0" smtClean="0">
                <a:latin typeface="Berlin Sans FB" pitchFamily="34" charset="0"/>
              </a:rPr>
              <a:t>Tracey </a:t>
            </a:r>
            <a:r>
              <a:rPr lang="en-US" sz="1400" dirty="0" err="1" smtClean="0">
                <a:latin typeface="Berlin Sans FB" pitchFamily="34" charset="0"/>
              </a:rPr>
              <a:t>Simchick</a:t>
            </a:r>
            <a:r>
              <a:rPr lang="en-US" sz="1400" dirty="0" smtClean="0">
                <a:latin typeface="Berlin Sans FB" pitchFamily="34" charset="0"/>
              </a:rPr>
              <a:t> – IES, Staff Development Specialist (Mathematics &amp; Science)</a:t>
            </a:r>
          </a:p>
          <a:p>
            <a:pPr marL="0" indent="0">
              <a:buNone/>
            </a:pPr>
            <a:r>
              <a:rPr lang="en-US" sz="1400" dirty="0" smtClean="0">
                <a:latin typeface="Berlin Sans FB" pitchFamily="34" charset="0"/>
              </a:rPr>
              <a:t>tsimchick@e2ccb.org</a:t>
            </a:r>
          </a:p>
          <a:p>
            <a:pPr marL="0" indent="0">
              <a:buNone/>
            </a:pPr>
            <a:endParaRPr lang="en-US" sz="2000" dirty="0" smtClean="0">
              <a:latin typeface="Berlin Sans FB" pitchFamily="34" charset="0"/>
            </a:endParaRPr>
          </a:p>
        </p:txBody>
      </p:sp>
    </p:spTree>
    <p:extLst>
      <p:ext uri="{BB962C8B-B14F-4D97-AF65-F5344CB8AC3E}">
        <p14:creationId xmlns:p14="http://schemas.microsoft.com/office/powerpoint/2010/main" val="1979856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7467600" cy="3951337"/>
          </a:xfrm>
        </p:spPr>
        <p:txBody>
          <a:bodyPr>
            <a:normAutofit fontScale="92500" lnSpcReduction="10000"/>
          </a:bodyPr>
          <a:lstStyle/>
          <a:p>
            <a:pPr>
              <a:buClr>
                <a:schemeClr val="accent1">
                  <a:lumMod val="60000"/>
                  <a:lumOff val="40000"/>
                </a:schemeClr>
              </a:buClr>
            </a:pPr>
            <a:r>
              <a:rPr lang="en-US" dirty="0">
                <a:solidFill>
                  <a:schemeClr val="tx1"/>
                </a:solidFill>
                <a:latin typeface="Berlin Sans FB" pitchFamily="34" charset="0"/>
              </a:rPr>
              <a:t>A picture (or diagram) is worth a thousand  </a:t>
            </a:r>
            <a:r>
              <a:rPr lang="en-US" dirty="0" smtClean="0">
                <a:solidFill>
                  <a:schemeClr val="tx1"/>
                </a:solidFill>
                <a:latin typeface="Berlin Sans FB" pitchFamily="34" charset="0"/>
              </a:rPr>
              <a:t>                         words</a:t>
            </a:r>
            <a:endParaRPr lang="en-US" dirty="0">
              <a:solidFill>
                <a:schemeClr val="tx1"/>
              </a:solidFill>
              <a:latin typeface="Berlin Sans FB" pitchFamily="34" charset="0"/>
            </a:endParaRPr>
          </a:p>
          <a:p>
            <a:pPr>
              <a:buClr>
                <a:srgbClr val="002060"/>
              </a:buClr>
            </a:pPr>
            <a:endParaRPr lang="en-US" sz="800" dirty="0">
              <a:solidFill>
                <a:schemeClr val="tx1"/>
              </a:solidFill>
              <a:latin typeface="Berlin Sans FB" pitchFamily="34" charset="0"/>
            </a:endParaRPr>
          </a:p>
          <a:p>
            <a:pPr>
              <a:buClr>
                <a:schemeClr val="tx2">
                  <a:lumMod val="50000"/>
                  <a:lumOff val="50000"/>
                </a:schemeClr>
              </a:buClr>
            </a:pPr>
            <a:r>
              <a:rPr lang="en-US" dirty="0">
                <a:solidFill>
                  <a:schemeClr val="tx1"/>
                </a:solidFill>
                <a:latin typeface="Berlin Sans FB" pitchFamily="34" charset="0"/>
              </a:rPr>
              <a:t>Children find equations and abstract calculations difficult to understand.  Tape diagrams help to convert the numbers in a problem into pictorial images</a:t>
            </a:r>
          </a:p>
          <a:p>
            <a:pPr marL="0" indent="0">
              <a:buClr>
                <a:srgbClr val="002060"/>
              </a:buClr>
              <a:buNone/>
            </a:pPr>
            <a:endParaRPr lang="en-US" sz="800" dirty="0">
              <a:solidFill>
                <a:schemeClr val="tx1"/>
              </a:solidFill>
              <a:latin typeface="Berlin Sans FB" pitchFamily="34" charset="0"/>
            </a:endParaRPr>
          </a:p>
          <a:p>
            <a:pPr>
              <a:buClr>
                <a:schemeClr val="tx2">
                  <a:lumMod val="50000"/>
                  <a:lumOff val="50000"/>
                </a:schemeClr>
              </a:buClr>
            </a:pPr>
            <a:r>
              <a:rPr lang="en-US" dirty="0">
                <a:solidFill>
                  <a:schemeClr val="tx1"/>
                </a:solidFill>
                <a:latin typeface="Berlin Sans FB" pitchFamily="34" charset="0"/>
              </a:rPr>
              <a:t>Allows students to comprehend and convert problem situations into relevant mathematical expressions (number sentences) and solve them </a:t>
            </a:r>
            <a:endParaRPr lang="en-US" dirty="0" smtClean="0">
              <a:solidFill>
                <a:schemeClr val="tx1"/>
              </a:solidFill>
              <a:latin typeface="Berlin Sans FB" pitchFamily="34" charset="0"/>
            </a:endParaRPr>
          </a:p>
          <a:p>
            <a:pPr marL="0" indent="0">
              <a:buClr>
                <a:schemeClr val="tx2">
                  <a:lumMod val="50000"/>
                  <a:lumOff val="50000"/>
                </a:schemeClr>
              </a:buClr>
              <a:buNone/>
            </a:pPr>
            <a:endParaRPr lang="en-US" sz="500" dirty="0" smtClean="0">
              <a:solidFill>
                <a:schemeClr val="tx1"/>
              </a:solidFill>
              <a:latin typeface="Berlin Sans FB" pitchFamily="34" charset="0"/>
            </a:endParaRPr>
          </a:p>
          <a:p>
            <a:pPr marL="228600" lvl="1">
              <a:buClr>
                <a:schemeClr val="tx2">
                  <a:lumMod val="50000"/>
                  <a:lumOff val="50000"/>
                </a:schemeClr>
              </a:buClr>
            </a:pPr>
            <a:r>
              <a:rPr lang="en-US" sz="2400" dirty="0">
                <a:latin typeface="Berlin Sans FB" pitchFamily="34" charset="0"/>
              </a:rPr>
              <a:t>Bridges the learning from primary to secondary (arithmetic method to algebraic method) </a:t>
            </a:r>
          </a:p>
          <a:p>
            <a:pPr>
              <a:buClr>
                <a:schemeClr val="tx2">
                  <a:lumMod val="50000"/>
                  <a:lumOff val="50000"/>
                </a:schemeClr>
              </a:buClr>
            </a:pPr>
            <a:endParaRPr lang="en-US" dirty="0">
              <a:solidFill>
                <a:schemeClr val="tx1"/>
              </a:solidFill>
              <a:latin typeface="Berlin Sans FB" pitchFamily="34" charset="0"/>
            </a:endParaRPr>
          </a:p>
          <a:p>
            <a:endParaRPr lang="en-US" dirty="0"/>
          </a:p>
        </p:txBody>
      </p:sp>
      <p:sp>
        <p:nvSpPr>
          <p:cNvPr id="4" name="Title 1"/>
          <p:cNvSpPr txBox="1">
            <a:spLocks/>
          </p:cNvSpPr>
          <p:nvPr/>
        </p:nvSpPr>
        <p:spPr>
          <a:xfrm>
            <a:off x="228600" y="228600"/>
            <a:ext cx="8686800" cy="1442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latin typeface="Berlin Sans FB" pitchFamily="34" charset="0"/>
              </a:rPr>
              <a:t>Why use tape diagrams? </a:t>
            </a:r>
            <a:br>
              <a:rPr lang="en-US" dirty="0" smtClean="0">
                <a:latin typeface="Berlin Sans FB" pitchFamily="34" charset="0"/>
              </a:rPr>
            </a:br>
            <a:r>
              <a:rPr lang="en-US" sz="500" dirty="0" smtClean="0">
                <a:latin typeface="Berlin Sans FB" pitchFamily="34" charset="0"/>
              </a:rPr>
              <a:t>                          </a:t>
            </a:r>
            <a:r>
              <a:rPr lang="en-US" sz="3200" i="1" dirty="0" smtClean="0">
                <a:solidFill>
                  <a:srgbClr val="FF0000"/>
                </a:solidFill>
                <a:latin typeface="Berlin Sans FB" pitchFamily="34" charset="0"/>
              </a:rPr>
              <a:t>Modeling vs. Conventional Methods</a:t>
            </a:r>
            <a:endParaRPr lang="en-US" sz="3200" i="1" dirty="0">
              <a:solidFill>
                <a:srgbClr val="FF0000"/>
              </a:solidFill>
              <a:latin typeface="Berlin Sans FB" pitchFamily="34" charset="0"/>
            </a:endParaRPr>
          </a:p>
        </p:txBody>
      </p:sp>
      <p:pic>
        <p:nvPicPr>
          <p:cNvPr id="5" name="Picture 2" descr="http://ed101.bu.edu/StudentDoc/Archives/ED101sp08/mshea7/add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418" y="228600"/>
            <a:ext cx="2286000" cy="22735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560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Berlin Sans FB" pitchFamily="34" charset="0"/>
              </a:rPr>
              <a:t>Making the connection …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262380051"/>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8648" y="4167289"/>
            <a:ext cx="1604962" cy="4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81129" y="2856847"/>
            <a:ext cx="1148071" cy="369332"/>
          </a:xfrm>
          <a:prstGeom prst="rect">
            <a:avLst/>
          </a:prstGeom>
        </p:spPr>
        <p:txBody>
          <a:bodyPr wrap="none">
            <a:spAutoFit/>
          </a:bodyPr>
          <a:lstStyle/>
          <a:p>
            <a:r>
              <a:rPr lang="en-US" dirty="0" smtClean="0"/>
              <a:t>9 </a:t>
            </a:r>
            <a:r>
              <a:rPr lang="en-US" dirty="0"/>
              <a:t>+ 6</a:t>
            </a:r>
            <a:r>
              <a:rPr lang="en-US" dirty="0" smtClean="0"/>
              <a:t> </a:t>
            </a:r>
            <a:r>
              <a:rPr lang="en-US" dirty="0"/>
              <a:t>= </a:t>
            </a:r>
            <a:r>
              <a:rPr lang="en-US" dirty="0" smtClean="0"/>
              <a:t>15 </a:t>
            </a:r>
            <a:endParaRPr lang="en-US" dirty="0"/>
          </a:p>
        </p:txBody>
      </p:sp>
      <p:pic>
        <p:nvPicPr>
          <p:cNvPr id="7" name="Picture 4" descr="C:\Users\ewheeler\AppData\Local\Microsoft\Windows\Temporary Internet Files\Content.IE5\Y153C9IL\MP900405344[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000" t="11520" r="13066"/>
          <a:stretch/>
        </p:blipFill>
        <p:spPr bwMode="auto">
          <a:xfrm>
            <a:off x="1645169" y="5105400"/>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718064">
            <a:off x="2671995" y="3595560"/>
            <a:ext cx="809267" cy="74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ewheeler\AppData\Local\Microsoft\Windows\Temporary Internet Files\Content.IE5\17K4D25M\MC900297937[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659905">
            <a:off x="938820" y="4564804"/>
            <a:ext cx="648614" cy="108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94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Application</a:t>
            </a:r>
            <a:endParaRPr lang="en-US" dirty="0"/>
          </a:p>
        </p:txBody>
      </p:sp>
      <p:sp>
        <p:nvSpPr>
          <p:cNvPr id="3" name="Content Placeholder 2"/>
          <p:cNvSpPr>
            <a:spLocks noGrp="1"/>
          </p:cNvSpPr>
          <p:nvPr>
            <p:ph idx="1"/>
          </p:nvPr>
        </p:nvSpPr>
        <p:spPr/>
        <p:txBody>
          <a:bodyPr/>
          <a:lstStyle/>
          <a:p>
            <a:endParaRPr lang="en-US"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13"/>
          <a:stretch/>
        </p:blipFill>
        <p:spPr bwMode="auto">
          <a:xfrm>
            <a:off x="533400" y="1524000"/>
            <a:ext cx="4346713"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572000" y="1676400"/>
            <a:ext cx="3801362" cy="646331"/>
          </a:xfrm>
          <a:prstGeom prst="rect">
            <a:avLst/>
          </a:prstGeom>
          <a:noFill/>
        </p:spPr>
        <p:txBody>
          <a:bodyPr wrap="none" rtlCol="0">
            <a:spAutoFit/>
          </a:bodyPr>
          <a:lstStyle/>
          <a:p>
            <a:r>
              <a:rPr lang="en-US" dirty="0" smtClean="0"/>
              <a:t>Problem solving requires  students</a:t>
            </a:r>
            <a:br>
              <a:rPr lang="en-US" dirty="0" smtClean="0"/>
            </a:br>
            <a:r>
              <a:rPr lang="en-US" dirty="0" smtClean="0"/>
              <a:t>to apply the 8 Mathematical Practices  </a:t>
            </a:r>
            <a:endParaRPr lang="en-US" dirty="0"/>
          </a:p>
        </p:txBody>
      </p:sp>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32" r="5285"/>
          <a:stretch/>
        </p:blipFill>
        <p:spPr bwMode="auto">
          <a:xfrm>
            <a:off x="4557252" y="2615381"/>
            <a:ext cx="4038600" cy="242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57252" y="5746495"/>
            <a:ext cx="4572000" cy="461665"/>
          </a:xfrm>
          <a:prstGeom prst="rect">
            <a:avLst/>
          </a:prstGeom>
        </p:spPr>
        <p:txBody>
          <a:bodyPr>
            <a:spAutoFit/>
          </a:bodyPr>
          <a:lstStyle/>
          <a:p>
            <a:r>
              <a:rPr lang="en-US" sz="1200" dirty="0">
                <a:hlinkClick r:id="rId4"/>
              </a:rPr>
              <a:t>http://commoncoretools.me/2011/03/10/structuring-the-mathematical-practices/</a:t>
            </a:r>
            <a:endParaRPr lang="en-US" sz="1200" dirty="0"/>
          </a:p>
        </p:txBody>
      </p:sp>
    </p:spTree>
    <p:extLst>
      <p:ext uri="{BB962C8B-B14F-4D97-AF65-F5344CB8AC3E}">
        <p14:creationId xmlns:p14="http://schemas.microsoft.com/office/powerpoint/2010/main" val="31282941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2448</TotalTime>
  <Words>7357</Words>
  <Application>Microsoft Office PowerPoint</Application>
  <PresentationFormat>On-screen Show (4:3)</PresentationFormat>
  <Paragraphs>774</Paragraphs>
  <Slides>66</Slides>
  <Notes>59</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Sketchbook</vt:lpstr>
      <vt:lpstr>Tape Diagrams </vt:lpstr>
      <vt:lpstr>PowerPoint Presentation</vt:lpstr>
      <vt:lpstr>Learning Targets</vt:lpstr>
      <vt:lpstr>Opening Exercise …</vt:lpstr>
      <vt:lpstr>Mathematical Shifts</vt:lpstr>
      <vt:lpstr>What are tape diagrams?</vt:lpstr>
      <vt:lpstr>PowerPoint Presentation</vt:lpstr>
      <vt:lpstr>Making the connection … </vt:lpstr>
      <vt:lpstr>Application</vt:lpstr>
      <vt:lpstr>Background Information</vt:lpstr>
      <vt:lpstr>Singapore Math Framework (2000)</vt:lpstr>
      <vt:lpstr>Progression of Tape Diagrams</vt:lpstr>
      <vt:lpstr>PowerPoint Presentation</vt:lpstr>
      <vt:lpstr>Foundation for tape diagrams: The Comparison Model – Arrays (K/Grade 1)</vt:lpstr>
      <vt:lpstr>The Comparison Model – Grade 1</vt:lpstr>
      <vt:lpstr>First Basic Problem Type</vt:lpstr>
      <vt:lpstr>The Comparison Model – Grade 2</vt:lpstr>
      <vt:lpstr>Part-Whole Model – Grade 2</vt:lpstr>
      <vt:lpstr>Forms of a Tape Diagram</vt:lpstr>
      <vt:lpstr>Part-Whole Model   Addition &amp; Subtraction</vt:lpstr>
      <vt:lpstr>Part-Whole Model  Addition &amp; Subtraction</vt:lpstr>
      <vt:lpstr>Part-Whole Model Addition &amp; Subtraction</vt:lpstr>
      <vt:lpstr>Example #1</vt:lpstr>
      <vt:lpstr>Example #2</vt:lpstr>
      <vt:lpstr>Example #3</vt:lpstr>
      <vt:lpstr>The Comparison Model</vt:lpstr>
      <vt:lpstr>The Comparison Model   Addition &amp; Subtraction</vt:lpstr>
      <vt:lpstr>Example #4</vt:lpstr>
      <vt:lpstr>Example #5</vt:lpstr>
      <vt:lpstr>Part-Whole Model  Multiplication &amp; Division</vt:lpstr>
      <vt:lpstr>Part-Whole Model  Multiplication &amp; Division</vt:lpstr>
      <vt:lpstr>Part-Whole Model  Multiplication &amp; Division</vt:lpstr>
      <vt:lpstr>Part-Whole Model   Multiplication &amp; Division</vt:lpstr>
      <vt:lpstr>The Comparison Model  Multiplication &amp; Division</vt:lpstr>
      <vt:lpstr>The Comparison Model  Multiplication &amp; Division</vt:lpstr>
      <vt:lpstr>The Comparison Model Multiplication &amp; Division</vt:lpstr>
      <vt:lpstr>The Comparison Model  Multiplication &amp; Division</vt:lpstr>
      <vt:lpstr>Example #6</vt:lpstr>
      <vt:lpstr>Example #7</vt:lpstr>
      <vt:lpstr>Example #8</vt:lpstr>
      <vt:lpstr>Example #9</vt:lpstr>
      <vt:lpstr>Example #10</vt:lpstr>
      <vt:lpstr>Example #11</vt:lpstr>
      <vt:lpstr>Part-Whole Model   Fractions</vt:lpstr>
      <vt:lpstr>Part-Whole Model Fractions</vt:lpstr>
      <vt:lpstr>Part-Whole Model Fractions</vt:lpstr>
      <vt:lpstr>Part-Whole Model Fractions</vt:lpstr>
      <vt:lpstr>Part-Whole Model Fractions</vt:lpstr>
      <vt:lpstr>Part-Whole Model Fractions</vt:lpstr>
      <vt:lpstr>Part-Whole Model Fractions</vt:lpstr>
      <vt:lpstr>Part-Whole Model Fractions</vt:lpstr>
      <vt:lpstr>The Comparison Model   Fractions</vt:lpstr>
      <vt:lpstr>The Comparison Model   Fractions</vt:lpstr>
      <vt:lpstr>The Comparison Model  Fractions</vt:lpstr>
      <vt:lpstr>The Comparison Model  Fractions</vt:lpstr>
      <vt:lpstr>The Comparison Model   Fractions</vt:lpstr>
      <vt:lpstr>Example #12</vt:lpstr>
      <vt:lpstr>Example #13</vt:lpstr>
      <vt:lpstr>Example #14</vt:lpstr>
      <vt:lpstr>Example #15</vt:lpstr>
      <vt:lpstr>Example #16</vt:lpstr>
      <vt:lpstr>Opening Question Revisited …</vt:lpstr>
      <vt:lpstr>Key Points</vt:lpstr>
      <vt:lpstr>      Exploring Module 1           Activities  </vt:lpstr>
      <vt:lpstr>Next Steps … </vt:lpstr>
      <vt:lpstr>Name: _______________________________   Date: Thursday, August 8th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rons</dc:creator>
  <cp:lastModifiedBy>Erin Wheeler</cp:lastModifiedBy>
  <cp:revision>186</cp:revision>
  <cp:lastPrinted>2013-08-06T19:30:56Z</cp:lastPrinted>
  <dcterms:created xsi:type="dcterms:W3CDTF">2013-07-10T13:33:16Z</dcterms:created>
  <dcterms:modified xsi:type="dcterms:W3CDTF">2013-08-14T17:52:03Z</dcterms:modified>
</cp:coreProperties>
</file>