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0" r:id="rId4"/>
    <p:sldId id="259" r:id="rId5"/>
    <p:sldId id="257" r:id="rId6"/>
    <p:sldId id="258"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CD4DC-EDB4-4029-8677-B5BAD669611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191710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D4DC-EDB4-4029-8677-B5BAD669611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368997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D4DC-EDB4-4029-8677-B5BAD669611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418660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D4DC-EDB4-4029-8677-B5BAD669611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81666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CD4DC-EDB4-4029-8677-B5BAD6696110}"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315879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CD4DC-EDB4-4029-8677-B5BAD669611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2695330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CD4DC-EDB4-4029-8677-B5BAD6696110}" type="datetimeFigureOut">
              <a:rPr lang="en-US" smtClean="0"/>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361624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CD4DC-EDB4-4029-8677-B5BAD6696110}" type="datetimeFigureOut">
              <a:rPr lang="en-US" smtClean="0"/>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15549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CD4DC-EDB4-4029-8677-B5BAD6696110}" type="datetimeFigureOut">
              <a:rPr lang="en-US" smtClean="0"/>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350332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CD4DC-EDB4-4029-8677-B5BAD669611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229450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CD4DC-EDB4-4029-8677-B5BAD6696110}"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C91E2-0984-4773-B7B8-AFE437CB5EEA}" type="slidenum">
              <a:rPr lang="en-US" smtClean="0"/>
              <a:t>‹#›</a:t>
            </a:fld>
            <a:endParaRPr lang="en-US"/>
          </a:p>
        </p:txBody>
      </p:sp>
    </p:spTree>
    <p:extLst>
      <p:ext uri="{BB962C8B-B14F-4D97-AF65-F5344CB8AC3E}">
        <p14:creationId xmlns:p14="http://schemas.microsoft.com/office/powerpoint/2010/main" val="3834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CD4DC-EDB4-4029-8677-B5BAD6696110}" type="datetimeFigureOut">
              <a:rPr lang="en-US" smtClean="0"/>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C91E2-0984-4773-B7B8-AFE437CB5EEA}" type="slidenum">
              <a:rPr lang="en-US" smtClean="0"/>
              <a:t>‹#›</a:t>
            </a:fld>
            <a:endParaRPr lang="en-US"/>
          </a:p>
        </p:txBody>
      </p:sp>
    </p:spTree>
    <p:extLst>
      <p:ext uri="{BB962C8B-B14F-4D97-AF65-F5344CB8AC3E}">
        <p14:creationId xmlns:p14="http://schemas.microsoft.com/office/powerpoint/2010/main" val="4128980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Module Overview</a:t>
            </a:r>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9700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to end-of-module assessment</a:t>
            </a:r>
            <a:endParaRPr lang="en-US" dirty="0"/>
          </a:p>
        </p:txBody>
      </p:sp>
      <p:sp>
        <p:nvSpPr>
          <p:cNvPr id="3" name="Content Placeholder 2"/>
          <p:cNvSpPr>
            <a:spLocks noGrp="1"/>
          </p:cNvSpPr>
          <p:nvPr>
            <p:ph idx="1"/>
          </p:nvPr>
        </p:nvSpPr>
        <p:spPr/>
        <p:txBody>
          <a:bodyPr/>
          <a:lstStyle/>
          <a:p>
            <a:r>
              <a:rPr lang="en-US" dirty="0" smtClean="0"/>
              <a:t>Find the corresponding standard in the rubric</a:t>
            </a:r>
          </a:p>
          <a:p>
            <a:r>
              <a:rPr lang="en-US" dirty="0" smtClean="0"/>
              <a:t>Look at the question it matches</a:t>
            </a:r>
          </a:p>
          <a:p>
            <a:r>
              <a:rPr lang="en-US" dirty="0" smtClean="0"/>
              <a:t>Does this end-of-module assessment follow suit with the mid-module assessment? Has it developed? </a:t>
            </a:r>
          </a:p>
          <a:p>
            <a:r>
              <a:rPr lang="en-US" dirty="0" smtClean="0"/>
              <a:t>Notice? Wonder?</a:t>
            </a:r>
            <a:endParaRPr lang="en-US" dirty="0"/>
          </a:p>
        </p:txBody>
      </p:sp>
    </p:spTree>
    <p:extLst>
      <p:ext uri="{BB962C8B-B14F-4D97-AF65-F5344CB8AC3E}">
        <p14:creationId xmlns:p14="http://schemas.microsoft.com/office/powerpoint/2010/main" val="1814180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745163"/>
          </a:xfrm>
        </p:spPr>
        <p:txBody>
          <a:bodyPr>
            <a:normAutofit fontScale="62500" lnSpcReduction="20000"/>
          </a:bodyPr>
          <a:lstStyle/>
          <a:p>
            <a:r>
              <a:rPr lang="en-US" dirty="0"/>
              <a:t>From the overview of your module, briefly describe what will be addressed in each topic. Then, review the Table of Contents, dig a little deeper. What components of your topic are focused upon in each lesson?</a:t>
            </a:r>
          </a:p>
          <a:p>
            <a:r>
              <a:rPr lang="en-US" dirty="0"/>
              <a:t>Topic A:</a:t>
            </a:r>
          </a:p>
          <a:p>
            <a:pPr marL="0" indent="0">
              <a:buNone/>
            </a:pPr>
            <a:endParaRPr lang="en-US" dirty="0" smtClean="0"/>
          </a:p>
          <a:p>
            <a:pPr marL="0" indent="0">
              <a:buNone/>
            </a:pPr>
            <a:r>
              <a:rPr lang="en-US" dirty="0"/>
              <a:t> </a:t>
            </a:r>
          </a:p>
          <a:p>
            <a:pPr lvl="0"/>
            <a:r>
              <a:rPr lang="en-US" dirty="0"/>
              <a:t>Lessons ____________:</a:t>
            </a:r>
          </a:p>
          <a:p>
            <a:pPr lvl="0"/>
            <a:r>
              <a:rPr lang="en-US" dirty="0"/>
              <a:t>Lessons ____________:</a:t>
            </a:r>
          </a:p>
          <a:p>
            <a:pPr lvl="0"/>
            <a:r>
              <a:rPr lang="en-US" dirty="0"/>
              <a:t>Lessons ____________:</a:t>
            </a:r>
          </a:p>
          <a:p>
            <a:pPr lvl="0"/>
            <a:r>
              <a:rPr lang="en-US" dirty="0"/>
              <a:t>Lessons ____________:</a:t>
            </a:r>
          </a:p>
          <a:p>
            <a:pPr lvl="0"/>
            <a:r>
              <a:rPr lang="en-US" dirty="0"/>
              <a:t>Lessons </a:t>
            </a:r>
            <a:r>
              <a:rPr lang="en-US" dirty="0" smtClean="0"/>
              <a:t>____________:</a:t>
            </a:r>
          </a:p>
          <a:p>
            <a:pPr lvl="0"/>
            <a:endParaRPr lang="en-US" dirty="0"/>
          </a:p>
          <a:p>
            <a:pPr marL="0" lvl="0" indent="0">
              <a:buNone/>
            </a:pPr>
            <a:endParaRPr lang="en-US" dirty="0"/>
          </a:p>
          <a:p>
            <a:r>
              <a:rPr lang="en-US" dirty="0"/>
              <a:t>Notes/Considerations: Which topics are new? Ones you already address? How do you feel about the “flow”? Does it change from your current practice? Do any of the bands addressed “strike” you? Are there any content pieces that you recognize students have a difficult time comprehending? What considerations may you need to contemplate when dealing with the topic?</a:t>
            </a:r>
          </a:p>
          <a:p>
            <a:endParaRPr lang="en-US" dirty="0"/>
          </a:p>
        </p:txBody>
      </p:sp>
    </p:spTree>
    <p:extLst>
      <p:ext uri="{BB962C8B-B14F-4D97-AF65-F5344CB8AC3E}">
        <p14:creationId xmlns:p14="http://schemas.microsoft.com/office/powerpoint/2010/main" val="980532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853" y="609600"/>
            <a:ext cx="8601482" cy="5516563"/>
          </a:xfrm>
        </p:spPr>
      </p:pic>
    </p:spTree>
    <p:extLst>
      <p:ext uri="{BB962C8B-B14F-4D97-AF65-F5344CB8AC3E}">
        <p14:creationId xmlns:p14="http://schemas.microsoft.com/office/powerpoint/2010/main" val="205622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823" y="1600200"/>
            <a:ext cx="7638354" cy="4525963"/>
          </a:xfrm>
        </p:spPr>
      </p:pic>
    </p:spTree>
    <p:extLst>
      <p:ext uri="{BB962C8B-B14F-4D97-AF65-F5344CB8AC3E}">
        <p14:creationId xmlns:p14="http://schemas.microsoft.com/office/powerpoint/2010/main" val="3124192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u="sng" dirty="0"/>
              <a:t>Mid- and End-of-Module Assessment:</a:t>
            </a:r>
          </a:p>
          <a:p>
            <a:r>
              <a:rPr lang="en-US" dirty="0"/>
              <a:t>Review a question from the mid- or end-of-module assessment.</a:t>
            </a:r>
          </a:p>
          <a:p>
            <a:r>
              <a:rPr lang="en-US" dirty="0"/>
              <a:t>Visit the rubric components for that specific problem.</a:t>
            </a:r>
          </a:p>
          <a:p>
            <a:pPr lvl="0"/>
            <a:r>
              <a:rPr lang="en-US" dirty="0"/>
              <a:t>What is the important component of the standard?</a:t>
            </a:r>
          </a:p>
          <a:p>
            <a:pPr lvl="0"/>
            <a:r>
              <a:rPr lang="en-US" dirty="0"/>
              <a:t>Review the sample response</a:t>
            </a:r>
          </a:p>
          <a:p>
            <a:pPr lvl="0"/>
            <a:r>
              <a:rPr lang="en-US" dirty="0"/>
              <a:t>Is your current student population able to accomplish this task? What do they need to know in order to complete it? How do you address the need?</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p>
          <a:p>
            <a:r>
              <a:rPr lang="en-US" b="1" u="sng" dirty="0"/>
              <a:t>Terminology and Tools:</a:t>
            </a:r>
          </a:p>
          <a:p>
            <a:r>
              <a:rPr lang="en-US" dirty="0"/>
              <a:t>What are the specific terminology and tools that are being incorporated into these modules? Are they familiar? Which can you start including into your routines?</a:t>
            </a:r>
          </a:p>
          <a:p>
            <a:endParaRPr lang="en-US" dirty="0"/>
          </a:p>
        </p:txBody>
      </p:sp>
    </p:spTree>
    <p:extLst>
      <p:ext uri="{BB962C8B-B14F-4D97-AF65-F5344CB8AC3E}">
        <p14:creationId xmlns:p14="http://schemas.microsoft.com/office/powerpoint/2010/main" val="237591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866222"/>
            <a:ext cx="8229600" cy="4850918"/>
          </a:xfrm>
        </p:spPr>
      </p:pic>
    </p:spTree>
    <p:extLst>
      <p:ext uri="{BB962C8B-B14F-4D97-AF65-F5344CB8AC3E}">
        <p14:creationId xmlns:p14="http://schemas.microsoft.com/office/powerpoint/2010/main" val="369645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0787" y="1600200"/>
            <a:ext cx="7062425" cy="4525963"/>
          </a:xfrm>
        </p:spPr>
      </p:pic>
    </p:spTree>
    <p:extLst>
      <p:ext uri="{BB962C8B-B14F-4D97-AF65-F5344CB8AC3E}">
        <p14:creationId xmlns:p14="http://schemas.microsoft.com/office/powerpoint/2010/main" val="154974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07992"/>
            <a:ext cx="8229600" cy="3910379"/>
          </a:xfrm>
        </p:spPr>
      </p:pic>
    </p:spTree>
    <p:extLst>
      <p:ext uri="{BB962C8B-B14F-4D97-AF65-F5344CB8AC3E}">
        <p14:creationId xmlns:p14="http://schemas.microsoft.com/office/powerpoint/2010/main" val="2329931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57028"/>
            <a:ext cx="8229600" cy="4212307"/>
          </a:xfrm>
        </p:spPr>
      </p:pic>
    </p:spTree>
    <p:extLst>
      <p:ext uri="{BB962C8B-B14F-4D97-AF65-F5344CB8AC3E}">
        <p14:creationId xmlns:p14="http://schemas.microsoft.com/office/powerpoint/2010/main" val="335649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150</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Module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Compare to end-of-module assessment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rons</dc:creator>
  <cp:lastModifiedBy>Tracey Simchick</cp:lastModifiedBy>
  <cp:revision>4</cp:revision>
  <dcterms:created xsi:type="dcterms:W3CDTF">2013-05-30T01:58:08Z</dcterms:created>
  <dcterms:modified xsi:type="dcterms:W3CDTF">2013-05-30T12:19:31Z</dcterms:modified>
</cp:coreProperties>
</file>