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57" r:id="rId4"/>
    <p:sldId id="267" r:id="rId5"/>
    <p:sldId id="259" r:id="rId6"/>
    <p:sldId id="260" r:id="rId7"/>
    <p:sldId id="261" r:id="rId8"/>
    <p:sldId id="265" r:id="rId9"/>
    <p:sldId id="262" r:id="rId10"/>
    <p:sldId id="258"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85A2CCF-78AD-4444-B68E-AD0A97DC337F}"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92A31-842F-4872-8C8D-B41EA6716B14}" type="slidenum">
              <a:rPr lang="en-US" smtClean="0"/>
              <a:t>‹#›</a:t>
            </a:fld>
            <a:endParaRPr lang="en-US"/>
          </a:p>
        </p:txBody>
      </p:sp>
      <p:sp>
        <p:nvSpPr>
          <p:cNvPr id="13" name="Rectangle 12"/>
          <p:cNvSpPr/>
          <p:nvPr/>
        </p:nvSpPr>
        <p:spPr>
          <a:xfrm>
            <a:off x="0" y="-1"/>
            <a:ext cx="12192000" cy="4572001"/>
          </a:xfrm>
          <a:prstGeom prst="rect">
            <a:avLst/>
          </a:prstGeom>
          <a:blipFill dpi="0" rotWithShape="1">
            <a:blip r:embed="rId2">
              <a:duotone>
                <a:schemeClr val="accent1">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0333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5A2CCF-78AD-4444-B68E-AD0A97DC337F}"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92A31-842F-4872-8C8D-B41EA6716B14}" type="slidenum">
              <a:rPr lang="en-US" smtClean="0"/>
              <a:t>‹#›</a:t>
            </a:fld>
            <a:endParaRPr lang="en-US"/>
          </a:p>
        </p:txBody>
      </p:sp>
    </p:spTree>
    <p:extLst>
      <p:ext uri="{BB962C8B-B14F-4D97-AF65-F5344CB8AC3E}">
        <p14:creationId xmlns:p14="http://schemas.microsoft.com/office/powerpoint/2010/main" val="2598333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5A2CCF-78AD-4444-B68E-AD0A97DC337F}"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92A31-842F-4872-8C8D-B41EA6716B14}"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9155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5A2CCF-78AD-4444-B68E-AD0A97DC337F}"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92A31-842F-4872-8C8D-B41EA6716B14}" type="slidenum">
              <a:rPr lang="en-US" smtClean="0"/>
              <a:t>‹#›</a:t>
            </a:fld>
            <a:endParaRPr lang="en-US"/>
          </a:p>
        </p:txBody>
      </p:sp>
    </p:spTree>
    <p:extLst>
      <p:ext uri="{BB962C8B-B14F-4D97-AF65-F5344CB8AC3E}">
        <p14:creationId xmlns:p14="http://schemas.microsoft.com/office/powerpoint/2010/main" val="783987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5A2CCF-78AD-4444-B68E-AD0A97DC337F}"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92A31-842F-4872-8C8D-B41EA6716B14}" type="slidenum">
              <a:rPr lang="en-US" smtClean="0"/>
              <a:t>‹#›</a:t>
            </a:fld>
            <a:endParaRPr lang="en-US"/>
          </a:p>
        </p:txBody>
      </p:sp>
      <p:sp>
        <p:nvSpPr>
          <p:cNvPr id="10" name="Rectangle 9"/>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3353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5A2CCF-78AD-4444-B68E-AD0A97DC337F}" type="datetimeFigureOut">
              <a:rPr lang="en-US" smtClean="0"/>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92A31-842F-4872-8C8D-B41EA6716B14}" type="slidenum">
              <a:rPr lang="en-US" smtClean="0"/>
              <a:t>‹#›</a:t>
            </a:fld>
            <a:endParaRPr lang="en-US"/>
          </a:p>
        </p:txBody>
      </p:sp>
    </p:spTree>
    <p:extLst>
      <p:ext uri="{BB962C8B-B14F-4D97-AF65-F5344CB8AC3E}">
        <p14:creationId xmlns:p14="http://schemas.microsoft.com/office/powerpoint/2010/main" val="400885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5A2CCF-78AD-4444-B68E-AD0A97DC337F}" type="datetimeFigureOut">
              <a:rPr lang="en-US" smtClean="0"/>
              <a:t>5/28/2014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192A31-842F-4872-8C8D-B41EA6716B14}" type="slidenum">
              <a:rPr lang="en-US" smtClean="0"/>
              <a:t>‹#›</a:t>
            </a:fld>
            <a:endParaRPr lang="en-US"/>
          </a:p>
        </p:txBody>
      </p:sp>
    </p:spTree>
    <p:extLst>
      <p:ext uri="{BB962C8B-B14F-4D97-AF65-F5344CB8AC3E}">
        <p14:creationId xmlns:p14="http://schemas.microsoft.com/office/powerpoint/2010/main" val="2171909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5A2CCF-78AD-4444-B68E-AD0A97DC337F}" type="datetimeFigureOut">
              <a:rPr lang="en-US" smtClean="0"/>
              <a:t>5/28/2014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92A31-842F-4872-8C8D-B41EA6716B14}" type="slidenum">
              <a:rPr lang="en-US" smtClean="0"/>
              <a:t>‹#›</a:t>
            </a:fld>
            <a:endParaRPr lang="en-US"/>
          </a:p>
        </p:txBody>
      </p:sp>
    </p:spTree>
    <p:extLst>
      <p:ext uri="{BB962C8B-B14F-4D97-AF65-F5344CB8AC3E}">
        <p14:creationId xmlns:p14="http://schemas.microsoft.com/office/powerpoint/2010/main" val="502899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5A2CCF-78AD-4444-B68E-AD0A97DC337F}" type="datetimeFigureOut">
              <a:rPr lang="en-US" smtClean="0"/>
              <a:t>5/28/2014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192A31-842F-4872-8C8D-B41EA6716B14}" type="slidenum">
              <a:rPr lang="en-US" smtClean="0"/>
              <a:t>‹#›</a:t>
            </a:fld>
            <a:endParaRPr lang="en-US"/>
          </a:p>
        </p:txBody>
      </p:sp>
    </p:spTree>
    <p:extLst>
      <p:ext uri="{BB962C8B-B14F-4D97-AF65-F5344CB8AC3E}">
        <p14:creationId xmlns:p14="http://schemas.microsoft.com/office/powerpoint/2010/main" val="425715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5A2CCF-78AD-4444-B68E-AD0A97DC337F}" type="datetimeFigureOut">
              <a:rPr lang="en-US" smtClean="0"/>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92A31-842F-4872-8C8D-B41EA6716B14}" type="slidenum">
              <a:rPr lang="en-US" smtClean="0"/>
              <a:t>‹#›</a:t>
            </a:fld>
            <a:endParaRPr lang="en-US"/>
          </a:p>
        </p:txBody>
      </p:sp>
    </p:spTree>
    <p:extLst>
      <p:ext uri="{BB962C8B-B14F-4D97-AF65-F5344CB8AC3E}">
        <p14:creationId xmlns:p14="http://schemas.microsoft.com/office/powerpoint/2010/main" val="230712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5A2CCF-78AD-4444-B68E-AD0A97DC337F}" type="datetimeFigureOut">
              <a:rPr lang="en-US" smtClean="0"/>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92A31-842F-4872-8C8D-B41EA6716B1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0971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85A2CCF-78AD-4444-B68E-AD0A97DC337F}" type="datetimeFigureOut">
              <a:rPr lang="en-US" smtClean="0"/>
              <a:t>5/28/2014</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8192A31-842F-4872-8C8D-B41EA6716B14}"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923830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ngageny.org/resource/grades-6-8-mathematics-curriculum-map" TargetMode="External"/><Relationship Id="rId2" Type="http://schemas.openxmlformats.org/officeDocument/2006/relationships/hyperlink" Target="http://www.engageny.org/resource/pre-kindergarten-grade-5-mathematics-curriculum-map-and-guiding-documents" TargetMode="External"/><Relationship Id="rId1" Type="http://schemas.openxmlformats.org/officeDocument/2006/relationships/slideLayout" Target="../slideLayouts/slideLayout2.xml"/><Relationship Id="rId5" Type="http://schemas.openxmlformats.org/officeDocument/2006/relationships/hyperlink" Target="http://ime.math.arizona.edu/progressions/" TargetMode="External"/><Relationship Id="rId4" Type="http://schemas.openxmlformats.org/officeDocument/2006/relationships/hyperlink" Target="http://www.engageny.org/resource/grades-9-12-mathematics-curriculum-ma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engageny.org/resource/addition-and-subtraction-with-ten-frames" TargetMode="External"/><Relationship Id="rId2" Type="http://schemas.openxmlformats.org/officeDocument/2006/relationships/hyperlink" Target="http://www.engageny.org/resource/numbers-through-10-number-towers-number-path-number-bond" TargetMode="External"/><Relationship Id="rId1" Type="http://schemas.openxmlformats.org/officeDocument/2006/relationships/slideLayout" Target="../slideLayouts/slideLayout2.xml"/><Relationship Id="rId4" Type="http://schemas.openxmlformats.org/officeDocument/2006/relationships/hyperlink" Target="http://www.engageny.org/resource/word-problems-with-tape-diagram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hyperlink" Target="https://docs.google.com/forms/d/1oM6yGzoRyma4PMnmZBXaviOdmaLyMF9kiHxlKjWewZg/viewform?usp=send_for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docs.google.com/forms/d/1xjsvt5AVtjsLPLCF78Pm5fACbe1YxraU1fb_bCoXNBU/viewform?usp=send_for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Math Learning Expedition</a:t>
            </a:r>
            <a:endParaRPr lang="en-US" dirty="0"/>
          </a:p>
        </p:txBody>
      </p:sp>
      <p:sp>
        <p:nvSpPr>
          <p:cNvPr id="3" name="Subtitle 2"/>
          <p:cNvSpPr>
            <a:spLocks noGrp="1"/>
          </p:cNvSpPr>
          <p:nvPr>
            <p:ph type="subTitle" idx="1"/>
          </p:nvPr>
        </p:nvSpPr>
        <p:spPr/>
        <p:txBody>
          <a:bodyPr/>
          <a:lstStyle/>
          <a:p>
            <a:r>
              <a:rPr lang="en-US" dirty="0" smtClean="0"/>
              <a:t>Erie 2 BOCES- </a:t>
            </a:r>
          </a:p>
          <a:p>
            <a:r>
              <a:rPr lang="en-US" dirty="0" smtClean="0"/>
              <a:t>July 28-30 (3-day session) or </a:t>
            </a:r>
          </a:p>
          <a:p>
            <a:r>
              <a:rPr lang="en-US" dirty="0" smtClean="0"/>
              <a:t>July 28- August 1, 2014 </a:t>
            </a:r>
            <a:br>
              <a:rPr lang="en-US" dirty="0" smtClean="0"/>
            </a:br>
            <a:r>
              <a:rPr lang="en-US" dirty="0" smtClean="0"/>
              <a:t>(5-day session)</a:t>
            </a:r>
            <a:endParaRPr lang="en-US" dirty="0"/>
          </a:p>
        </p:txBody>
      </p:sp>
    </p:spTree>
    <p:extLst>
      <p:ext uri="{BB962C8B-B14F-4D97-AF65-F5344CB8AC3E}">
        <p14:creationId xmlns:p14="http://schemas.microsoft.com/office/powerpoint/2010/main" val="1368635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to Bring With you</a:t>
            </a:r>
            <a:endParaRPr lang="en-US" dirty="0"/>
          </a:p>
        </p:txBody>
      </p:sp>
      <p:sp>
        <p:nvSpPr>
          <p:cNvPr id="3" name="Content Placeholder 2"/>
          <p:cNvSpPr>
            <a:spLocks noGrp="1"/>
          </p:cNvSpPr>
          <p:nvPr>
            <p:ph idx="1"/>
          </p:nvPr>
        </p:nvSpPr>
        <p:spPr/>
        <p:txBody>
          <a:bodyPr>
            <a:normAutofit lnSpcReduction="10000"/>
          </a:bodyPr>
          <a:lstStyle/>
          <a:p>
            <a:r>
              <a:rPr lang="en-US" dirty="0" smtClean="0"/>
              <a:t>Assessments for your first unit of study. </a:t>
            </a:r>
          </a:p>
          <a:p>
            <a:r>
              <a:rPr lang="en-US" dirty="0" smtClean="0"/>
              <a:t>Curriculum materials</a:t>
            </a:r>
          </a:p>
          <a:p>
            <a:r>
              <a:rPr lang="en-US" dirty="0" smtClean="0"/>
              <a:t>Calendar</a:t>
            </a:r>
          </a:p>
          <a:p>
            <a:r>
              <a:rPr lang="en-US" dirty="0" smtClean="0"/>
              <a:t>Curriculum map (</a:t>
            </a:r>
            <a:r>
              <a:rPr lang="en-US" dirty="0" smtClean="0">
                <a:hlinkClick r:id="rId2"/>
              </a:rPr>
              <a:t>PK-5</a:t>
            </a:r>
            <a:r>
              <a:rPr lang="en-US" dirty="0" smtClean="0"/>
              <a:t>, </a:t>
            </a:r>
            <a:r>
              <a:rPr lang="en-US" dirty="0" smtClean="0">
                <a:hlinkClick r:id="rId3"/>
              </a:rPr>
              <a:t>6-8</a:t>
            </a:r>
            <a:r>
              <a:rPr lang="en-US" dirty="0" smtClean="0"/>
              <a:t>, </a:t>
            </a:r>
            <a:r>
              <a:rPr lang="en-US" dirty="0" smtClean="0">
                <a:hlinkClick r:id="rId4"/>
              </a:rPr>
              <a:t>9-12</a:t>
            </a:r>
            <a:r>
              <a:rPr lang="en-US" dirty="0" smtClean="0"/>
              <a:t>) </a:t>
            </a:r>
          </a:p>
          <a:p>
            <a:r>
              <a:rPr lang="en-US" dirty="0" smtClean="0">
                <a:hlinkClick r:id="rId5"/>
              </a:rPr>
              <a:t>Progressions Document(s) </a:t>
            </a:r>
            <a:r>
              <a:rPr lang="en-US" dirty="0" smtClean="0"/>
              <a:t>related to your first unit of study.</a:t>
            </a:r>
          </a:p>
          <a:p>
            <a:r>
              <a:rPr lang="en-US" dirty="0" smtClean="0"/>
              <a:t>Standards for your first unit of study. </a:t>
            </a:r>
          </a:p>
          <a:p>
            <a:r>
              <a:rPr lang="en-US" dirty="0"/>
              <a:t>Laptop (We do have some available to use.) </a:t>
            </a:r>
          </a:p>
          <a:p>
            <a:r>
              <a:rPr lang="en-US" dirty="0" smtClean="0"/>
              <a:t>If </a:t>
            </a:r>
            <a:r>
              <a:rPr lang="en-US" dirty="0" smtClean="0"/>
              <a:t>you have gathered any samples of student work or have models that you have shared with the students for the first unit, please bring them.  </a:t>
            </a:r>
          </a:p>
          <a:p>
            <a:endParaRPr lang="en-US" dirty="0"/>
          </a:p>
        </p:txBody>
      </p:sp>
    </p:spTree>
    <p:extLst>
      <p:ext uri="{BB962C8B-B14F-4D97-AF65-F5344CB8AC3E}">
        <p14:creationId xmlns:p14="http://schemas.microsoft.com/office/powerpoint/2010/main" val="1988965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Mathematics Sessions</a:t>
            </a:r>
            <a:endParaRPr lang="en-US" dirty="0"/>
          </a:p>
        </p:txBody>
      </p:sp>
      <p:sp>
        <p:nvSpPr>
          <p:cNvPr id="3" name="Content Placeholder 2"/>
          <p:cNvSpPr>
            <a:spLocks noGrp="1"/>
          </p:cNvSpPr>
          <p:nvPr>
            <p:ph idx="1"/>
          </p:nvPr>
        </p:nvSpPr>
        <p:spPr/>
        <p:txBody>
          <a:bodyPr/>
          <a:lstStyle/>
          <a:p>
            <a:r>
              <a:rPr lang="en-US" dirty="0"/>
              <a:t>July 17- Webinars</a:t>
            </a:r>
          </a:p>
          <a:p>
            <a:r>
              <a:rPr lang="en-US" dirty="0"/>
              <a:t>Understanding the Structure of the Story of Units Curriculum- 9:00 am to 10:00 am</a:t>
            </a:r>
          </a:p>
          <a:p>
            <a:r>
              <a:rPr lang="en-US" dirty="0"/>
              <a:t>Understanding the Structure of the Story of Ratios Curriculum- 11:00 am to 12:00 am </a:t>
            </a:r>
          </a:p>
          <a:p>
            <a:r>
              <a:rPr lang="en-US" dirty="0"/>
              <a:t>Understanding the Structure of the Story of Functions Curriculum- 1:00 pm to 2:00 pm</a:t>
            </a:r>
          </a:p>
          <a:p>
            <a:endParaRPr lang="en-US" dirty="0" smtClean="0"/>
          </a:p>
          <a:p>
            <a:endParaRPr lang="en-US" dirty="0"/>
          </a:p>
        </p:txBody>
      </p:sp>
    </p:spTree>
    <p:extLst>
      <p:ext uri="{BB962C8B-B14F-4D97-AF65-F5344CB8AC3E}">
        <p14:creationId xmlns:p14="http://schemas.microsoft.com/office/powerpoint/2010/main" val="37994505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Sessions</a:t>
            </a:r>
            <a:endParaRPr lang="en-US" dirty="0"/>
          </a:p>
        </p:txBody>
      </p:sp>
      <p:sp>
        <p:nvSpPr>
          <p:cNvPr id="3" name="Content Placeholder 2"/>
          <p:cNvSpPr>
            <a:spLocks noGrp="1"/>
          </p:cNvSpPr>
          <p:nvPr>
            <p:ph idx="1"/>
          </p:nvPr>
        </p:nvSpPr>
        <p:spPr>
          <a:xfrm>
            <a:off x="1024128" y="2286000"/>
            <a:ext cx="9720073" cy="4436772"/>
          </a:xfrm>
        </p:spPr>
        <p:txBody>
          <a:bodyPr>
            <a:normAutofit fontScale="92500" lnSpcReduction="10000"/>
          </a:bodyPr>
          <a:lstStyle/>
          <a:p>
            <a:pPr marL="0" indent="0">
              <a:buNone/>
            </a:pPr>
            <a:r>
              <a:rPr lang="en-US" dirty="0" smtClean="0"/>
              <a:t>August 6- Building Coherence through Models Webinars</a:t>
            </a:r>
          </a:p>
          <a:p>
            <a:r>
              <a:rPr lang="en-US" dirty="0" smtClean="0"/>
              <a:t>Arrays to Area Models- Models for repeated addition/subtraction- multiplication and division (9:00 am- 9:20 am)</a:t>
            </a:r>
          </a:p>
          <a:p>
            <a:r>
              <a:rPr lang="en-US" dirty="0" smtClean="0"/>
              <a:t>Bundles to Disks- Models for extending place value strategies (9:30 am- 9:50am)</a:t>
            </a:r>
          </a:p>
          <a:p>
            <a:r>
              <a:rPr lang="en-US" dirty="0" smtClean="0"/>
              <a:t>10-frames and the </a:t>
            </a:r>
            <a:r>
              <a:rPr lang="en-US" dirty="0" err="1" smtClean="0"/>
              <a:t>Rekenrek</a:t>
            </a:r>
            <a:r>
              <a:rPr lang="en-US" dirty="0" smtClean="0"/>
              <a:t>- Models built around 5’s and 10’s (10:00 am-10:20 am)</a:t>
            </a:r>
          </a:p>
          <a:p>
            <a:r>
              <a:rPr lang="en-US" dirty="0" smtClean="0"/>
              <a:t>Number lines- Open, Closed, Horizontal and Vertical (10:30 am- 10:50 am)  </a:t>
            </a:r>
          </a:p>
          <a:p>
            <a:endParaRPr lang="en-US" dirty="0"/>
          </a:p>
          <a:p>
            <a:r>
              <a:rPr lang="en-US" dirty="0" smtClean="0"/>
              <a:t>Resources on the </a:t>
            </a:r>
            <a:r>
              <a:rPr lang="en-US" dirty="0" err="1" smtClean="0"/>
              <a:t>EngageNY</a:t>
            </a:r>
            <a:r>
              <a:rPr lang="en-US" dirty="0" smtClean="0"/>
              <a:t> Video Library</a:t>
            </a:r>
          </a:p>
          <a:p>
            <a:r>
              <a:rPr lang="en-US" dirty="0" smtClean="0">
                <a:hlinkClick r:id="rId2"/>
              </a:rPr>
              <a:t>Number Path, Number Stairs, and Number Bonds (numbers through 10)</a:t>
            </a:r>
            <a:endParaRPr lang="en-US" dirty="0" smtClean="0"/>
          </a:p>
          <a:p>
            <a:r>
              <a:rPr lang="en-US" dirty="0" smtClean="0">
                <a:hlinkClick r:id="rId3"/>
              </a:rPr>
              <a:t>Addition Models</a:t>
            </a:r>
            <a:endParaRPr lang="en-US" dirty="0" smtClean="0"/>
          </a:p>
          <a:p>
            <a:r>
              <a:rPr lang="en-US" dirty="0" smtClean="0">
                <a:hlinkClick r:id="rId4"/>
              </a:rPr>
              <a:t>Tape Diagrams</a:t>
            </a:r>
            <a:endParaRPr lang="en-US" dirty="0" smtClean="0"/>
          </a:p>
          <a:p>
            <a:endParaRPr lang="en-US" dirty="0"/>
          </a:p>
        </p:txBody>
      </p:sp>
    </p:spTree>
    <p:extLst>
      <p:ext uri="{BB962C8B-B14F-4D97-AF65-F5344CB8AC3E}">
        <p14:creationId xmlns:p14="http://schemas.microsoft.com/office/powerpoint/2010/main" val="1912732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Vision</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4979" y="2084832"/>
            <a:ext cx="5018369" cy="3345579"/>
          </a:xfrm>
          <a:prstGeom prst="rect">
            <a:avLst/>
          </a:prstGeom>
        </p:spPr>
      </p:pic>
      <p:sp>
        <p:nvSpPr>
          <p:cNvPr id="7" name="TextBox 6"/>
          <p:cNvSpPr txBox="1"/>
          <p:nvPr/>
        </p:nvSpPr>
        <p:spPr>
          <a:xfrm>
            <a:off x="695460" y="2897651"/>
            <a:ext cx="2150772" cy="954107"/>
          </a:xfrm>
          <a:prstGeom prst="rect">
            <a:avLst/>
          </a:prstGeom>
          <a:noFill/>
        </p:spPr>
        <p:txBody>
          <a:bodyPr wrap="square" rtlCol="0">
            <a:spAutoFit/>
          </a:bodyPr>
          <a:lstStyle/>
          <a:p>
            <a:pPr algn="ctr"/>
            <a:r>
              <a:rPr lang="en-US" sz="2800" dirty="0" smtClean="0"/>
              <a:t>Gut Restoration</a:t>
            </a:r>
            <a:endParaRPr lang="en-US" sz="2800" dirty="0"/>
          </a:p>
        </p:txBody>
      </p:sp>
      <p:sp>
        <p:nvSpPr>
          <p:cNvPr id="8" name="TextBox 7"/>
          <p:cNvSpPr txBox="1"/>
          <p:nvPr/>
        </p:nvSpPr>
        <p:spPr>
          <a:xfrm>
            <a:off x="8783392" y="2849680"/>
            <a:ext cx="3039413" cy="1815882"/>
          </a:xfrm>
          <a:prstGeom prst="rect">
            <a:avLst/>
          </a:prstGeom>
          <a:noFill/>
        </p:spPr>
        <p:txBody>
          <a:bodyPr wrap="square" rtlCol="0">
            <a:spAutoFit/>
          </a:bodyPr>
          <a:lstStyle/>
          <a:p>
            <a:pPr algn="ctr"/>
            <a:r>
              <a:rPr lang="en-US" sz="2800" dirty="0" smtClean="0"/>
              <a:t>Cultivating a Student-Centered Learning Environment</a:t>
            </a:r>
            <a:endParaRPr lang="en-US" sz="2800" dirty="0"/>
          </a:p>
        </p:txBody>
      </p:sp>
      <p:sp>
        <p:nvSpPr>
          <p:cNvPr id="9" name="TextBox 8"/>
          <p:cNvSpPr txBox="1"/>
          <p:nvPr/>
        </p:nvSpPr>
        <p:spPr>
          <a:xfrm>
            <a:off x="2915583" y="5933649"/>
            <a:ext cx="5937160" cy="523220"/>
          </a:xfrm>
          <a:prstGeom prst="rect">
            <a:avLst/>
          </a:prstGeom>
          <a:noFill/>
        </p:spPr>
        <p:txBody>
          <a:bodyPr wrap="square" rtlCol="0">
            <a:spAutoFit/>
          </a:bodyPr>
          <a:lstStyle/>
          <a:p>
            <a:pPr algn="ctr"/>
            <a:r>
              <a:rPr lang="en-US" sz="2800" dirty="0" smtClean="0"/>
              <a:t>Learn Collaboratively</a:t>
            </a:r>
            <a:endParaRPr lang="en-US" sz="2800" dirty="0"/>
          </a:p>
        </p:txBody>
      </p:sp>
    </p:spTree>
    <p:extLst>
      <p:ext uri="{BB962C8B-B14F-4D97-AF65-F5344CB8AC3E}">
        <p14:creationId xmlns:p14="http://schemas.microsoft.com/office/powerpoint/2010/main" val="225230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the 2014-2015 School Year</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494432" y="3647967"/>
            <a:ext cx="2401095" cy="2464144"/>
          </a:xfrm>
        </p:spPr>
      </p:pic>
      <p:sp>
        <p:nvSpPr>
          <p:cNvPr id="5" name="Rectangle 4"/>
          <p:cNvSpPr/>
          <p:nvPr/>
        </p:nvSpPr>
        <p:spPr>
          <a:xfrm>
            <a:off x="3422967" y="2514960"/>
            <a:ext cx="8358389" cy="923330"/>
          </a:xfrm>
          <a:prstGeom prst="rect">
            <a:avLst/>
          </a:prstGeom>
        </p:spPr>
        <p:txBody>
          <a:bodyPr wrap="square">
            <a:spAutoFit/>
          </a:bodyPr>
          <a:lstStyle/>
          <a:p>
            <a:r>
              <a:rPr lang="en-US" b="1" i="0" dirty="0" smtClean="0">
                <a:solidFill>
                  <a:schemeClr val="tx1">
                    <a:lumMod val="95000"/>
                  </a:schemeClr>
                </a:solidFill>
                <a:effectLst/>
                <a:latin typeface="Verdana" panose="020B0604030504040204" pitchFamily="34" charset="0"/>
              </a:rPr>
              <a:t>Leaders of Their Own Learning: Transforming Schools Through Student-Engaged Assessment</a:t>
            </a:r>
            <a:r>
              <a:rPr lang="en-US" b="0" i="0" dirty="0" smtClean="0">
                <a:solidFill>
                  <a:schemeClr val="tx1">
                    <a:lumMod val="95000"/>
                  </a:schemeClr>
                </a:solidFill>
                <a:effectLst/>
                <a:latin typeface="Verdana" panose="020B0604030504040204" pitchFamily="34" charset="0"/>
              </a:rPr>
              <a:t>, authored by Ron Berger, Leah Rugen, and Libby </a:t>
            </a:r>
            <a:r>
              <a:rPr lang="en-US" b="0" i="0" dirty="0" err="1" smtClean="0">
                <a:solidFill>
                  <a:schemeClr val="tx1">
                    <a:lumMod val="95000"/>
                  </a:schemeClr>
                </a:solidFill>
                <a:effectLst/>
                <a:latin typeface="Verdana" panose="020B0604030504040204" pitchFamily="34" charset="0"/>
              </a:rPr>
              <a:t>Woodfin</a:t>
            </a:r>
            <a:r>
              <a:rPr lang="en-US" b="0" i="0" dirty="0" smtClean="0">
                <a:solidFill>
                  <a:schemeClr val="tx1">
                    <a:lumMod val="95000"/>
                  </a:schemeClr>
                </a:solidFill>
                <a:effectLst/>
                <a:latin typeface="Verdana" panose="020B0604030504040204" pitchFamily="34" charset="0"/>
              </a:rPr>
              <a:t>.</a:t>
            </a:r>
            <a:endParaRPr lang="en-US" dirty="0">
              <a:solidFill>
                <a:schemeClr val="tx1">
                  <a:lumMod val="95000"/>
                </a:schemeClr>
              </a:solidFill>
            </a:endParaRPr>
          </a:p>
        </p:txBody>
      </p:sp>
      <p:pic>
        <p:nvPicPr>
          <p:cNvPr id="3" name="Picture 2"/>
          <p:cNvPicPr>
            <a:picLocks noChangeAspect="1"/>
          </p:cNvPicPr>
          <p:nvPr/>
        </p:nvPicPr>
        <p:blipFill rotWithShape="1">
          <a:blip r:embed="rId3"/>
          <a:srcRect l="6516" t="1370" r="9222" b="-1"/>
          <a:stretch/>
        </p:blipFill>
        <p:spPr>
          <a:xfrm rot="21114134">
            <a:off x="613386" y="2469434"/>
            <a:ext cx="2684987" cy="3604792"/>
          </a:xfrm>
          <a:prstGeom prst="rect">
            <a:avLst/>
          </a:prstGeom>
        </p:spPr>
      </p:pic>
    </p:spTree>
    <p:extLst>
      <p:ext uri="{BB962C8B-B14F-4D97-AF65-F5344CB8AC3E}">
        <p14:creationId xmlns:p14="http://schemas.microsoft.com/office/powerpoint/2010/main" val="2002561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0229"/>
            <a:ext cx="9720072" cy="1248571"/>
          </a:xfrm>
        </p:spPr>
        <p:txBody>
          <a:bodyPr/>
          <a:lstStyle/>
          <a:p>
            <a:r>
              <a:rPr lang="en-US" dirty="0" smtClean="0"/>
              <a:t>This Expedition is For You If…</a:t>
            </a:r>
            <a:endParaRPr lang="en-US" dirty="0"/>
          </a:p>
        </p:txBody>
      </p:sp>
      <p:sp>
        <p:nvSpPr>
          <p:cNvPr id="4" name="Content Placeholder 2"/>
          <p:cNvSpPr txBox="1">
            <a:spLocks/>
          </p:cNvSpPr>
          <p:nvPr/>
        </p:nvSpPr>
        <p:spPr>
          <a:xfrm>
            <a:off x="1024123" y="1853185"/>
            <a:ext cx="9720073" cy="886691"/>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dirty="0" smtClean="0"/>
              <a:t>You want to clarify your learning targets so that you can make informed, thoughtful adjustments and respond to individual student needs. </a:t>
            </a:r>
          </a:p>
        </p:txBody>
      </p:sp>
      <p:sp>
        <p:nvSpPr>
          <p:cNvPr id="5" name="Content Placeholder 2"/>
          <p:cNvSpPr txBox="1">
            <a:spLocks/>
          </p:cNvSpPr>
          <p:nvPr/>
        </p:nvSpPr>
        <p:spPr>
          <a:xfrm>
            <a:off x="1056921" y="4494841"/>
            <a:ext cx="9720073" cy="119149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dirty="0" smtClean="0"/>
              <a:t>You want to foster a learning environment where students take ownership of their learning and can honestly evaluate their strengths and weaknesses. </a:t>
            </a:r>
          </a:p>
        </p:txBody>
      </p:sp>
      <p:sp>
        <p:nvSpPr>
          <p:cNvPr id="6" name="Content Placeholder 2"/>
          <p:cNvSpPr txBox="1">
            <a:spLocks/>
          </p:cNvSpPr>
          <p:nvPr/>
        </p:nvSpPr>
        <p:spPr>
          <a:xfrm>
            <a:off x="1056923" y="5533932"/>
            <a:ext cx="9720073" cy="763661"/>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dirty="0" smtClean="0"/>
              <a:t>You would like to collaborate and be part of a community of professionals dedicated to continuous learning and growth. </a:t>
            </a:r>
            <a:endParaRPr lang="en-US" dirty="0"/>
          </a:p>
        </p:txBody>
      </p:sp>
      <p:sp>
        <p:nvSpPr>
          <p:cNvPr id="8" name="Content Placeholder 2"/>
          <p:cNvSpPr txBox="1">
            <a:spLocks/>
          </p:cNvSpPr>
          <p:nvPr/>
        </p:nvSpPr>
        <p:spPr>
          <a:xfrm>
            <a:off x="1024124" y="2741538"/>
            <a:ext cx="9720073" cy="484909"/>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dirty="0" smtClean="0"/>
              <a:t>You want to be able to better communicate the learning targets to your students.</a:t>
            </a:r>
          </a:p>
        </p:txBody>
      </p:sp>
      <p:sp>
        <p:nvSpPr>
          <p:cNvPr id="9" name="Content Placeholder 2"/>
          <p:cNvSpPr txBox="1">
            <a:spLocks/>
          </p:cNvSpPr>
          <p:nvPr/>
        </p:nvSpPr>
        <p:spPr>
          <a:xfrm>
            <a:off x="1073320" y="3420759"/>
            <a:ext cx="9720073" cy="85732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dirty="0" smtClean="0"/>
              <a:t>You would like to deepen you understanding of the mathematics outlined through your grade’s standards. </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907" y="1825701"/>
            <a:ext cx="555616" cy="555616"/>
          </a:xfrm>
          <a:prstGeom prst="rect">
            <a:avLst/>
          </a:prstGeom>
        </p:spPr>
      </p:pic>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907" y="2589250"/>
            <a:ext cx="555616" cy="555616"/>
          </a:xfrm>
          <a:prstGeom prst="rect">
            <a:avLst/>
          </a:prstGeom>
        </p:spPr>
      </p:pic>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7704" y="4502645"/>
            <a:ext cx="555616" cy="555616"/>
          </a:xfrm>
          <a:prstGeom prst="rect">
            <a:avLst/>
          </a:prstGeom>
        </p:spPr>
      </p:pic>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7704" y="5492586"/>
            <a:ext cx="555616" cy="555616"/>
          </a:xfrm>
          <a:prstGeom prst="rect">
            <a:avLst/>
          </a:prstGeom>
        </p:spPr>
      </p:pic>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7704" y="3457511"/>
            <a:ext cx="555616" cy="555616"/>
          </a:xfrm>
          <a:prstGeom prst="rect">
            <a:avLst/>
          </a:prstGeom>
        </p:spPr>
      </p:pic>
    </p:spTree>
    <p:extLst>
      <p:ext uri="{BB962C8B-B14F-4D97-AF65-F5344CB8AC3E}">
        <p14:creationId xmlns:p14="http://schemas.microsoft.com/office/powerpoint/2010/main" val="197565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2016316"/>
          </a:xfrm>
        </p:spPr>
        <p:txBody>
          <a:bodyPr>
            <a:normAutofit/>
          </a:bodyPr>
          <a:lstStyle/>
          <a:p>
            <a:r>
              <a:rPr lang="en-US" dirty="0" smtClean="0">
                <a:solidFill>
                  <a:schemeClr val="accent1">
                    <a:lumMod val="60000"/>
                    <a:lumOff val="40000"/>
                  </a:schemeClr>
                </a:solidFill>
              </a:rPr>
              <a:t>Day 1- </a:t>
            </a:r>
            <a:r>
              <a:rPr lang="en-US" b="1" i="1" dirty="0">
                <a:solidFill>
                  <a:schemeClr val="accent1">
                    <a:lumMod val="60000"/>
                    <a:lumOff val="40000"/>
                  </a:schemeClr>
                </a:solidFill>
              </a:rPr>
              <a:t>“Where are we </a:t>
            </a:r>
            <a:r>
              <a:rPr lang="en-US" b="1" i="1" dirty="0" smtClean="0">
                <a:solidFill>
                  <a:schemeClr val="accent1">
                    <a:lumMod val="60000"/>
                    <a:lumOff val="40000"/>
                  </a:schemeClr>
                </a:solidFill>
              </a:rPr>
              <a:t>going?”</a:t>
            </a:r>
            <a:r>
              <a:rPr lang="en-US" dirty="0"/>
              <a:t/>
            </a:r>
            <a:br>
              <a:rPr lang="en-US" dirty="0"/>
            </a:br>
            <a:r>
              <a:rPr lang="en-US" dirty="0" smtClean="0"/>
              <a:t/>
            </a:r>
            <a:br>
              <a:rPr lang="en-US" dirty="0" smtClean="0"/>
            </a:br>
            <a:r>
              <a:rPr lang="en-US" dirty="0" smtClean="0"/>
              <a:t>Refining </a:t>
            </a:r>
            <a:r>
              <a:rPr lang="en-US" dirty="0" smtClean="0"/>
              <a:t>Learning Targets</a:t>
            </a:r>
            <a:endParaRPr lang="en-US" dirty="0"/>
          </a:p>
        </p:txBody>
      </p:sp>
      <p:sp>
        <p:nvSpPr>
          <p:cNvPr id="3" name="Content Placeholder 2"/>
          <p:cNvSpPr>
            <a:spLocks noGrp="1"/>
          </p:cNvSpPr>
          <p:nvPr>
            <p:ph idx="1"/>
          </p:nvPr>
        </p:nvSpPr>
        <p:spPr>
          <a:xfrm>
            <a:off x="1024128" y="2859110"/>
            <a:ext cx="9720073" cy="3450250"/>
          </a:xfrm>
        </p:spPr>
        <p:txBody>
          <a:bodyPr>
            <a:normAutofit/>
          </a:bodyPr>
          <a:lstStyle/>
          <a:p>
            <a:pPr lvl="0"/>
            <a:r>
              <a:rPr lang="en-US" dirty="0"/>
              <a:t>I can identify 2-3 long term learning targets that span across the unit and describe these targets in student-friendly language. </a:t>
            </a:r>
            <a:endParaRPr lang="en-US" dirty="0" smtClean="0"/>
          </a:p>
          <a:p>
            <a:pPr lvl="0"/>
            <a:endParaRPr lang="en-US" dirty="0"/>
          </a:p>
          <a:p>
            <a:pPr lvl="0"/>
            <a:r>
              <a:rPr lang="en-US" dirty="0"/>
              <a:t>I can write supporting learning targets that outline the incremental steps towards achieving the long-term learning targets. </a:t>
            </a:r>
            <a:endParaRPr lang="en-US" dirty="0" smtClean="0"/>
          </a:p>
          <a:p>
            <a:pPr lvl="0"/>
            <a:endParaRPr lang="en-US" dirty="0"/>
          </a:p>
          <a:p>
            <a:pPr lvl="0"/>
            <a:r>
              <a:rPr lang="en-US" dirty="0"/>
              <a:t>I can use the language in the standards to confirm that my targets are aligned to the standards in the type of learning and the complexity of thinking required. </a:t>
            </a:r>
          </a:p>
          <a:p>
            <a:endParaRPr lang="en-US" dirty="0"/>
          </a:p>
        </p:txBody>
      </p:sp>
    </p:spTree>
    <p:extLst>
      <p:ext uri="{BB962C8B-B14F-4D97-AF65-F5344CB8AC3E}">
        <p14:creationId xmlns:p14="http://schemas.microsoft.com/office/powerpoint/2010/main" val="2034822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490" y="559457"/>
            <a:ext cx="11005255" cy="2054953"/>
          </a:xfrm>
        </p:spPr>
        <p:txBody>
          <a:bodyPr>
            <a:normAutofit fontScale="90000"/>
          </a:bodyPr>
          <a:lstStyle/>
          <a:p>
            <a:r>
              <a:rPr lang="en-US" dirty="0">
                <a:solidFill>
                  <a:schemeClr val="accent1">
                    <a:lumMod val="60000"/>
                    <a:lumOff val="40000"/>
                  </a:schemeClr>
                </a:solidFill>
              </a:rPr>
              <a:t>Day </a:t>
            </a:r>
            <a:r>
              <a:rPr lang="en-US" dirty="0" smtClean="0">
                <a:solidFill>
                  <a:schemeClr val="accent1">
                    <a:lumMod val="60000"/>
                    <a:lumOff val="40000"/>
                  </a:schemeClr>
                </a:solidFill>
              </a:rPr>
              <a:t>2-</a:t>
            </a:r>
            <a:r>
              <a:rPr lang="en-US" b="1" i="1" dirty="0" smtClean="0">
                <a:solidFill>
                  <a:schemeClr val="accent1">
                    <a:lumMod val="60000"/>
                    <a:lumOff val="40000"/>
                  </a:schemeClr>
                </a:solidFill>
              </a:rPr>
              <a:t>“Are we there yet?”</a:t>
            </a:r>
            <a:r>
              <a:rPr lang="en-US" dirty="0"/>
              <a:t/>
            </a:r>
            <a:br>
              <a:rPr lang="en-US" dirty="0"/>
            </a:br>
            <a:r>
              <a:rPr lang="en-US" dirty="0" smtClean="0"/>
              <a:t/>
            </a:r>
            <a:br>
              <a:rPr lang="en-US" dirty="0" smtClean="0"/>
            </a:br>
            <a:r>
              <a:rPr lang="en-US" dirty="0" smtClean="0"/>
              <a:t>Checking </a:t>
            </a:r>
            <a:r>
              <a:rPr lang="en-US" dirty="0"/>
              <a:t>for Understanding/ Using Data with Students</a:t>
            </a:r>
            <a:endParaRPr lang="en-US" dirty="0"/>
          </a:p>
        </p:txBody>
      </p:sp>
      <p:sp>
        <p:nvSpPr>
          <p:cNvPr id="3" name="Content Placeholder 2"/>
          <p:cNvSpPr>
            <a:spLocks noGrp="1"/>
          </p:cNvSpPr>
          <p:nvPr>
            <p:ph idx="1"/>
          </p:nvPr>
        </p:nvSpPr>
        <p:spPr>
          <a:xfrm>
            <a:off x="1024128" y="3103808"/>
            <a:ext cx="9720073" cy="3205551"/>
          </a:xfrm>
        </p:spPr>
        <p:txBody>
          <a:bodyPr/>
          <a:lstStyle/>
          <a:p>
            <a:pPr lvl="0"/>
            <a:r>
              <a:rPr lang="en-US" dirty="0"/>
              <a:t>I can select the questions for students to respond to verbally or in writing that are the most essential for gauging their understanding of the learning target(s</a:t>
            </a:r>
            <a:r>
              <a:rPr lang="en-US" dirty="0" smtClean="0"/>
              <a:t>).</a:t>
            </a:r>
          </a:p>
          <a:p>
            <a:pPr lvl="0"/>
            <a:endParaRPr lang="en-US" dirty="0"/>
          </a:p>
          <a:p>
            <a:pPr lvl="0"/>
            <a:r>
              <a:rPr lang="en-US" dirty="0"/>
              <a:t>I can identify the sources of data that my students have accessed in the past and reflect upon the mindset (fixed or growth) that was promoted</a:t>
            </a:r>
            <a:r>
              <a:rPr lang="en-US" dirty="0" smtClean="0"/>
              <a:t>.</a:t>
            </a:r>
            <a:endParaRPr lang="en-US" dirty="0"/>
          </a:p>
        </p:txBody>
      </p:sp>
    </p:spTree>
    <p:extLst>
      <p:ext uri="{BB962C8B-B14F-4D97-AF65-F5344CB8AC3E}">
        <p14:creationId xmlns:p14="http://schemas.microsoft.com/office/powerpoint/2010/main" val="957635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08526" cy="2299652"/>
          </a:xfrm>
        </p:spPr>
        <p:txBody>
          <a:bodyPr>
            <a:normAutofit fontScale="90000"/>
          </a:bodyPr>
          <a:lstStyle/>
          <a:p>
            <a:r>
              <a:rPr lang="en-US" dirty="0">
                <a:solidFill>
                  <a:schemeClr val="accent1">
                    <a:lumMod val="60000"/>
                    <a:lumOff val="40000"/>
                  </a:schemeClr>
                </a:solidFill>
              </a:rPr>
              <a:t>Day </a:t>
            </a:r>
            <a:r>
              <a:rPr lang="en-US" dirty="0" smtClean="0">
                <a:solidFill>
                  <a:schemeClr val="accent1">
                    <a:lumMod val="60000"/>
                    <a:lumOff val="40000"/>
                  </a:schemeClr>
                </a:solidFill>
              </a:rPr>
              <a:t>3-</a:t>
            </a:r>
            <a:r>
              <a:rPr lang="en-US" b="1" i="1" dirty="0">
                <a:solidFill>
                  <a:schemeClr val="accent1">
                    <a:lumMod val="60000"/>
                    <a:lumOff val="40000"/>
                  </a:schemeClr>
                </a:solidFill>
              </a:rPr>
              <a:t>“How do I foster an environment of student learning and growth?”</a:t>
            </a:r>
            <a:r>
              <a:rPr lang="en-US" dirty="0"/>
              <a:t/>
            </a:r>
            <a:br>
              <a:rPr lang="en-US" dirty="0"/>
            </a:br>
            <a:r>
              <a:rPr lang="en-US" dirty="0" smtClean="0"/>
              <a:t/>
            </a:r>
            <a:br>
              <a:rPr lang="en-US" dirty="0" smtClean="0"/>
            </a:br>
            <a:r>
              <a:rPr lang="en-US" dirty="0" smtClean="0"/>
              <a:t>Creating </a:t>
            </a:r>
            <a:r>
              <a:rPr lang="en-US" dirty="0"/>
              <a:t>a Culture for Mathematical Learning- Feedback</a:t>
            </a:r>
            <a:endParaRPr lang="en-US" dirty="0"/>
          </a:p>
        </p:txBody>
      </p:sp>
      <p:sp>
        <p:nvSpPr>
          <p:cNvPr id="3" name="Content Placeholder 2"/>
          <p:cNvSpPr>
            <a:spLocks noGrp="1"/>
          </p:cNvSpPr>
          <p:nvPr>
            <p:ph idx="1"/>
          </p:nvPr>
        </p:nvSpPr>
        <p:spPr>
          <a:xfrm>
            <a:off x="1024128" y="3219718"/>
            <a:ext cx="9720073" cy="3193960"/>
          </a:xfrm>
        </p:spPr>
        <p:txBody>
          <a:bodyPr/>
          <a:lstStyle/>
          <a:p>
            <a:pPr lvl="0"/>
            <a:r>
              <a:rPr lang="en-US" dirty="0"/>
              <a:t>I can identify a complex skill or procedure required by my learning targets that would be hard to develop without models, critique, or descriptive feedback. </a:t>
            </a:r>
            <a:endParaRPr lang="en-US" dirty="0" smtClean="0"/>
          </a:p>
          <a:p>
            <a:pPr lvl="0"/>
            <a:endParaRPr lang="en-US" dirty="0"/>
          </a:p>
          <a:p>
            <a:pPr lvl="0"/>
            <a:r>
              <a:rPr lang="en-US" dirty="0" smtClean="0"/>
              <a:t>I </a:t>
            </a:r>
            <a:r>
              <a:rPr lang="en-US" dirty="0"/>
              <a:t>can provide descriptive feedback to a sample student response that is kind, specific, and helpful. (Ultimately we want students to be able to provide this type of feedback to each other, but we will start by practicing how we would model this complex skill for our students.)</a:t>
            </a:r>
          </a:p>
          <a:p>
            <a:endParaRPr lang="en-US" dirty="0"/>
          </a:p>
        </p:txBody>
      </p:sp>
    </p:spTree>
    <p:extLst>
      <p:ext uri="{BB962C8B-B14F-4D97-AF65-F5344CB8AC3E}">
        <p14:creationId xmlns:p14="http://schemas.microsoft.com/office/powerpoint/2010/main" val="2582855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Questions on the Mathematical Content</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I </a:t>
            </a:r>
            <a:r>
              <a:rPr lang="en-US" dirty="0"/>
              <a:t>would like to understand the vertical number line used with teaching students to round decimals. (G5.M1.TC) Where does it come from?  </a:t>
            </a:r>
            <a:r>
              <a:rPr lang="en-US" dirty="0" smtClean="0"/>
              <a:t>Why is it used? Where </a:t>
            </a:r>
            <a:r>
              <a:rPr lang="en-US" dirty="0"/>
              <a:t>could I find some easier problems that I could use to fill </a:t>
            </a:r>
            <a:r>
              <a:rPr lang="en-US" dirty="0" smtClean="0"/>
              <a:t>gaps </a:t>
            </a:r>
            <a:r>
              <a:rPr lang="en-US" dirty="0"/>
              <a:t>in student understanding? </a:t>
            </a:r>
            <a:endParaRPr lang="en-US" dirty="0" smtClean="0"/>
          </a:p>
          <a:p>
            <a:endParaRPr lang="en-US" dirty="0" smtClean="0"/>
          </a:p>
          <a:p>
            <a:r>
              <a:rPr lang="en-US" dirty="0" smtClean="0"/>
              <a:t>Success- </a:t>
            </a:r>
            <a:r>
              <a:rPr lang="en-US" dirty="0"/>
              <a:t>Being able to fluently explain and model 5th grade problems where students are rounding to the nearest tenth or hundredth</a:t>
            </a:r>
            <a:r>
              <a:rPr lang="en-US" dirty="0" smtClean="0"/>
              <a:t>.</a:t>
            </a:r>
          </a:p>
          <a:p>
            <a:r>
              <a:rPr lang="en-US" dirty="0" smtClean="0">
                <a:hlinkClick r:id="rId2"/>
              </a:rPr>
              <a:t>Survey Link</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9131187" y="4919730"/>
            <a:ext cx="2355655" cy="1706708"/>
          </a:xfrm>
          <a:prstGeom prst="rect">
            <a:avLst/>
          </a:prstGeom>
        </p:spPr>
      </p:pic>
    </p:spTree>
    <p:extLst>
      <p:ext uri="{BB962C8B-B14F-4D97-AF65-F5344CB8AC3E}">
        <p14:creationId xmlns:p14="http://schemas.microsoft.com/office/powerpoint/2010/main" val="1645919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Days 4-5</a:t>
            </a:r>
            <a:endParaRPr lang="en-US" dirty="0"/>
          </a:p>
        </p:txBody>
      </p:sp>
      <p:sp>
        <p:nvSpPr>
          <p:cNvPr id="3" name="Content Placeholder 2"/>
          <p:cNvSpPr>
            <a:spLocks noGrp="1"/>
          </p:cNvSpPr>
          <p:nvPr>
            <p:ph idx="1"/>
          </p:nvPr>
        </p:nvSpPr>
        <p:spPr>
          <a:xfrm>
            <a:off x="1024128" y="2286000"/>
            <a:ext cx="9720073" cy="2865549"/>
          </a:xfrm>
        </p:spPr>
        <p:txBody>
          <a:bodyPr>
            <a:normAutofit/>
          </a:bodyPr>
          <a:lstStyle/>
          <a:p>
            <a:pPr lvl="0"/>
            <a:r>
              <a:rPr lang="en-US" sz="2400" dirty="0"/>
              <a:t>Continue Planning and Preparing Instruction for the </a:t>
            </a:r>
            <a:r>
              <a:rPr lang="en-US" sz="2400" dirty="0" smtClean="0"/>
              <a:t>Fall</a:t>
            </a:r>
            <a:endParaRPr lang="en-US" sz="2400" dirty="0"/>
          </a:p>
          <a:p>
            <a:pPr lvl="0"/>
            <a:r>
              <a:rPr lang="en-US" sz="2400" dirty="0"/>
              <a:t>Optional Breakout Sessions based upon participant interest.  We will poll you to determine the most relevant breakout sessions. </a:t>
            </a:r>
          </a:p>
          <a:p>
            <a:pPr lvl="2"/>
            <a:r>
              <a:rPr lang="en-US" sz="2400" dirty="0"/>
              <a:t>Standards Based Grading </a:t>
            </a:r>
          </a:p>
          <a:p>
            <a:pPr lvl="2"/>
            <a:r>
              <a:rPr lang="en-US" sz="2400" dirty="0"/>
              <a:t>Learning Together- Share ideas of how collaboration is helping you save time/ create a plan to use collaborations opportunities more </a:t>
            </a:r>
            <a:r>
              <a:rPr lang="en-US" sz="2400" dirty="0" smtClean="0"/>
              <a:t>efficiently </a:t>
            </a:r>
            <a:endParaRPr lang="en-US" sz="2400" dirty="0"/>
          </a:p>
          <a:p>
            <a:pPr lvl="2"/>
            <a:r>
              <a:rPr lang="en-US" sz="2400" dirty="0"/>
              <a:t>Technology to Support Instruction and </a:t>
            </a:r>
            <a:r>
              <a:rPr lang="en-US" sz="2400" dirty="0" smtClean="0"/>
              <a:t>Learning</a:t>
            </a:r>
          </a:p>
        </p:txBody>
      </p:sp>
      <p:sp>
        <p:nvSpPr>
          <p:cNvPr id="4" name="Rectangle 3"/>
          <p:cNvSpPr/>
          <p:nvPr/>
        </p:nvSpPr>
        <p:spPr>
          <a:xfrm>
            <a:off x="190474" y="5555002"/>
            <a:ext cx="4057970" cy="461665"/>
          </a:xfrm>
          <a:prstGeom prst="rect">
            <a:avLst/>
          </a:prstGeom>
        </p:spPr>
        <p:txBody>
          <a:bodyPr wrap="none">
            <a:spAutoFit/>
          </a:bodyPr>
          <a:lstStyle/>
          <a:p>
            <a:pPr lvl="2"/>
            <a:r>
              <a:rPr lang="en-US" sz="2400" dirty="0">
                <a:hlinkClick r:id="rId2"/>
              </a:rPr>
              <a:t>Breakout Session Survey</a:t>
            </a:r>
            <a:endParaRPr lang="en-US" sz="2400" dirty="0"/>
          </a:p>
        </p:txBody>
      </p:sp>
    </p:spTree>
    <p:extLst>
      <p:ext uri="{BB962C8B-B14F-4D97-AF65-F5344CB8AC3E}">
        <p14:creationId xmlns:p14="http://schemas.microsoft.com/office/powerpoint/2010/main" val="37916027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A41AC481-B287-49C8-90EF-C669597D2D0A}"/>
    </a:ext>
  </a:extLst>
</a:theme>
</file>

<file path=docProps/app.xml><?xml version="1.0" encoding="utf-8"?>
<Properties xmlns="http://schemas.openxmlformats.org/officeDocument/2006/extended-properties" xmlns:vt="http://schemas.openxmlformats.org/officeDocument/2006/docPropsVTypes">
  <Template>Integral</Template>
  <TotalTime>1556</TotalTime>
  <Words>770</Words>
  <Application>Microsoft Office PowerPoint</Application>
  <PresentationFormat>Widescreen</PresentationFormat>
  <Paragraphs>68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Tw Cen MT</vt:lpstr>
      <vt:lpstr>Tw Cen MT Condensed</vt:lpstr>
      <vt:lpstr>Verdana</vt:lpstr>
      <vt:lpstr>Wingdings 3</vt:lpstr>
      <vt:lpstr>Integral</vt:lpstr>
      <vt:lpstr>Math Learning Expedition</vt:lpstr>
      <vt:lpstr>The Vision</vt:lpstr>
      <vt:lpstr>Preparing for the 2014-2015 School Year</vt:lpstr>
      <vt:lpstr>This Expedition is For You If…</vt:lpstr>
      <vt:lpstr>Day 1- “Where are we going?”  Refining Learning Targets</vt:lpstr>
      <vt:lpstr>Day 2-“Are we there yet?”  Checking for Understanding/ Using Data with Students</vt:lpstr>
      <vt:lpstr>Day 3-“How do I foster an environment of student learning and growth?”  Creating a Culture for Mathematical Learning- Feedback</vt:lpstr>
      <vt:lpstr>Specific Questions on the Mathematical Content</vt:lpstr>
      <vt:lpstr>Days 4-5</vt:lpstr>
      <vt:lpstr>Materials to Bring With you</vt:lpstr>
      <vt:lpstr>Other Mathematics Sessions</vt:lpstr>
      <vt:lpstr>Other Sessions</vt:lpstr>
    </vt:vector>
  </TitlesOfParts>
  <Company>Erie-2 BOCES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Learning Expedition</dc:title>
  <dc:creator>Erin Wheeler</dc:creator>
  <cp:lastModifiedBy>Erin Wheeler</cp:lastModifiedBy>
  <cp:revision>19</cp:revision>
  <dcterms:created xsi:type="dcterms:W3CDTF">2014-05-18T16:59:45Z</dcterms:created>
  <dcterms:modified xsi:type="dcterms:W3CDTF">2014-05-29T05:14:29Z</dcterms:modified>
</cp:coreProperties>
</file>