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9" r:id="rId3"/>
    <p:sldId id="261" r:id="rId4"/>
    <p:sldId id="262" r:id="rId5"/>
    <p:sldId id="293" r:id="rId6"/>
    <p:sldId id="260" r:id="rId7"/>
    <p:sldId id="263" r:id="rId8"/>
    <p:sldId id="265" r:id="rId9"/>
    <p:sldId id="264" r:id="rId10"/>
    <p:sldId id="266" r:id="rId11"/>
    <p:sldId id="267" r:id="rId12"/>
    <p:sldId id="268" r:id="rId13"/>
    <p:sldId id="269" r:id="rId14"/>
    <p:sldId id="295" r:id="rId15"/>
    <p:sldId id="298" r:id="rId16"/>
    <p:sldId id="300" r:id="rId17"/>
    <p:sldId id="299" r:id="rId18"/>
    <p:sldId id="304" r:id="rId19"/>
    <p:sldId id="303" r:id="rId20"/>
    <p:sldId id="296" r:id="rId21"/>
    <p:sldId id="297" r:id="rId22"/>
    <p:sldId id="30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30" autoAdjust="0"/>
  </p:normalViewPr>
  <p:slideViewPr>
    <p:cSldViewPr>
      <p:cViewPr varScale="1">
        <p:scale>
          <a:sx n="48" d="100"/>
          <a:sy n="48" d="100"/>
        </p:scale>
        <p:origin x="-20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0FF91-1C4C-42EE-BC86-FFDF4A1FD0FF}" type="doc">
      <dgm:prSet loTypeId="urn:microsoft.com/office/officeart/2005/8/layout/arrow2" loCatId="process" qsTypeId="urn:microsoft.com/office/officeart/2005/8/quickstyle/simple1" qsCatId="simple" csTypeId="urn:microsoft.com/office/officeart/2005/8/colors/accent4_4" csCatId="accent4" phldr="1"/>
      <dgm:spPr/>
      <dgm:t>
        <a:bodyPr/>
        <a:lstStyle/>
        <a:p>
          <a:endParaRPr lang="en-US"/>
        </a:p>
      </dgm:t>
    </dgm:pt>
    <dgm:pt modelId="{747C4A3D-E304-4A91-93E9-29CBB1C1BF67}">
      <dgm:prSet phldrT="[Text]"/>
      <dgm:spPr/>
      <dgm:t>
        <a:bodyPr/>
        <a:lstStyle/>
        <a:p>
          <a:r>
            <a:rPr lang="en-US" dirty="0" smtClean="0"/>
            <a:t>Focus</a:t>
          </a:r>
        </a:p>
      </dgm:t>
    </dgm:pt>
    <dgm:pt modelId="{CC8A9E31-9EFA-4F74-B79B-55FE704662B2}" type="parTrans" cxnId="{BB7396BE-B710-4DAF-8306-BCB1B43263A6}">
      <dgm:prSet/>
      <dgm:spPr/>
      <dgm:t>
        <a:bodyPr/>
        <a:lstStyle/>
        <a:p>
          <a:endParaRPr lang="en-US"/>
        </a:p>
      </dgm:t>
    </dgm:pt>
    <dgm:pt modelId="{6740CE80-4111-4F53-9E8A-369FCB8BB2A5}" type="sibTrans" cxnId="{BB7396BE-B710-4DAF-8306-BCB1B43263A6}">
      <dgm:prSet/>
      <dgm:spPr/>
      <dgm:t>
        <a:bodyPr/>
        <a:lstStyle/>
        <a:p>
          <a:endParaRPr lang="en-US"/>
        </a:p>
      </dgm:t>
    </dgm:pt>
    <dgm:pt modelId="{247DD29E-7184-4002-81B0-1E63E4FC5A7E}">
      <dgm:prSet phldrT="[Text]"/>
      <dgm:spPr/>
      <dgm:t>
        <a:bodyPr/>
        <a:lstStyle/>
        <a:p>
          <a:r>
            <a:rPr lang="en-US" dirty="0" smtClean="0"/>
            <a:t>Coherence</a:t>
          </a:r>
          <a:endParaRPr lang="en-US" dirty="0"/>
        </a:p>
      </dgm:t>
    </dgm:pt>
    <dgm:pt modelId="{228D6A09-AE23-4DFE-8C7D-A637F729BB5E}" type="parTrans" cxnId="{7188EBFB-E315-47C0-B93D-A782E8C2D33A}">
      <dgm:prSet/>
      <dgm:spPr/>
      <dgm:t>
        <a:bodyPr/>
        <a:lstStyle/>
        <a:p>
          <a:endParaRPr lang="en-US"/>
        </a:p>
      </dgm:t>
    </dgm:pt>
    <dgm:pt modelId="{2D1862F3-058C-438C-8F80-439EA070EDFA}" type="sibTrans" cxnId="{7188EBFB-E315-47C0-B93D-A782E8C2D33A}">
      <dgm:prSet/>
      <dgm:spPr/>
      <dgm:t>
        <a:bodyPr/>
        <a:lstStyle/>
        <a:p>
          <a:endParaRPr lang="en-US"/>
        </a:p>
      </dgm:t>
    </dgm:pt>
    <dgm:pt modelId="{A97E8F09-794F-4B54-8DEB-002798D83D17}">
      <dgm:prSet phldrT="[Text]" custT="1"/>
      <dgm:spPr/>
      <dgm:t>
        <a:bodyPr/>
        <a:lstStyle/>
        <a:p>
          <a:pPr algn="ctr"/>
          <a:r>
            <a:rPr lang="en-US" sz="2400" dirty="0" smtClean="0"/>
            <a:t>Fluency</a:t>
          </a:r>
        </a:p>
        <a:p>
          <a:pPr algn="ctr"/>
          <a:r>
            <a:rPr lang="en-US" sz="2400" dirty="0" smtClean="0"/>
            <a:t>Deep Understanding</a:t>
          </a:r>
        </a:p>
        <a:p>
          <a:pPr algn="ctr"/>
          <a:r>
            <a:rPr lang="en-US" sz="2400" dirty="0" smtClean="0"/>
            <a:t>Application</a:t>
          </a:r>
        </a:p>
        <a:p>
          <a:pPr algn="ctr"/>
          <a:endParaRPr lang="en-US" sz="1600" dirty="0"/>
        </a:p>
      </dgm:t>
    </dgm:pt>
    <dgm:pt modelId="{CBB48EE1-2322-4139-A01F-1D22725A1C56}" type="parTrans" cxnId="{FF5B3765-DED6-4FC7-B3AE-4B01A3BE7A8C}">
      <dgm:prSet/>
      <dgm:spPr/>
      <dgm:t>
        <a:bodyPr/>
        <a:lstStyle/>
        <a:p>
          <a:endParaRPr lang="en-US"/>
        </a:p>
      </dgm:t>
    </dgm:pt>
    <dgm:pt modelId="{A9C7F085-13EF-470D-A00B-31CEE0CEB56F}" type="sibTrans" cxnId="{FF5B3765-DED6-4FC7-B3AE-4B01A3BE7A8C}">
      <dgm:prSet/>
      <dgm:spPr/>
      <dgm:t>
        <a:bodyPr/>
        <a:lstStyle/>
        <a:p>
          <a:endParaRPr lang="en-US"/>
        </a:p>
      </dgm:t>
    </dgm:pt>
    <dgm:pt modelId="{072572DC-6C8C-44EC-870B-62E3AFA3F8BC}" type="pres">
      <dgm:prSet presAssocID="{EC60FF91-1C4C-42EE-BC86-FFDF4A1FD0FF}" presName="arrowDiagram" presStyleCnt="0">
        <dgm:presLayoutVars>
          <dgm:chMax val="5"/>
          <dgm:dir/>
          <dgm:resizeHandles val="exact"/>
        </dgm:presLayoutVars>
      </dgm:prSet>
      <dgm:spPr/>
      <dgm:t>
        <a:bodyPr/>
        <a:lstStyle/>
        <a:p>
          <a:endParaRPr lang="en-US"/>
        </a:p>
      </dgm:t>
    </dgm:pt>
    <dgm:pt modelId="{3505BC27-DDD6-4C31-99B0-7E96347476F6}" type="pres">
      <dgm:prSet presAssocID="{EC60FF91-1C4C-42EE-BC86-FFDF4A1FD0FF}" presName="arrow" presStyleLbl="bgShp" presStyleIdx="0" presStyleCnt="1" custScaleX="101953" custLinFactNeighborX="-4551"/>
      <dgm:spPr/>
    </dgm:pt>
    <dgm:pt modelId="{019E6DF4-0E11-4562-AC7A-4CB132DC8DC7}" type="pres">
      <dgm:prSet presAssocID="{EC60FF91-1C4C-42EE-BC86-FFDF4A1FD0FF}" presName="arrowDiagram3" presStyleCnt="0"/>
      <dgm:spPr/>
    </dgm:pt>
    <dgm:pt modelId="{A2B36FF4-9B3A-47FB-A383-586E8A7A50BB}" type="pres">
      <dgm:prSet presAssocID="{747C4A3D-E304-4A91-93E9-29CBB1C1BF67}" presName="bullet3a" presStyleLbl="node1" presStyleIdx="0" presStyleCnt="3"/>
      <dgm:spPr/>
    </dgm:pt>
    <dgm:pt modelId="{70B82C64-ACAE-45F7-A9B2-DDD4AA2F2018}" type="pres">
      <dgm:prSet presAssocID="{747C4A3D-E304-4A91-93E9-29CBB1C1BF67}" presName="textBox3a" presStyleLbl="revTx" presStyleIdx="0" presStyleCnt="3">
        <dgm:presLayoutVars>
          <dgm:bulletEnabled val="1"/>
        </dgm:presLayoutVars>
      </dgm:prSet>
      <dgm:spPr/>
      <dgm:t>
        <a:bodyPr/>
        <a:lstStyle/>
        <a:p>
          <a:endParaRPr lang="en-US"/>
        </a:p>
      </dgm:t>
    </dgm:pt>
    <dgm:pt modelId="{6192C139-0F70-4926-ACD3-D9846216D8D1}" type="pres">
      <dgm:prSet presAssocID="{247DD29E-7184-4002-81B0-1E63E4FC5A7E}" presName="bullet3b" presStyleLbl="node1" presStyleIdx="1" presStyleCnt="3"/>
      <dgm:spPr/>
    </dgm:pt>
    <dgm:pt modelId="{482A256D-1219-49D4-A785-E6A62C91A4CC}" type="pres">
      <dgm:prSet presAssocID="{247DD29E-7184-4002-81B0-1E63E4FC5A7E}" presName="textBox3b" presStyleLbl="revTx" presStyleIdx="1" presStyleCnt="3">
        <dgm:presLayoutVars>
          <dgm:bulletEnabled val="1"/>
        </dgm:presLayoutVars>
      </dgm:prSet>
      <dgm:spPr/>
      <dgm:t>
        <a:bodyPr/>
        <a:lstStyle/>
        <a:p>
          <a:endParaRPr lang="en-US"/>
        </a:p>
      </dgm:t>
    </dgm:pt>
    <dgm:pt modelId="{739CE7F1-8E82-400F-B8DC-45708E6F7372}" type="pres">
      <dgm:prSet presAssocID="{A97E8F09-794F-4B54-8DEB-002798D83D17}" presName="bullet3c" presStyleLbl="node1" presStyleIdx="2" presStyleCnt="3"/>
      <dgm:spPr/>
    </dgm:pt>
    <dgm:pt modelId="{0FF0AD02-817E-4DA7-A44A-352C373E9348}" type="pres">
      <dgm:prSet presAssocID="{A97E8F09-794F-4B54-8DEB-002798D83D17}" presName="textBox3c" presStyleLbl="revTx" presStyleIdx="2" presStyleCnt="3" custScaleX="189584" custLinFactNeighborX="4313" custLinFactNeighborY="-41187">
        <dgm:presLayoutVars>
          <dgm:bulletEnabled val="1"/>
        </dgm:presLayoutVars>
      </dgm:prSet>
      <dgm:spPr/>
      <dgm:t>
        <a:bodyPr/>
        <a:lstStyle/>
        <a:p>
          <a:endParaRPr lang="en-US"/>
        </a:p>
      </dgm:t>
    </dgm:pt>
  </dgm:ptLst>
  <dgm:cxnLst>
    <dgm:cxn modelId="{B771BA65-7FC0-4FFE-9ABA-2E7392489B2A}" type="presOf" srcId="{EC60FF91-1C4C-42EE-BC86-FFDF4A1FD0FF}" destId="{072572DC-6C8C-44EC-870B-62E3AFA3F8BC}" srcOrd="0" destOrd="0" presId="urn:microsoft.com/office/officeart/2005/8/layout/arrow2"/>
    <dgm:cxn modelId="{C1DBB6B6-3612-4D2D-87B5-C73509D9B0E3}" type="presOf" srcId="{747C4A3D-E304-4A91-93E9-29CBB1C1BF67}" destId="{70B82C64-ACAE-45F7-A9B2-DDD4AA2F2018}" srcOrd="0" destOrd="0" presId="urn:microsoft.com/office/officeart/2005/8/layout/arrow2"/>
    <dgm:cxn modelId="{BB7396BE-B710-4DAF-8306-BCB1B43263A6}" srcId="{EC60FF91-1C4C-42EE-BC86-FFDF4A1FD0FF}" destId="{747C4A3D-E304-4A91-93E9-29CBB1C1BF67}" srcOrd="0" destOrd="0" parTransId="{CC8A9E31-9EFA-4F74-B79B-55FE704662B2}" sibTransId="{6740CE80-4111-4F53-9E8A-369FCB8BB2A5}"/>
    <dgm:cxn modelId="{04911471-9A9D-48CA-A6A3-B718078F95E8}" type="presOf" srcId="{A97E8F09-794F-4B54-8DEB-002798D83D17}" destId="{0FF0AD02-817E-4DA7-A44A-352C373E9348}" srcOrd="0" destOrd="0" presId="urn:microsoft.com/office/officeart/2005/8/layout/arrow2"/>
    <dgm:cxn modelId="{7188EBFB-E315-47C0-B93D-A782E8C2D33A}" srcId="{EC60FF91-1C4C-42EE-BC86-FFDF4A1FD0FF}" destId="{247DD29E-7184-4002-81B0-1E63E4FC5A7E}" srcOrd="1" destOrd="0" parTransId="{228D6A09-AE23-4DFE-8C7D-A637F729BB5E}" sibTransId="{2D1862F3-058C-438C-8F80-439EA070EDFA}"/>
    <dgm:cxn modelId="{DC18545D-DC28-4D8D-9AC6-B150FF214515}" type="presOf" srcId="{247DD29E-7184-4002-81B0-1E63E4FC5A7E}" destId="{482A256D-1219-49D4-A785-E6A62C91A4CC}" srcOrd="0" destOrd="0" presId="urn:microsoft.com/office/officeart/2005/8/layout/arrow2"/>
    <dgm:cxn modelId="{FF5B3765-DED6-4FC7-B3AE-4B01A3BE7A8C}" srcId="{EC60FF91-1C4C-42EE-BC86-FFDF4A1FD0FF}" destId="{A97E8F09-794F-4B54-8DEB-002798D83D17}" srcOrd="2" destOrd="0" parTransId="{CBB48EE1-2322-4139-A01F-1D22725A1C56}" sibTransId="{A9C7F085-13EF-470D-A00B-31CEE0CEB56F}"/>
    <dgm:cxn modelId="{48A2C614-2EAD-4908-A838-4CC6998165F8}" type="presParOf" srcId="{072572DC-6C8C-44EC-870B-62E3AFA3F8BC}" destId="{3505BC27-DDD6-4C31-99B0-7E96347476F6}" srcOrd="0" destOrd="0" presId="urn:microsoft.com/office/officeart/2005/8/layout/arrow2"/>
    <dgm:cxn modelId="{581C7322-9B3E-49BC-ADFF-9D60ADABEB24}" type="presParOf" srcId="{072572DC-6C8C-44EC-870B-62E3AFA3F8BC}" destId="{019E6DF4-0E11-4562-AC7A-4CB132DC8DC7}" srcOrd="1" destOrd="0" presId="urn:microsoft.com/office/officeart/2005/8/layout/arrow2"/>
    <dgm:cxn modelId="{C866DC0F-A3CA-4696-BE88-7771C3A6796B}" type="presParOf" srcId="{019E6DF4-0E11-4562-AC7A-4CB132DC8DC7}" destId="{A2B36FF4-9B3A-47FB-A383-586E8A7A50BB}" srcOrd="0" destOrd="0" presId="urn:microsoft.com/office/officeart/2005/8/layout/arrow2"/>
    <dgm:cxn modelId="{D74EBC67-00AB-428A-BF2A-F02CCA7DCE8C}" type="presParOf" srcId="{019E6DF4-0E11-4562-AC7A-4CB132DC8DC7}" destId="{70B82C64-ACAE-45F7-A9B2-DDD4AA2F2018}" srcOrd="1" destOrd="0" presId="urn:microsoft.com/office/officeart/2005/8/layout/arrow2"/>
    <dgm:cxn modelId="{90598341-6B54-4333-BFCE-485DADA1CA25}" type="presParOf" srcId="{019E6DF4-0E11-4562-AC7A-4CB132DC8DC7}" destId="{6192C139-0F70-4926-ACD3-D9846216D8D1}" srcOrd="2" destOrd="0" presId="urn:microsoft.com/office/officeart/2005/8/layout/arrow2"/>
    <dgm:cxn modelId="{62174778-6A69-4A04-AA8F-A3391B5B4FD9}" type="presParOf" srcId="{019E6DF4-0E11-4562-AC7A-4CB132DC8DC7}" destId="{482A256D-1219-49D4-A785-E6A62C91A4CC}" srcOrd="3" destOrd="0" presId="urn:microsoft.com/office/officeart/2005/8/layout/arrow2"/>
    <dgm:cxn modelId="{2618E6A3-5B78-49BB-82A9-5D5444F1C57B}" type="presParOf" srcId="{019E6DF4-0E11-4562-AC7A-4CB132DC8DC7}" destId="{739CE7F1-8E82-400F-B8DC-45708E6F7372}" srcOrd="4" destOrd="0" presId="urn:microsoft.com/office/officeart/2005/8/layout/arrow2"/>
    <dgm:cxn modelId="{CD4380E2-6F2F-4B74-A66F-0B52B024E0E1}" type="presParOf" srcId="{019E6DF4-0E11-4562-AC7A-4CB132DC8DC7}" destId="{0FF0AD02-817E-4DA7-A44A-352C373E934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0E20D-13E1-4391-84FE-3219A30294CB}" type="doc">
      <dgm:prSet loTypeId="urn:microsoft.com/office/officeart/2008/layout/AscendingPictureAccentProcess" loCatId="picture" qsTypeId="urn:microsoft.com/office/officeart/2005/8/quickstyle/simple1" qsCatId="simple" csTypeId="urn:microsoft.com/office/officeart/2005/8/colors/colorful5" csCatId="colorful" phldr="1"/>
      <dgm:spPr/>
      <dgm:t>
        <a:bodyPr/>
        <a:lstStyle/>
        <a:p>
          <a:endParaRPr lang="en-US"/>
        </a:p>
      </dgm:t>
    </dgm:pt>
    <dgm:pt modelId="{227D7457-AB0F-491A-8C64-AAC997EBD152}">
      <dgm:prSet phldrT="[Text]"/>
      <dgm:spPr/>
      <dgm:t>
        <a:bodyPr/>
        <a:lstStyle/>
        <a:p>
          <a:r>
            <a:rPr lang="en-US" dirty="0" smtClean="0"/>
            <a:t>Concrete</a:t>
          </a:r>
          <a:endParaRPr lang="en-US" dirty="0"/>
        </a:p>
      </dgm:t>
    </dgm:pt>
    <dgm:pt modelId="{48A81741-D0F2-4469-8431-8B7D410CB142}" type="parTrans" cxnId="{E2C3C240-FFEE-422C-95E1-D60923CA591E}">
      <dgm:prSet/>
      <dgm:spPr/>
      <dgm:t>
        <a:bodyPr/>
        <a:lstStyle/>
        <a:p>
          <a:endParaRPr lang="en-US"/>
        </a:p>
      </dgm:t>
    </dgm:pt>
    <dgm:pt modelId="{2D05A68D-EF30-479F-A335-A7F1240D0214}" type="sibTrans" cxnId="{E2C3C240-FFEE-422C-95E1-D60923CA591E}">
      <dgm:prSet/>
      <dgm:spPr/>
      <dgm:t>
        <a:bodyPr/>
        <a:lstStyle/>
        <a:p>
          <a:endParaRPr lang="en-US"/>
        </a:p>
      </dgm:t>
    </dgm:pt>
    <dgm:pt modelId="{BCF35590-FAC6-4341-A624-012A733033E0}">
      <dgm:prSet phldrT="[Text]"/>
      <dgm:spPr/>
      <dgm:t>
        <a:bodyPr/>
        <a:lstStyle/>
        <a:p>
          <a:r>
            <a:rPr lang="en-US" dirty="0" smtClean="0"/>
            <a:t>Pictorial	</a:t>
          </a:r>
        </a:p>
      </dgm:t>
    </dgm:pt>
    <dgm:pt modelId="{96AAEB68-071F-4CCD-AE22-DA6BACB5F23C}" type="parTrans" cxnId="{4E288543-2E8A-44D1-B441-F20ACF497BA8}">
      <dgm:prSet/>
      <dgm:spPr/>
      <dgm:t>
        <a:bodyPr/>
        <a:lstStyle/>
        <a:p>
          <a:endParaRPr lang="en-US"/>
        </a:p>
      </dgm:t>
    </dgm:pt>
    <dgm:pt modelId="{22A06FBC-25D9-4516-90FB-A97FDEA44F20}" type="sibTrans" cxnId="{4E288543-2E8A-44D1-B441-F20ACF497BA8}">
      <dgm:prSet/>
      <dgm:spPr/>
      <dgm:t>
        <a:bodyPr/>
        <a:lstStyle/>
        <a:p>
          <a:endParaRPr lang="en-US"/>
        </a:p>
      </dgm:t>
    </dgm:pt>
    <dgm:pt modelId="{03778628-D137-4E51-9C74-4BAF719BA0ED}">
      <dgm:prSet phldrT="[Text]"/>
      <dgm:spPr/>
      <dgm:t>
        <a:bodyPr/>
        <a:lstStyle/>
        <a:p>
          <a:r>
            <a:rPr lang="en-US" dirty="0" smtClean="0"/>
            <a:t>Abstract</a:t>
          </a:r>
        </a:p>
      </dgm:t>
    </dgm:pt>
    <dgm:pt modelId="{51EA5DDF-ADDD-4531-804D-113F059F9D07}" type="parTrans" cxnId="{D9E54BC5-CCE5-42C9-AC7B-706CEDA3032D}">
      <dgm:prSet/>
      <dgm:spPr/>
      <dgm:t>
        <a:bodyPr/>
        <a:lstStyle/>
        <a:p>
          <a:endParaRPr lang="en-US"/>
        </a:p>
      </dgm:t>
    </dgm:pt>
    <dgm:pt modelId="{5F9FBFA6-9FD3-4A9E-9D43-CC491C27E0F9}" type="sibTrans" cxnId="{D9E54BC5-CCE5-42C9-AC7B-706CEDA3032D}">
      <dgm:prSet/>
      <dgm:spPr/>
      <dgm:t>
        <a:bodyPr/>
        <a:lstStyle/>
        <a:p>
          <a:endParaRPr lang="en-US"/>
        </a:p>
      </dgm:t>
    </dgm:pt>
    <dgm:pt modelId="{2EF2CE77-120D-487C-A920-B79A7426EEE6}" type="pres">
      <dgm:prSet presAssocID="{3750E20D-13E1-4391-84FE-3219A30294CB}" presName="Name0" presStyleCnt="0">
        <dgm:presLayoutVars>
          <dgm:chMax val="7"/>
          <dgm:chPref val="7"/>
          <dgm:dir/>
        </dgm:presLayoutVars>
      </dgm:prSet>
      <dgm:spPr/>
      <dgm:t>
        <a:bodyPr/>
        <a:lstStyle/>
        <a:p>
          <a:endParaRPr lang="en-US"/>
        </a:p>
      </dgm:t>
    </dgm:pt>
    <dgm:pt modelId="{2AADE9B6-B490-4E51-87C8-8565B0EA5D94}" type="pres">
      <dgm:prSet presAssocID="{3750E20D-13E1-4391-84FE-3219A30294CB}" presName="dot1" presStyleLbl="alignNode1" presStyleIdx="0" presStyleCnt="12"/>
      <dgm:spPr/>
      <dgm:t>
        <a:bodyPr/>
        <a:lstStyle/>
        <a:p>
          <a:endParaRPr lang="en-US"/>
        </a:p>
      </dgm:t>
    </dgm:pt>
    <dgm:pt modelId="{9AA4F4F5-EA9C-47B5-ADA0-BED144CDAEA3}" type="pres">
      <dgm:prSet presAssocID="{3750E20D-13E1-4391-84FE-3219A30294CB}" presName="dot2" presStyleLbl="alignNode1" presStyleIdx="1" presStyleCnt="12"/>
      <dgm:spPr/>
      <dgm:t>
        <a:bodyPr/>
        <a:lstStyle/>
        <a:p>
          <a:endParaRPr lang="en-US"/>
        </a:p>
      </dgm:t>
    </dgm:pt>
    <dgm:pt modelId="{306D3167-239C-4F97-A8F6-05079A5B8AED}" type="pres">
      <dgm:prSet presAssocID="{3750E20D-13E1-4391-84FE-3219A30294CB}" presName="dot3" presStyleLbl="alignNode1" presStyleIdx="2" presStyleCnt="12"/>
      <dgm:spPr/>
      <dgm:t>
        <a:bodyPr/>
        <a:lstStyle/>
        <a:p>
          <a:endParaRPr lang="en-US"/>
        </a:p>
      </dgm:t>
    </dgm:pt>
    <dgm:pt modelId="{8618C3C1-3553-4D51-A2E0-328035AE88EC}" type="pres">
      <dgm:prSet presAssocID="{3750E20D-13E1-4391-84FE-3219A30294CB}" presName="dot4" presStyleLbl="alignNode1" presStyleIdx="3" presStyleCnt="12"/>
      <dgm:spPr/>
      <dgm:t>
        <a:bodyPr/>
        <a:lstStyle/>
        <a:p>
          <a:endParaRPr lang="en-US"/>
        </a:p>
      </dgm:t>
    </dgm:pt>
    <dgm:pt modelId="{914BA220-6AFE-4483-A2E0-DFCC75B0AE9D}" type="pres">
      <dgm:prSet presAssocID="{3750E20D-13E1-4391-84FE-3219A30294CB}" presName="dot5" presStyleLbl="alignNode1" presStyleIdx="4" presStyleCnt="12"/>
      <dgm:spPr/>
      <dgm:t>
        <a:bodyPr/>
        <a:lstStyle/>
        <a:p>
          <a:endParaRPr lang="en-US"/>
        </a:p>
      </dgm:t>
    </dgm:pt>
    <dgm:pt modelId="{884E1612-F01A-43F8-BABF-D91A5A96747C}" type="pres">
      <dgm:prSet presAssocID="{3750E20D-13E1-4391-84FE-3219A30294CB}" presName="dotArrow1" presStyleLbl="alignNode1" presStyleIdx="5" presStyleCnt="12"/>
      <dgm:spPr/>
      <dgm:t>
        <a:bodyPr/>
        <a:lstStyle/>
        <a:p>
          <a:endParaRPr lang="en-US"/>
        </a:p>
      </dgm:t>
    </dgm:pt>
    <dgm:pt modelId="{A7767672-EAE0-419B-8AE7-E81FD7C154D4}" type="pres">
      <dgm:prSet presAssocID="{3750E20D-13E1-4391-84FE-3219A30294CB}" presName="dotArrow2" presStyleLbl="alignNode1" presStyleIdx="6" presStyleCnt="12"/>
      <dgm:spPr/>
      <dgm:t>
        <a:bodyPr/>
        <a:lstStyle/>
        <a:p>
          <a:endParaRPr lang="en-US"/>
        </a:p>
      </dgm:t>
    </dgm:pt>
    <dgm:pt modelId="{2ADF6F23-8D47-45AE-841E-B6310AD4D56F}" type="pres">
      <dgm:prSet presAssocID="{3750E20D-13E1-4391-84FE-3219A30294CB}" presName="dotArrow3" presStyleLbl="alignNode1" presStyleIdx="7" presStyleCnt="12"/>
      <dgm:spPr/>
      <dgm:t>
        <a:bodyPr/>
        <a:lstStyle/>
        <a:p>
          <a:endParaRPr lang="en-US"/>
        </a:p>
      </dgm:t>
    </dgm:pt>
    <dgm:pt modelId="{7B99E7BD-C4DD-4ED2-B0D0-3AEA30637BCA}" type="pres">
      <dgm:prSet presAssocID="{3750E20D-13E1-4391-84FE-3219A30294CB}" presName="dotArrow4" presStyleLbl="alignNode1" presStyleIdx="8" presStyleCnt="12"/>
      <dgm:spPr/>
      <dgm:t>
        <a:bodyPr/>
        <a:lstStyle/>
        <a:p>
          <a:endParaRPr lang="en-US"/>
        </a:p>
      </dgm:t>
    </dgm:pt>
    <dgm:pt modelId="{1FC5E6D1-343A-415A-9438-A9A311476C7E}" type="pres">
      <dgm:prSet presAssocID="{3750E20D-13E1-4391-84FE-3219A30294CB}" presName="dotArrow5" presStyleLbl="alignNode1" presStyleIdx="9" presStyleCnt="12"/>
      <dgm:spPr/>
      <dgm:t>
        <a:bodyPr/>
        <a:lstStyle/>
        <a:p>
          <a:endParaRPr lang="en-US"/>
        </a:p>
      </dgm:t>
    </dgm:pt>
    <dgm:pt modelId="{FFFFBB19-8D2E-4145-A419-DDCB0EB785E5}" type="pres">
      <dgm:prSet presAssocID="{3750E20D-13E1-4391-84FE-3219A30294CB}" presName="dotArrow6" presStyleLbl="alignNode1" presStyleIdx="10" presStyleCnt="12"/>
      <dgm:spPr/>
      <dgm:t>
        <a:bodyPr/>
        <a:lstStyle/>
        <a:p>
          <a:endParaRPr lang="en-US"/>
        </a:p>
      </dgm:t>
    </dgm:pt>
    <dgm:pt modelId="{C54702E9-8C77-469A-B2CC-2F77B7DED872}" type="pres">
      <dgm:prSet presAssocID="{3750E20D-13E1-4391-84FE-3219A30294CB}" presName="dotArrow7" presStyleLbl="alignNode1" presStyleIdx="11" presStyleCnt="12"/>
      <dgm:spPr/>
      <dgm:t>
        <a:bodyPr/>
        <a:lstStyle/>
        <a:p>
          <a:endParaRPr lang="en-US"/>
        </a:p>
      </dgm:t>
    </dgm:pt>
    <dgm:pt modelId="{2009A448-2BAD-4715-AAC4-BC9C2281AD04}" type="pres">
      <dgm:prSet presAssocID="{227D7457-AB0F-491A-8C64-AAC997EBD152}" presName="parTx1" presStyleLbl="node1" presStyleIdx="0" presStyleCnt="3"/>
      <dgm:spPr/>
      <dgm:t>
        <a:bodyPr/>
        <a:lstStyle/>
        <a:p>
          <a:endParaRPr lang="en-US"/>
        </a:p>
      </dgm:t>
    </dgm:pt>
    <dgm:pt modelId="{26112ED9-A5E0-4A8C-9E09-686F33F1968F}" type="pres">
      <dgm:prSet presAssocID="{2D05A68D-EF30-479F-A335-A7F1240D0214}" presName="picture1" presStyleCnt="0"/>
      <dgm:spPr/>
      <dgm:t>
        <a:bodyPr/>
        <a:lstStyle/>
        <a:p>
          <a:endParaRPr lang="en-US"/>
        </a:p>
      </dgm:t>
    </dgm:pt>
    <dgm:pt modelId="{B9CA95DC-A43E-40E9-A133-55679D7B532A}" type="pres">
      <dgm:prSet presAssocID="{2D05A68D-EF30-479F-A335-A7F1240D0214}" presName="imageRepeatNode" presStyleLbl="fgImgPlace1" presStyleIdx="0" presStyleCnt="3"/>
      <dgm:spPr/>
      <dgm:t>
        <a:bodyPr/>
        <a:lstStyle/>
        <a:p>
          <a:endParaRPr lang="en-US"/>
        </a:p>
      </dgm:t>
    </dgm:pt>
    <dgm:pt modelId="{7E422A0F-7844-416D-9B3B-C046442E4538}" type="pres">
      <dgm:prSet presAssocID="{BCF35590-FAC6-4341-A624-012A733033E0}" presName="parTx2" presStyleLbl="node1" presStyleIdx="1" presStyleCnt="3"/>
      <dgm:spPr/>
      <dgm:t>
        <a:bodyPr/>
        <a:lstStyle/>
        <a:p>
          <a:endParaRPr lang="en-US"/>
        </a:p>
      </dgm:t>
    </dgm:pt>
    <dgm:pt modelId="{BC1A5192-28E4-4B35-92CA-5F4F3F7D85D0}" type="pres">
      <dgm:prSet presAssocID="{22A06FBC-25D9-4516-90FB-A97FDEA44F20}" presName="picture2" presStyleCnt="0"/>
      <dgm:spPr/>
      <dgm:t>
        <a:bodyPr/>
        <a:lstStyle/>
        <a:p>
          <a:endParaRPr lang="en-US"/>
        </a:p>
      </dgm:t>
    </dgm:pt>
    <dgm:pt modelId="{299E5204-DE64-42FA-B795-34D050C094A7}" type="pres">
      <dgm:prSet presAssocID="{22A06FBC-25D9-4516-90FB-A97FDEA44F20}" presName="imageRepeatNode" presStyleLbl="fgImgPlace1" presStyleIdx="1" presStyleCnt="3"/>
      <dgm:spPr/>
      <dgm:t>
        <a:bodyPr/>
        <a:lstStyle/>
        <a:p>
          <a:endParaRPr lang="en-US"/>
        </a:p>
      </dgm:t>
    </dgm:pt>
    <dgm:pt modelId="{16D8EF92-E105-4113-8F59-595E9C2CC1D9}" type="pres">
      <dgm:prSet presAssocID="{03778628-D137-4E51-9C74-4BAF719BA0ED}" presName="parTx3" presStyleLbl="node1" presStyleIdx="2" presStyleCnt="3"/>
      <dgm:spPr/>
      <dgm:t>
        <a:bodyPr/>
        <a:lstStyle/>
        <a:p>
          <a:endParaRPr lang="en-US"/>
        </a:p>
      </dgm:t>
    </dgm:pt>
    <dgm:pt modelId="{1646763E-48A0-4EE4-A18E-0A03CD7F3F14}" type="pres">
      <dgm:prSet presAssocID="{5F9FBFA6-9FD3-4A9E-9D43-CC491C27E0F9}" presName="picture3" presStyleCnt="0"/>
      <dgm:spPr/>
      <dgm:t>
        <a:bodyPr/>
        <a:lstStyle/>
        <a:p>
          <a:endParaRPr lang="en-US"/>
        </a:p>
      </dgm:t>
    </dgm:pt>
    <dgm:pt modelId="{56655062-659F-4AF4-B7A2-87F98366BEA4}" type="pres">
      <dgm:prSet presAssocID="{5F9FBFA6-9FD3-4A9E-9D43-CC491C27E0F9}" presName="imageRepeatNode" presStyleLbl="fgImgPlace1" presStyleIdx="2" presStyleCnt="3"/>
      <dgm:spPr/>
      <dgm:t>
        <a:bodyPr/>
        <a:lstStyle/>
        <a:p>
          <a:endParaRPr lang="en-US"/>
        </a:p>
      </dgm:t>
    </dgm:pt>
  </dgm:ptLst>
  <dgm:cxnLst>
    <dgm:cxn modelId="{D9E54BC5-CCE5-42C9-AC7B-706CEDA3032D}" srcId="{3750E20D-13E1-4391-84FE-3219A30294CB}" destId="{03778628-D137-4E51-9C74-4BAF719BA0ED}" srcOrd="2" destOrd="0" parTransId="{51EA5DDF-ADDD-4531-804D-113F059F9D07}" sibTransId="{5F9FBFA6-9FD3-4A9E-9D43-CC491C27E0F9}"/>
    <dgm:cxn modelId="{7CD8CB71-3DCC-498C-88F8-9D9A82D2AD90}" type="presOf" srcId="{BCF35590-FAC6-4341-A624-012A733033E0}" destId="{7E422A0F-7844-416D-9B3B-C046442E4538}" srcOrd="0" destOrd="0" presId="urn:microsoft.com/office/officeart/2008/layout/AscendingPictureAccentProcess"/>
    <dgm:cxn modelId="{A25E4A84-D1DC-4916-834C-4E6E2F6802A3}" type="presOf" srcId="{03778628-D137-4E51-9C74-4BAF719BA0ED}" destId="{16D8EF92-E105-4113-8F59-595E9C2CC1D9}" srcOrd="0" destOrd="0" presId="urn:microsoft.com/office/officeart/2008/layout/AscendingPictureAccentProcess"/>
    <dgm:cxn modelId="{64323C32-100E-465B-B9C9-4434FE30A72B}" type="presOf" srcId="{3750E20D-13E1-4391-84FE-3219A30294CB}" destId="{2EF2CE77-120D-487C-A920-B79A7426EEE6}" srcOrd="0" destOrd="0" presId="urn:microsoft.com/office/officeart/2008/layout/AscendingPictureAccentProcess"/>
    <dgm:cxn modelId="{E2C3C240-FFEE-422C-95E1-D60923CA591E}" srcId="{3750E20D-13E1-4391-84FE-3219A30294CB}" destId="{227D7457-AB0F-491A-8C64-AAC997EBD152}" srcOrd="0" destOrd="0" parTransId="{48A81741-D0F2-4469-8431-8B7D410CB142}" sibTransId="{2D05A68D-EF30-479F-A335-A7F1240D0214}"/>
    <dgm:cxn modelId="{4E288543-2E8A-44D1-B441-F20ACF497BA8}" srcId="{3750E20D-13E1-4391-84FE-3219A30294CB}" destId="{BCF35590-FAC6-4341-A624-012A733033E0}" srcOrd="1" destOrd="0" parTransId="{96AAEB68-071F-4CCD-AE22-DA6BACB5F23C}" sibTransId="{22A06FBC-25D9-4516-90FB-A97FDEA44F20}"/>
    <dgm:cxn modelId="{61ED5FE0-06A2-4416-9452-A1B5BB341A8F}" type="presOf" srcId="{22A06FBC-25D9-4516-90FB-A97FDEA44F20}" destId="{299E5204-DE64-42FA-B795-34D050C094A7}" srcOrd="0" destOrd="0" presId="urn:microsoft.com/office/officeart/2008/layout/AscendingPictureAccentProcess"/>
    <dgm:cxn modelId="{A994851E-4EEF-4BF1-8F6F-633496EB062D}" type="presOf" srcId="{227D7457-AB0F-491A-8C64-AAC997EBD152}" destId="{2009A448-2BAD-4715-AAC4-BC9C2281AD04}" srcOrd="0" destOrd="0" presId="urn:microsoft.com/office/officeart/2008/layout/AscendingPictureAccentProcess"/>
    <dgm:cxn modelId="{239C51C6-884C-4536-A541-C8376859A5CE}" type="presOf" srcId="{5F9FBFA6-9FD3-4A9E-9D43-CC491C27E0F9}" destId="{56655062-659F-4AF4-B7A2-87F98366BEA4}" srcOrd="0" destOrd="0" presId="urn:microsoft.com/office/officeart/2008/layout/AscendingPictureAccentProcess"/>
    <dgm:cxn modelId="{6DF4E2AA-4B0B-4E79-A862-75E14B4F43B5}" type="presOf" srcId="{2D05A68D-EF30-479F-A335-A7F1240D0214}" destId="{B9CA95DC-A43E-40E9-A133-55679D7B532A}" srcOrd="0" destOrd="0" presId="urn:microsoft.com/office/officeart/2008/layout/AscendingPictureAccentProcess"/>
    <dgm:cxn modelId="{A265158E-E6F4-42F0-A2AD-C4DF0A19E506}" type="presParOf" srcId="{2EF2CE77-120D-487C-A920-B79A7426EEE6}" destId="{2AADE9B6-B490-4E51-87C8-8565B0EA5D94}" srcOrd="0" destOrd="0" presId="urn:microsoft.com/office/officeart/2008/layout/AscendingPictureAccentProcess"/>
    <dgm:cxn modelId="{BACCCA66-B364-4C6D-88A9-F27FAF7AEECF}" type="presParOf" srcId="{2EF2CE77-120D-487C-A920-B79A7426EEE6}" destId="{9AA4F4F5-EA9C-47B5-ADA0-BED144CDAEA3}" srcOrd="1" destOrd="0" presId="urn:microsoft.com/office/officeart/2008/layout/AscendingPictureAccentProcess"/>
    <dgm:cxn modelId="{0FEA75ED-5F79-4D8E-8CD1-200B38230482}" type="presParOf" srcId="{2EF2CE77-120D-487C-A920-B79A7426EEE6}" destId="{306D3167-239C-4F97-A8F6-05079A5B8AED}" srcOrd="2" destOrd="0" presId="urn:microsoft.com/office/officeart/2008/layout/AscendingPictureAccentProcess"/>
    <dgm:cxn modelId="{0D583339-7CD3-46E5-94C0-3CE4B88C5584}" type="presParOf" srcId="{2EF2CE77-120D-487C-A920-B79A7426EEE6}" destId="{8618C3C1-3553-4D51-A2E0-328035AE88EC}" srcOrd="3" destOrd="0" presId="urn:microsoft.com/office/officeart/2008/layout/AscendingPictureAccentProcess"/>
    <dgm:cxn modelId="{5EF60E60-6C4A-4C62-9CBC-6E4FD24EAEF8}" type="presParOf" srcId="{2EF2CE77-120D-487C-A920-B79A7426EEE6}" destId="{914BA220-6AFE-4483-A2E0-DFCC75B0AE9D}" srcOrd="4" destOrd="0" presId="urn:microsoft.com/office/officeart/2008/layout/AscendingPictureAccentProcess"/>
    <dgm:cxn modelId="{907B14E9-EAAF-449B-AE44-55CF4B7992EC}" type="presParOf" srcId="{2EF2CE77-120D-487C-A920-B79A7426EEE6}" destId="{884E1612-F01A-43F8-BABF-D91A5A96747C}" srcOrd="5" destOrd="0" presId="urn:microsoft.com/office/officeart/2008/layout/AscendingPictureAccentProcess"/>
    <dgm:cxn modelId="{DCEF4387-BCFE-4187-8618-0E8E4BB2CD71}" type="presParOf" srcId="{2EF2CE77-120D-487C-A920-B79A7426EEE6}" destId="{A7767672-EAE0-419B-8AE7-E81FD7C154D4}" srcOrd="6" destOrd="0" presId="urn:microsoft.com/office/officeart/2008/layout/AscendingPictureAccentProcess"/>
    <dgm:cxn modelId="{7D6879B3-4B07-4C0E-8A78-DC59B71EC789}" type="presParOf" srcId="{2EF2CE77-120D-487C-A920-B79A7426EEE6}" destId="{2ADF6F23-8D47-45AE-841E-B6310AD4D56F}" srcOrd="7" destOrd="0" presId="urn:microsoft.com/office/officeart/2008/layout/AscendingPictureAccentProcess"/>
    <dgm:cxn modelId="{F37D0AC0-BFB6-4340-AC3D-6388307A81B5}" type="presParOf" srcId="{2EF2CE77-120D-487C-A920-B79A7426EEE6}" destId="{7B99E7BD-C4DD-4ED2-B0D0-3AEA30637BCA}" srcOrd="8" destOrd="0" presId="urn:microsoft.com/office/officeart/2008/layout/AscendingPictureAccentProcess"/>
    <dgm:cxn modelId="{0A7DC3FC-2BC9-42F0-AF44-50A7C1924F6D}" type="presParOf" srcId="{2EF2CE77-120D-487C-A920-B79A7426EEE6}" destId="{1FC5E6D1-343A-415A-9438-A9A311476C7E}" srcOrd="9" destOrd="0" presId="urn:microsoft.com/office/officeart/2008/layout/AscendingPictureAccentProcess"/>
    <dgm:cxn modelId="{CECD3ADF-B823-4B0D-9765-54E9B19BEF7D}" type="presParOf" srcId="{2EF2CE77-120D-487C-A920-B79A7426EEE6}" destId="{FFFFBB19-8D2E-4145-A419-DDCB0EB785E5}" srcOrd="10" destOrd="0" presId="urn:microsoft.com/office/officeart/2008/layout/AscendingPictureAccentProcess"/>
    <dgm:cxn modelId="{BEFA6D70-DCA6-429A-9511-D556700BA631}" type="presParOf" srcId="{2EF2CE77-120D-487C-A920-B79A7426EEE6}" destId="{C54702E9-8C77-469A-B2CC-2F77B7DED872}" srcOrd="11" destOrd="0" presId="urn:microsoft.com/office/officeart/2008/layout/AscendingPictureAccentProcess"/>
    <dgm:cxn modelId="{C6995CE8-809E-43B5-B0D0-9A9AADA95910}" type="presParOf" srcId="{2EF2CE77-120D-487C-A920-B79A7426EEE6}" destId="{2009A448-2BAD-4715-AAC4-BC9C2281AD04}" srcOrd="12" destOrd="0" presId="urn:microsoft.com/office/officeart/2008/layout/AscendingPictureAccentProcess"/>
    <dgm:cxn modelId="{711BAFF2-B833-4D80-8898-6DC65713AFDF}" type="presParOf" srcId="{2EF2CE77-120D-487C-A920-B79A7426EEE6}" destId="{26112ED9-A5E0-4A8C-9E09-686F33F1968F}" srcOrd="13" destOrd="0" presId="urn:microsoft.com/office/officeart/2008/layout/AscendingPictureAccentProcess"/>
    <dgm:cxn modelId="{AF69A09A-58E3-4BAF-A9C3-8870F4072BA8}" type="presParOf" srcId="{26112ED9-A5E0-4A8C-9E09-686F33F1968F}" destId="{B9CA95DC-A43E-40E9-A133-55679D7B532A}" srcOrd="0" destOrd="0" presId="urn:microsoft.com/office/officeart/2008/layout/AscendingPictureAccentProcess"/>
    <dgm:cxn modelId="{80FD5B23-EB93-4BFA-B428-47B31FC4FD41}" type="presParOf" srcId="{2EF2CE77-120D-487C-A920-B79A7426EEE6}" destId="{7E422A0F-7844-416D-9B3B-C046442E4538}" srcOrd="14" destOrd="0" presId="urn:microsoft.com/office/officeart/2008/layout/AscendingPictureAccentProcess"/>
    <dgm:cxn modelId="{0313378D-DB6B-441C-8FEA-8F13CCC8AC69}" type="presParOf" srcId="{2EF2CE77-120D-487C-A920-B79A7426EEE6}" destId="{BC1A5192-28E4-4B35-92CA-5F4F3F7D85D0}" srcOrd="15" destOrd="0" presId="urn:microsoft.com/office/officeart/2008/layout/AscendingPictureAccentProcess"/>
    <dgm:cxn modelId="{8DC08F62-680E-44CB-86EF-06C672A7348D}" type="presParOf" srcId="{BC1A5192-28E4-4B35-92CA-5F4F3F7D85D0}" destId="{299E5204-DE64-42FA-B795-34D050C094A7}" srcOrd="0" destOrd="0" presId="urn:microsoft.com/office/officeart/2008/layout/AscendingPictureAccentProcess"/>
    <dgm:cxn modelId="{9D8D6B5C-1237-4D0A-A8DA-1612763D312B}" type="presParOf" srcId="{2EF2CE77-120D-487C-A920-B79A7426EEE6}" destId="{16D8EF92-E105-4113-8F59-595E9C2CC1D9}" srcOrd="16" destOrd="0" presId="urn:microsoft.com/office/officeart/2008/layout/AscendingPictureAccentProcess"/>
    <dgm:cxn modelId="{98DC5613-A2B3-4313-8C7F-0A0E6C8010F3}" type="presParOf" srcId="{2EF2CE77-120D-487C-A920-B79A7426EEE6}" destId="{1646763E-48A0-4EE4-A18E-0A03CD7F3F14}" srcOrd="17" destOrd="0" presId="urn:microsoft.com/office/officeart/2008/layout/AscendingPictureAccentProcess"/>
    <dgm:cxn modelId="{9BF443A0-312E-4E23-98C7-7429EBBE4911}" type="presParOf" srcId="{1646763E-48A0-4EE4-A18E-0A03CD7F3F14}" destId="{56655062-659F-4AF4-B7A2-87F98366BEA4}"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5BC27-DDD6-4C31-99B0-7E96347476F6}">
      <dsp:nvSpPr>
        <dsp:cNvPr id="0" name=""/>
        <dsp:cNvSpPr/>
      </dsp:nvSpPr>
      <dsp:spPr>
        <a:xfrm>
          <a:off x="0" y="0"/>
          <a:ext cx="6629391" cy="4064000"/>
        </a:xfrm>
        <a:prstGeom prst="swooshArrow">
          <a:avLst>
            <a:gd name="adj1" fmla="val 25000"/>
            <a:gd name="adj2" fmla="val 25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36FF4-9B3A-47FB-A383-586E8A7A50BB}">
      <dsp:nvSpPr>
        <dsp:cNvPr id="0" name=""/>
        <dsp:cNvSpPr/>
      </dsp:nvSpPr>
      <dsp:spPr>
        <a:xfrm>
          <a:off x="1032810" y="2804972"/>
          <a:ext cx="169062" cy="169062"/>
        </a:xfrm>
        <a:prstGeom prst="ellips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82C64-ACAE-45F7-A9B2-DDD4AA2F2018}">
      <dsp:nvSpPr>
        <dsp:cNvPr id="0" name=""/>
        <dsp:cNvSpPr/>
      </dsp:nvSpPr>
      <dsp:spPr>
        <a:xfrm>
          <a:off x="1117341" y="2889504"/>
          <a:ext cx="1515059" cy="117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83" tIns="0" rIns="0" bIns="0" numCol="1" spcCol="1270" anchor="t" anchorCtr="0">
          <a:noAutofit/>
        </a:bodyPr>
        <a:lstStyle/>
        <a:p>
          <a:pPr lvl="0" algn="l" defTabSz="1066800">
            <a:lnSpc>
              <a:spcPct val="90000"/>
            </a:lnSpc>
            <a:spcBef>
              <a:spcPct val="0"/>
            </a:spcBef>
            <a:spcAft>
              <a:spcPct val="35000"/>
            </a:spcAft>
          </a:pPr>
          <a:r>
            <a:rPr lang="en-US" sz="2400" kern="1200" dirty="0" smtClean="0"/>
            <a:t>Focus</a:t>
          </a:r>
        </a:p>
      </dsp:txBody>
      <dsp:txXfrm>
        <a:off x="1117341" y="2889504"/>
        <a:ext cx="1515059" cy="1174496"/>
      </dsp:txXfrm>
    </dsp:sp>
    <dsp:sp modelId="{6192C139-0F70-4926-ACD3-D9846216D8D1}">
      <dsp:nvSpPr>
        <dsp:cNvPr id="0" name=""/>
        <dsp:cNvSpPr/>
      </dsp:nvSpPr>
      <dsp:spPr>
        <a:xfrm>
          <a:off x="2525110" y="1700377"/>
          <a:ext cx="305612" cy="305612"/>
        </a:xfrm>
        <a:prstGeom prst="ellipse">
          <a:avLst/>
        </a:prstGeom>
        <a:solidFill>
          <a:schemeClr val="accent4">
            <a:shade val="50000"/>
            <a:hueOff val="-41598"/>
            <a:satOff val="-3299"/>
            <a:lumOff val="286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A256D-1219-49D4-A785-E6A62C91A4CC}">
      <dsp:nvSpPr>
        <dsp:cNvPr id="0" name=""/>
        <dsp:cNvSpPr/>
      </dsp:nvSpPr>
      <dsp:spPr>
        <a:xfrm>
          <a:off x="2677917" y="1853183"/>
          <a:ext cx="1560576" cy="2210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8" tIns="0" rIns="0" bIns="0" numCol="1" spcCol="1270" anchor="t" anchorCtr="0">
          <a:noAutofit/>
        </a:bodyPr>
        <a:lstStyle/>
        <a:p>
          <a:pPr lvl="0" algn="l" defTabSz="1066800">
            <a:lnSpc>
              <a:spcPct val="90000"/>
            </a:lnSpc>
            <a:spcBef>
              <a:spcPct val="0"/>
            </a:spcBef>
            <a:spcAft>
              <a:spcPct val="35000"/>
            </a:spcAft>
          </a:pPr>
          <a:r>
            <a:rPr lang="en-US" sz="2400" kern="1200" dirty="0" smtClean="0"/>
            <a:t>Coherence</a:t>
          </a:r>
          <a:endParaRPr lang="en-US" sz="2400" kern="1200" dirty="0"/>
        </a:p>
      </dsp:txBody>
      <dsp:txXfrm>
        <a:off x="2677917" y="1853183"/>
        <a:ext cx="1560576" cy="2210816"/>
      </dsp:txXfrm>
    </dsp:sp>
    <dsp:sp modelId="{739CE7F1-8E82-400F-B8DC-45708E6F7372}">
      <dsp:nvSpPr>
        <dsp:cNvPr id="0" name=""/>
        <dsp:cNvSpPr/>
      </dsp:nvSpPr>
      <dsp:spPr>
        <a:xfrm>
          <a:off x="4319773" y="1028191"/>
          <a:ext cx="422656" cy="422656"/>
        </a:xfrm>
        <a:prstGeom prst="ellipse">
          <a:avLst/>
        </a:prstGeom>
        <a:solidFill>
          <a:schemeClr val="accent4">
            <a:shade val="50000"/>
            <a:hueOff val="-41598"/>
            <a:satOff val="-3299"/>
            <a:lumOff val="286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0AD02-817E-4DA7-A44A-352C373E9348}">
      <dsp:nvSpPr>
        <dsp:cNvPr id="0" name=""/>
        <dsp:cNvSpPr/>
      </dsp:nvSpPr>
      <dsp:spPr>
        <a:xfrm>
          <a:off x="3899395" y="76201"/>
          <a:ext cx="2958602" cy="282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57" tIns="0" rIns="0" bIns="0" numCol="1" spcCol="1270" anchor="t" anchorCtr="0">
          <a:noAutofit/>
        </a:bodyPr>
        <a:lstStyle/>
        <a:p>
          <a:pPr lvl="0" algn="ctr" defTabSz="1066800">
            <a:lnSpc>
              <a:spcPct val="90000"/>
            </a:lnSpc>
            <a:spcBef>
              <a:spcPct val="0"/>
            </a:spcBef>
            <a:spcAft>
              <a:spcPct val="35000"/>
            </a:spcAft>
          </a:pPr>
          <a:r>
            <a:rPr lang="en-US" sz="2400" kern="1200" dirty="0" smtClean="0"/>
            <a:t>Fluency</a:t>
          </a:r>
        </a:p>
        <a:p>
          <a:pPr lvl="0" algn="ctr" defTabSz="1066800">
            <a:lnSpc>
              <a:spcPct val="90000"/>
            </a:lnSpc>
            <a:spcBef>
              <a:spcPct val="0"/>
            </a:spcBef>
            <a:spcAft>
              <a:spcPct val="35000"/>
            </a:spcAft>
          </a:pPr>
          <a:r>
            <a:rPr lang="en-US" sz="2400" kern="1200" dirty="0" smtClean="0"/>
            <a:t>Deep Understanding</a:t>
          </a:r>
        </a:p>
        <a:p>
          <a:pPr lvl="0" algn="ctr" defTabSz="1066800">
            <a:lnSpc>
              <a:spcPct val="90000"/>
            </a:lnSpc>
            <a:spcBef>
              <a:spcPct val="0"/>
            </a:spcBef>
            <a:spcAft>
              <a:spcPct val="35000"/>
            </a:spcAft>
          </a:pPr>
          <a:r>
            <a:rPr lang="en-US" sz="2400" kern="1200" dirty="0" smtClean="0"/>
            <a:t>Application</a:t>
          </a:r>
        </a:p>
        <a:p>
          <a:pPr lvl="0" algn="ctr" defTabSz="1066800">
            <a:lnSpc>
              <a:spcPct val="90000"/>
            </a:lnSpc>
            <a:spcBef>
              <a:spcPct val="0"/>
            </a:spcBef>
            <a:spcAft>
              <a:spcPct val="35000"/>
            </a:spcAft>
          </a:pPr>
          <a:endParaRPr lang="en-US" sz="1600" kern="1200" dirty="0"/>
        </a:p>
      </dsp:txBody>
      <dsp:txXfrm>
        <a:off x="3899395" y="76201"/>
        <a:ext cx="2958602" cy="282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DE9B6-B490-4E51-87C8-8565B0EA5D94}">
      <dsp:nvSpPr>
        <dsp:cNvPr id="0" name=""/>
        <dsp:cNvSpPr/>
      </dsp:nvSpPr>
      <dsp:spPr>
        <a:xfrm>
          <a:off x="2651929" y="3449285"/>
          <a:ext cx="126117" cy="126117"/>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4F4F5-EA9C-47B5-ADA0-BED144CDAEA3}">
      <dsp:nvSpPr>
        <dsp:cNvPr id="0" name=""/>
        <dsp:cNvSpPr/>
      </dsp:nvSpPr>
      <dsp:spPr>
        <a:xfrm>
          <a:off x="2414198" y="3563726"/>
          <a:ext cx="126117" cy="126117"/>
        </a:xfrm>
        <a:prstGeom prst="ellipse">
          <a:avLst/>
        </a:prstGeom>
        <a:solidFill>
          <a:schemeClr val="accent5">
            <a:hueOff val="949066"/>
            <a:satOff val="-2276"/>
            <a:lumOff val="178"/>
            <a:alphaOff val="0"/>
          </a:schemeClr>
        </a:solidFill>
        <a:ln w="25400" cap="flat" cmpd="sng" algn="ctr">
          <a:solidFill>
            <a:schemeClr val="accent5">
              <a:hueOff val="949066"/>
              <a:satOff val="-2276"/>
              <a:lumOff val="1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D3167-239C-4F97-A8F6-05079A5B8AED}">
      <dsp:nvSpPr>
        <dsp:cNvPr id="0" name=""/>
        <dsp:cNvSpPr/>
      </dsp:nvSpPr>
      <dsp:spPr>
        <a:xfrm>
          <a:off x="2165116" y="3654122"/>
          <a:ext cx="126117" cy="126117"/>
        </a:xfrm>
        <a:prstGeom prst="ellipse">
          <a:avLst/>
        </a:prstGeom>
        <a:solidFill>
          <a:schemeClr val="accent5">
            <a:hueOff val="1898131"/>
            <a:satOff val="-4553"/>
            <a:lumOff val="357"/>
            <a:alphaOff val="0"/>
          </a:schemeClr>
        </a:solidFill>
        <a:ln w="25400" cap="flat" cmpd="sng" algn="ctr">
          <a:solidFill>
            <a:schemeClr val="accent5">
              <a:hueOff val="1898131"/>
              <a:satOff val="-4553"/>
              <a:lumOff val="3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8C3C1-3553-4D51-A2E0-328035AE88EC}">
      <dsp:nvSpPr>
        <dsp:cNvPr id="0" name=""/>
        <dsp:cNvSpPr/>
      </dsp:nvSpPr>
      <dsp:spPr>
        <a:xfrm>
          <a:off x="3793289" y="2124525"/>
          <a:ext cx="126117" cy="126117"/>
        </a:xfrm>
        <a:prstGeom prst="ellipse">
          <a:avLst/>
        </a:prstGeom>
        <a:solidFill>
          <a:schemeClr val="accent5">
            <a:hueOff val="2847197"/>
            <a:satOff val="-6829"/>
            <a:lumOff val="535"/>
            <a:alphaOff val="0"/>
          </a:schemeClr>
        </a:solidFill>
        <a:ln w="25400" cap="flat" cmpd="sng" algn="ctr">
          <a:solidFill>
            <a:schemeClr val="accent5">
              <a:hueOff val="2847197"/>
              <a:satOff val="-6829"/>
              <a:lumOff val="5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BA220-6AFE-4483-A2E0-DFCC75B0AE9D}">
      <dsp:nvSpPr>
        <dsp:cNvPr id="0" name=""/>
        <dsp:cNvSpPr/>
      </dsp:nvSpPr>
      <dsp:spPr>
        <a:xfrm>
          <a:off x="3697440" y="2357415"/>
          <a:ext cx="126117" cy="126117"/>
        </a:xfrm>
        <a:prstGeom prst="ellipse">
          <a:avLst/>
        </a:prstGeom>
        <a:solidFill>
          <a:schemeClr val="accent5">
            <a:hueOff val="3796263"/>
            <a:satOff val="-9105"/>
            <a:lumOff val="713"/>
            <a:alphaOff val="0"/>
          </a:schemeClr>
        </a:solidFill>
        <a:ln w="25400" cap="flat" cmpd="sng" algn="ctr">
          <a:solidFill>
            <a:schemeClr val="accent5">
              <a:hueOff val="3796263"/>
              <a:satOff val="-9105"/>
              <a:lumOff val="7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E1612-F01A-43F8-BABF-D91A5A96747C}">
      <dsp:nvSpPr>
        <dsp:cNvPr id="0" name=""/>
        <dsp:cNvSpPr/>
      </dsp:nvSpPr>
      <dsp:spPr>
        <a:xfrm>
          <a:off x="3629337" y="371388"/>
          <a:ext cx="126117" cy="126117"/>
        </a:xfrm>
        <a:prstGeom prst="ellipse">
          <a:avLst/>
        </a:prstGeom>
        <a:solidFill>
          <a:schemeClr val="accent5">
            <a:hueOff val="4745328"/>
            <a:satOff val="-11382"/>
            <a:lumOff val="891"/>
            <a:alphaOff val="0"/>
          </a:schemeClr>
        </a:solidFill>
        <a:ln w="25400" cap="flat" cmpd="sng" algn="ctr">
          <a:solidFill>
            <a:schemeClr val="accent5">
              <a:hueOff val="4745328"/>
              <a:satOff val="-11382"/>
              <a:lumOff val="8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67672-EAE0-419B-8AE7-E81FD7C154D4}">
      <dsp:nvSpPr>
        <dsp:cNvPr id="0" name=""/>
        <dsp:cNvSpPr/>
      </dsp:nvSpPr>
      <dsp:spPr>
        <a:xfrm>
          <a:off x="3804640" y="260064"/>
          <a:ext cx="126117" cy="126117"/>
        </a:xfrm>
        <a:prstGeom prst="ellipse">
          <a:avLst/>
        </a:prstGeom>
        <a:solidFill>
          <a:schemeClr val="accent5">
            <a:hueOff val="5694394"/>
            <a:satOff val="-13658"/>
            <a:lumOff val="1070"/>
            <a:alphaOff val="0"/>
          </a:schemeClr>
        </a:solidFill>
        <a:ln w="25400" cap="flat" cmpd="sng" algn="ctr">
          <a:solidFill>
            <a:schemeClr val="accent5">
              <a:hueOff val="5694394"/>
              <a:satOff val="-13658"/>
              <a:lumOff val="10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F6F23-8D47-45AE-841E-B6310AD4D56F}">
      <dsp:nvSpPr>
        <dsp:cNvPr id="0" name=""/>
        <dsp:cNvSpPr/>
      </dsp:nvSpPr>
      <dsp:spPr>
        <a:xfrm>
          <a:off x="3979942" y="148739"/>
          <a:ext cx="126117" cy="126117"/>
        </a:xfrm>
        <a:prstGeom prst="ellipse">
          <a:avLst/>
        </a:prstGeom>
        <a:solidFill>
          <a:schemeClr val="accent5">
            <a:hueOff val="6643459"/>
            <a:satOff val="-15935"/>
            <a:lumOff val="1248"/>
            <a:alphaOff val="0"/>
          </a:schemeClr>
        </a:solidFill>
        <a:ln w="25400" cap="flat" cmpd="sng" algn="ctr">
          <a:solidFill>
            <a:schemeClr val="accent5">
              <a:hueOff val="6643459"/>
              <a:satOff val="-15935"/>
              <a:lumOff val="12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99E7BD-C4DD-4ED2-B0D0-3AEA30637BCA}">
      <dsp:nvSpPr>
        <dsp:cNvPr id="0" name=""/>
        <dsp:cNvSpPr/>
      </dsp:nvSpPr>
      <dsp:spPr>
        <a:xfrm>
          <a:off x="4155245" y="260064"/>
          <a:ext cx="126117" cy="126117"/>
        </a:xfrm>
        <a:prstGeom prst="ellipse">
          <a:avLst/>
        </a:prstGeom>
        <a:solidFill>
          <a:schemeClr val="accent5">
            <a:hueOff val="7592525"/>
            <a:satOff val="-18211"/>
            <a:lumOff val="1426"/>
            <a:alphaOff val="0"/>
          </a:schemeClr>
        </a:solidFill>
        <a:ln w="25400" cap="flat" cmpd="sng" algn="ctr">
          <a:solidFill>
            <a:schemeClr val="accent5">
              <a:hueOff val="7592525"/>
              <a:satOff val="-18211"/>
              <a:lumOff val="14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5E6D1-343A-415A-9438-A9A311476C7E}">
      <dsp:nvSpPr>
        <dsp:cNvPr id="0" name=""/>
        <dsp:cNvSpPr/>
      </dsp:nvSpPr>
      <dsp:spPr>
        <a:xfrm>
          <a:off x="4330548" y="371388"/>
          <a:ext cx="126117" cy="126117"/>
        </a:xfrm>
        <a:prstGeom prst="ellipse">
          <a:avLst/>
        </a:prstGeom>
        <a:solidFill>
          <a:schemeClr val="accent5">
            <a:hueOff val="8541590"/>
            <a:satOff val="-20487"/>
            <a:lumOff val="1604"/>
            <a:alphaOff val="0"/>
          </a:schemeClr>
        </a:solidFill>
        <a:ln w="25400" cap="flat" cmpd="sng" algn="ctr">
          <a:solidFill>
            <a:schemeClr val="accent5">
              <a:hueOff val="8541590"/>
              <a:satOff val="-20487"/>
              <a:lumOff val="16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FBB19-8D2E-4145-A419-DDCB0EB785E5}">
      <dsp:nvSpPr>
        <dsp:cNvPr id="0" name=""/>
        <dsp:cNvSpPr/>
      </dsp:nvSpPr>
      <dsp:spPr>
        <a:xfrm>
          <a:off x="3979942" y="383411"/>
          <a:ext cx="126117" cy="126117"/>
        </a:xfrm>
        <a:prstGeom prst="ellipse">
          <a:avLst/>
        </a:prstGeom>
        <a:solidFill>
          <a:schemeClr val="accent5">
            <a:hueOff val="9490657"/>
            <a:satOff val="-22764"/>
            <a:lumOff val="1783"/>
            <a:alphaOff val="0"/>
          </a:schemeClr>
        </a:solidFill>
        <a:ln w="25400" cap="flat" cmpd="sng" algn="ctr">
          <a:solidFill>
            <a:schemeClr val="accent5">
              <a:hueOff val="9490657"/>
              <a:satOff val="-22764"/>
              <a:lumOff val="17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702E9-8C77-469A-B2CC-2F77B7DED872}">
      <dsp:nvSpPr>
        <dsp:cNvPr id="0" name=""/>
        <dsp:cNvSpPr/>
      </dsp:nvSpPr>
      <dsp:spPr>
        <a:xfrm>
          <a:off x="3979942" y="618528"/>
          <a:ext cx="126117" cy="126117"/>
        </a:xfrm>
        <a:prstGeom prst="ellipse">
          <a:avLst/>
        </a:prstGeom>
        <a:solidFill>
          <a:schemeClr val="accent5">
            <a:hueOff val="10439722"/>
            <a:satOff val="-25040"/>
            <a:lumOff val="1961"/>
            <a:alphaOff val="0"/>
          </a:schemeClr>
        </a:solidFill>
        <a:ln w="25400" cap="flat" cmpd="sng" algn="ctr">
          <a:solidFill>
            <a:schemeClr val="accent5">
              <a:hueOff val="10439722"/>
              <a:satOff val="-25040"/>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9A448-2BAD-4715-AAC4-BC9C2281AD04}">
      <dsp:nvSpPr>
        <dsp:cNvPr id="0" name=""/>
        <dsp:cNvSpPr/>
      </dsp:nvSpPr>
      <dsp:spPr>
        <a:xfrm>
          <a:off x="1550295" y="3922462"/>
          <a:ext cx="2720347" cy="72939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807"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Concrete</a:t>
          </a:r>
          <a:endParaRPr lang="en-US" sz="3100" kern="1200" dirty="0"/>
        </a:p>
      </dsp:txBody>
      <dsp:txXfrm>
        <a:off x="1585901" y="3958068"/>
        <a:ext cx="2649135" cy="658185"/>
      </dsp:txXfrm>
    </dsp:sp>
    <dsp:sp modelId="{B9CA95DC-A43E-40E9-A133-55679D7B532A}">
      <dsp:nvSpPr>
        <dsp:cNvPr id="0" name=""/>
        <dsp:cNvSpPr/>
      </dsp:nvSpPr>
      <dsp:spPr>
        <a:xfrm>
          <a:off x="796114" y="3207314"/>
          <a:ext cx="1261171" cy="1261082"/>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22A0F-7844-416D-9B3B-C046442E4538}">
      <dsp:nvSpPr>
        <dsp:cNvPr id="0" name=""/>
        <dsp:cNvSpPr/>
      </dsp:nvSpPr>
      <dsp:spPr>
        <a:xfrm>
          <a:off x="3300171" y="2975314"/>
          <a:ext cx="2720347" cy="729397"/>
        </a:xfrm>
        <a:prstGeom prst="roundRect">
          <a:avLst/>
        </a:prstGeom>
        <a:solidFill>
          <a:schemeClr val="accent5">
            <a:hueOff val="5219861"/>
            <a:satOff val="-12520"/>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807"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Pictorial	</a:t>
          </a:r>
        </a:p>
      </dsp:txBody>
      <dsp:txXfrm>
        <a:off x="3335777" y="3010920"/>
        <a:ext cx="2649135" cy="658185"/>
      </dsp:txXfrm>
    </dsp:sp>
    <dsp:sp modelId="{299E5204-DE64-42FA-B795-34D050C094A7}">
      <dsp:nvSpPr>
        <dsp:cNvPr id="0" name=""/>
        <dsp:cNvSpPr/>
      </dsp:nvSpPr>
      <dsp:spPr>
        <a:xfrm>
          <a:off x="2545990" y="2260167"/>
          <a:ext cx="1261171" cy="1261082"/>
        </a:xfrm>
        <a:prstGeom prst="ellipse">
          <a:avLst/>
        </a:prstGeom>
        <a:solidFill>
          <a:schemeClr val="accent5">
            <a:tint val="50000"/>
            <a:hueOff val="5395294"/>
            <a:satOff val="-6261"/>
            <a:lumOff val="-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D8EF92-E105-4113-8F59-595E9C2CC1D9}">
      <dsp:nvSpPr>
        <dsp:cNvPr id="0" name=""/>
        <dsp:cNvSpPr/>
      </dsp:nvSpPr>
      <dsp:spPr>
        <a:xfrm>
          <a:off x="4103537" y="1538785"/>
          <a:ext cx="2720347" cy="729397"/>
        </a:xfrm>
        <a:prstGeom prst="roundRect">
          <a:avLst/>
        </a:prstGeom>
        <a:solidFill>
          <a:schemeClr val="accent5">
            <a:hueOff val="10439722"/>
            <a:satOff val="-25040"/>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807"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Abstract</a:t>
          </a:r>
        </a:p>
      </dsp:txBody>
      <dsp:txXfrm>
        <a:off x="4139143" y="1574391"/>
        <a:ext cx="2649135" cy="658185"/>
      </dsp:txXfrm>
    </dsp:sp>
    <dsp:sp modelId="{56655062-659F-4AF4-B7A2-87F98366BEA4}">
      <dsp:nvSpPr>
        <dsp:cNvPr id="0" name=""/>
        <dsp:cNvSpPr/>
      </dsp:nvSpPr>
      <dsp:spPr>
        <a:xfrm>
          <a:off x="3349357" y="823637"/>
          <a:ext cx="1261171" cy="1261082"/>
        </a:xfrm>
        <a:prstGeom prst="ellipse">
          <a:avLst/>
        </a:prstGeom>
        <a:solidFill>
          <a:schemeClr val="accent5">
            <a:tint val="50000"/>
            <a:hueOff val="10790587"/>
            <a:satOff val="-12522"/>
            <a:lumOff val="-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E2C02ED-1959-4EF0-84C6-70C8CCB1DC1C}" type="datetimeFigureOut">
              <a:rPr lang="en-US" smtClean="0"/>
              <a:t>8/28/2012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8C5AB6D-7CB0-4EF7-ACC5-8F78320BC3EB}" type="slidenum">
              <a:rPr lang="en-US" smtClean="0"/>
              <a:t>‹#›</a:t>
            </a:fld>
            <a:endParaRPr lang="en-US"/>
          </a:p>
        </p:txBody>
      </p:sp>
    </p:spTree>
    <p:extLst>
      <p:ext uri="{BB962C8B-B14F-4D97-AF65-F5344CB8AC3E}">
        <p14:creationId xmlns:p14="http://schemas.microsoft.com/office/powerpoint/2010/main" val="1592454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7D2C44-1873-4F5C-90C5-60CD8A2CD4BA}" type="datetimeFigureOut">
              <a:rPr lang="en-US" smtClean="0"/>
              <a:t>8/28/2012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783F4B-D1E3-490C-B752-D373F1DC52CF}" type="slidenum">
              <a:rPr lang="en-US" smtClean="0"/>
              <a:t>‹#›</a:t>
            </a:fld>
            <a:endParaRPr lang="en-US"/>
          </a:p>
        </p:txBody>
      </p:sp>
    </p:spTree>
    <p:extLst>
      <p:ext uri="{BB962C8B-B14F-4D97-AF65-F5344CB8AC3E}">
        <p14:creationId xmlns:p14="http://schemas.microsoft.com/office/powerpoint/2010/main" val="223672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year is a full implementation of the common core standards.  Each year we will be able to expand our understanding of the standards.  The following slides outline some key steps to take this year to make meaningful progress as we implement the math standards.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a:t>
            </a:fld>
            <a:endParaRPr lang="en-US"/>
          </a:p>
        </p:txBody>
      </p:sp>
    </p:spTree>
    <p:extLst>
      <p:ext uri="{BB962C8B-B14F-4D97-AF65-F5344CB8AC3E}">
        <p14:creationId xmlns:p14="http://schemas.microsoft.com/office/powerpoint/2010/main" val="255670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smtClean="0"/>
              <a:t>the refer to the second</a:t>
            </a:r>
            <a:r>
              <a:rPr lang="en-US" baseline="0" dirty="0" smtClean="0"/>
              <a:t> </a:t>
            </a:r>
            <a:r>
              <a:rPr lang="en-US" baseline="0" dirty="0" smtClean="0"/>
              <a:t>page in the </a:t>
            </a:r>
            <a:r>
              <a:rPr lang="en-US" baseline="0" dirty="0" err="1" smtClean="0"/>
              <a:t>powerpoint</a:t>
            </a:r>
            <a:r>
              <a:rPr lang="en-US" baseline="0" dirty="0" smtClean="0"/>
              <a:t> handouts that has the arrow.  It shows the clusters within the standards that provide the foundation for success in Algebra</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10</a:t>
            </a:fld>
            <a:endParaRPr lang="en-US"/>
          </a:p>
        </p:txBody>
      </p:sp>
    </p:spTree>
    <p:extLst>
      <p:ext uri="{BB962C8B-B14F-4D97-AF65-F5344CB8AC3E}">
        <p14:creationId xmlns:p14="http://schemas.microsoft.com/office/powerpoint/2010/main" val="165543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fluency targets outlined in the standards.  Fluency is more than fact practice.</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11</a:t>
            </a:fld>
            <a:endParaRPr lang="en-US"/>
          </a:p>
        </p:txBody>
      </p:sp>
    </p:spTree>
    <p:extLst>
      <p:ext uri="{BB962C8B-B14F-4D97-AF65-F5344CB8AC3E}">
        <p14:creationId xmlns:p14="http://schemas.microsoft.com/office/powerpoint/2010/main" val="74098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Fluency</a:t>
            </a:r>
            <a:r>
              <a:rPr lang="en-US" baseline="0" dirty="0" smtClean="0"/>
              <a:t> leads to concept mastery.  We want students to be flexible and automatic so that they can be better problem solvers.  Students should be taught a concept.  Fluency work helps to polish up and solidify a skill.  It can also help students access a strategy that you are going to need to apply in the lesson.  If I’m going to have a student do problems where I want them to make a 10 to solve 16 + 8.  Fluency practice that involves the earlier skill of partners to 10 can help prepare the students for the lesson.  </a:t>
            </a:r>
          </a:p>
          <a:p>
            <a:endParaRPr lang="en-US" baseline="0" dirty="0" smtClean="0"/>
          </a:p>
          <a:p>
            <a:r>
              <a:rPr lang="en-US" baseline="0" dirty="0" smtClean="0"/>
              <a:t>See the sample sprints posted on the K-2 Implementation page.  A sample fluency activity for 1/2 is shown in the </a:t>
            </a:r>
            <a:r>
              <a:rPr lang="en-US" baseline="0" dirty="0" err="1" smtClean="0"/>
              <a:t>powerpoint</a:t>
            </a:r>
            <a:r>
              <a:rPr lang="en-US" baseline="0" dirty="0" smtClean="0"/>
              <a:t> handouts. </a:t>
            </a:r>
          </a:p>
          <a:p>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12</a:t>
            </a:fld>
            <a:endParaRPr lang="en-US"/>
          </a:p>
        </p:txBody>
      </p:sp>
    </p:spTree>
    <p:extLst>
      <p:ext uri="{BB962C8B-B14F-4D97-AF65-F5344CB8AC3E}">
        <p14:creationId xmlns:p14="http://schemas.microsoft.com/office/powerpoint/2010/main" val="181064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a:t>
            </a:r>
            <a:r>
              <a:rPr lang="en-US" baseline="0" dirty="0" smtClean="0"/>
              <a:t> routines like pointing up to signify count up, pointing down to signify count down, and holding your hand flat to show stay at the number can be applied across the grade levels with increasing complexity.  </a:t>
            </a:r>
          </a:p>
          <a:p>
            <a:endParaRPr lang="en-US" baseline="0" dirty="0" smtClean="0"/>
          </a:p>
          <a:p>
            <a:r>
              <a:rPr lang="en-US" baseline="0" dirty="0" smtClean="0"/>
              <a:t>Simple exercises can also be done in conjunction with the counting fluency practice to help the students stretch and refocus. </a:t>
            </a:r>
          </a:p>
          <a:p>
            <a:endParaRPr lang="en-US" baseline="0" dirty="0" smtClean="0"/>
          </a:p>
          <a:p>
            <a:r>
              <a:rPr lang="en-US" baseline="0" dirty="0" smtClean="0"/>
              <a:t>These routines can be used for just a few minutes during the transition from one task to another.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13</a:t>
            </a:fld>
            <a:endParaRPr lang="en-US"/>
          </a:p>
        </p:txBody>
      </p:sp>
    </p:spTree>
    <p:extLst>
      <p:ext uri="{BB962C8B-B14F-4D97-AF65-F5344CB8AC3E}">
        <p14:creationId xmlns:p14="http://schemas.microsoft.com/office/powerpoint/2010/main" val="22440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Davidson</a:t>
            </a:r>
            <a:r>
              <a:rPr lang="en-US" baseline="0" dirty="0" smtClean="0"/>
              <a:t> learned how to do Sprints from Dr. </a:t>
            </a:r>
            <a:r>
              <a:rPr lang="en-US" baseline="0" dirty="0" err="1" smtClean="0"/>
              <a:t>Yoram</a:t>
            </a:r>
            <a:r>
              <a:rPr lang="en-US" baseline="0" dirty="0" smtClean="0"/>
              <a:t> </a:t>
            </a:r>
            <a:r>
              <a:rPr lang="en-US" baseline="0" dirty="0" err="1" smtClean="0"/>
              <a:t>Sagher</a:t>
            </a:r>
            <a:r>
              <a:rPr lang="en-US" baseline="0" dirty="0" smtClean="0"/>
              <a:t> (http://ramosgroup.squarespace.com/sprints/) The content of the sprint has already been taught.  He structures them so that the first quadrant is easy enough for all students to get 11 questions in the minute.  If a students finishes part of the task before everyone, they are directed to see how many multiples of a given number they can write.  This is why you will see some of the students stand up to show they are finished, but they continue to write.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14</a:t>
            </a:fld>
            <a:endParaRPr lang="en-US"/>
          </a:p>
        </p:txBody>
      </p:sp>
    </p:spTree>
    <p:extLst>
      <p:ext uri="{BB962C8B-B14F-4D97-AF65-F5344CB8AC3E}">
        <p14:creationId xmlns:p14="http://schemas.microsoft.com/office/powerpoint/2010/main" val="2945524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students</a:t>
            </a:r>
            <a:r>
              <a:rPr lang="en-US" baseline="0" dirty="0" smtClean="0"/>
              <a:t> simply match a key word to an operation, they are not developing their mathematical thinking.  Be sure students can picture what is happening in the problem and what this means in terms of the math.  Students will need to learn how to efficiently model their thinking when solving word problems. You will notice in the student work shown on slides 17-18 that the students have learned some ways to demonstrate their mathematical thinking. </a:t>
            </a:r>
          </a:p>
          <a:p>
            <a:endParaRPr lang="en-US" baseline="0" dirty="0" smtClean="0"/>
          </a:p>
          <a:p>
            <a:r>
              <a:rPr lang="en-US" baseline="0" dirty="0" smtClean="0"/>
              <a:t>Mathematical practice number 5 isn’t the “calculator” or “ruler” practice.  Using appropriate tools strategically can be knowing which model or strategy make sense for a given type of problem.  If I have a comparison problem, my work will look differently compared to what I would do to set up a part-part- whole problem.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15</a:t>
            </a:fld>
            <a:endParaRPr lang="en-US"/>
          </a:p>
        </p:txBody>
      </p:sp>
    </p:spTree>
    <p:extLst>
      <p:ext uri="{BB962C8B-B14F-4D97-AF65-F5344CB8AC3E}">
        <p14:creationId xmlns:p14="http://schemas.microsoft.com/office/powerpoint/2010/main" val="417456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tables at the back of the standards outline the different types of problems that students in 1</a:t>
            </a:r>
            <a:r>
              <a:rPr lang="en-US" baseline="30000" dirty="0" smtClean="0"/>
              <a:t>st</a:t>
            </a:r>
            <a:r>
              <a:rPr lang="en-US" baseline="0" dirty="0" smtClean="0"/>
              <a:t> and 2</a:t>
            </a:r>
            <a:r>
              <a:rPr lang="en-US" baseline="30000" dirty="0" smtClean="0"/>
              <a:t>nd</a:t>
            </a:r>
            <a:r>
              <a:rPr lang="en-US" baseline="0" dirty="0" smtClean="0"/>
              <a:t> grade (Table 1) and 3</a:t>
            </a:r>
            <a:r>
              <a:rPr lang="en-US" baseline="30000" dirty="0" smtClean="0"/>
              <a:t>rd</a:t>
            </a:r>
            <a:r>
              <a:rPr lang="en-US" baseline="0" dirty="0" smtClean="0"/>
              <a:t> and up (Table 2) should be able to do.  You can use these sample questions to help you generate more questions or identify questions that fit the different categories.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16</a:t>
            </a:fld>
            <a:endParaRPr lang="en-US"/>
          </a:p>
        </p:txBody>
      </p:sp>
    </p:spTree>
    <p:extLst>
      <p:ext uri="{BB962C8B-B14F-4D97-AF65-F5344CB8AC3E}">
        <p14:creationId xmlns:p14="http://schemas.microsoft.com/office/powerpoint/2010/main" val="118368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students work on solving problems, it important to make an intentional connection from the concrete, to the pictorial, to the abstract.  Students need concrete models when building number sense, but as they develop their understanding it is important that they transition to more efficient modeling tools.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17</a:t>
            </a:fld>
            <a:endParaRPr lang="en-US"/>
          </a:p>
        </p:txBody>
      </p:sp>
    </p:spTree>
    <p:extLst>
      <p:ext uri="{BB962C8B-B14F-4D97-AF65-F5344CB8AC3E}">
        <p14:creationId xmlns:p14="http://schemas.microsoft.com/office/powerpoint/2010/main" val="274440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are listed some</a:t>
            </a:r>
            <a:r>
              <a:rPr lang="en-US" baseline="0" dirty="0" smtClean="0"/>
              <a:t> models that Common Core Inc., the creators of the modules, noted were particularly useful.  These models will likely show up when we see the modules.  If you see models here that you currently use, consider how the model will help you meet your standards. </a:t>
            </a:r>
          </a:p>
          <a:p>
            <a:endParaRPr lang="en-US" baseline="0" dirty="0" smtClean="0"/>
          </a:p>
        </p:txBody>
      </p:sp>
      <p:sp>
        <p:nvSpPr>
          <p:cNvPr id="4" name="Slide Number Placeholder 3"/>
          <p:cNvSpPr>
            <a:spLocks noGrp="1"/>
          </p:cNvSpPr>
          <p:nvPr>
            <p:ph type="sldNum" sz="quarter" idx="10"/>
          </p:nvPr>
        </p:nvSpPr>
        <p:spPr/>
        <p:txBody>
          <a:bodyPr/>
          <a:lstStyle/>
          <a:p>
            <a:fld id="{7A783F4B-D1E3-490C-B752-D373F1DC52CF}" type="slidenum">
              <a:rPr lang="en-US" smtClean="0"/>
              <a:t>18</a:t>
            </a:fld>
            <a:endParaRPr lang="en-US"/>
          </a:p>
        </p:txBody>
      </p:sp>
    </p:spTree>
    <p:extLst>
      <p:ext uri="{BB962C8B-B14F-4D97-AF65-F5344CB8AC3E}">
        <p14:creationId xmlns:p14="http://schemas.microsoft.com/office/powerpoint/2010/main" val="3854149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shows how you could</a:t>
            </a:r>
            <a:r>
              <a:rPr lang="en-US" baseline="0" dirty="0" smtClean="0"/>
              <a:t> model this problem.  Please see the sample RDW (read draw write) in the </a:t>
            </a:r>
            <a:r>
              <a:rPr lang="en-US" baseline="0" dirty="0" err="1" smtClean="0"/>
              <a:t>powerpoint</a:t>
            </a:r>
            <a:r>
              <a:rPr lang="en-US" baseline="0" dirty="0" smtClean="0"/>
              <a:t> materials to see the lesson that accompanied this problem.  This example is very teacher directed.  This would shift towards partner/independent work as the students become comfortable with this method of modeling. </a:t>
            </a:r>
          </a:p>
          <a:p>
            <a:endParaRPr lang="en-US" baseline="0" dirty="0" smtClean="0"/>
          </a:p>
          <a:p>
            <a:r>
              <a:rPr lang="en-US" baseline="0" dirty="0" smtClean="0"/>
              <a:t>This sample is laying the foundation for the bar model that would just use the rectangles and the labels- no dots.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19</a:t>
            </a:fld>
            <a:endParaRPr lang="en-US"/>
          </a:p>
        </p:txBody>
      </p:sp>
    </p:spTree>
    <p:extLst>
      <p:ext uri="{BB962C8B-B14F-4D97-AF65-F5344CB8AC3E}">
        <p14:creationId xmlns:p14="http://schemas.microsoft.com/office/powerpoint/2010/main" val="338515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standards were built upon progressions of key mathematical concepts. These progressions start and stop where appropriate.  Each year provides the foundation for the next.  Each year is designed to “take new ground” in mathematical learning.  It is important to ask, “What have the students learned? What are they able to do?” not just, “What have they been exposed to through their lessons?”</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2</a:t>
            </a:fld>
            <a:endParaRPr lang="en-US"/>
          </a:p>
        </p:txBody>
      </p:sp>
    </p:spTree>
    <p:extLst>
      <p:ext uri="{BB962C8B-B14F-4D97-AF65-F5344CB8AC3E}">
        <p14:creationId xmlns:p14="http://schemas.microsoft.com/office/powerpoint/2010/main" val="90400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student drew</a:t>
            </a:r>
            <a:r>
              <a:rPr lang="en-US" baseline="0" dirty="0" smtClean="0"/>
              <a:t> a number bond to show that the parts of Sergio’s number were given and the whole is what was missing.  In the number sentence you can see that 12 was broken into 10 and 2.  The student combined 2 and 3 to get 5.  So 10 + 5 = 15.  The student also showed the line of circles combine which is an early stage of the bar model. She also showed a chart with 12 and 3.  You can easily see the 10 within the 12 because she arranged her circles like a 10-frame.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20</a:t>
            </a:fld>
            <a:endParaRPr lang="en-US"/>
          </a:p>
        </p:txBody>
      </p:sp>
    </p:spTree>
    <p:extLst>
      <p:ext uri="{BB962C8B-B14F-4D97-AF65-F5344CB8AC3E}">
        <p14:creationId xmlns:p14="http://schemas.microsoft.com/office/powerpoint/2010/main" val="3246673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a:t>
            </a:r>
            <a:r>
              <a:rPr lang="en-US" baseline="0" dirty="0" smtClean="0"/>
              <a:t> the student is showing subtraction by crossing out 3 numbers.  The next portion shows a heart around the fact family associating 12, 3, and 9. Then the student drew a number bond and recognized that the whole was given and a part was given.  Then she noted that whole – part = part and part +part = whole. </a:t>
            </a:r>
          </a:p>
          <a:p>
            <a:endParaRPr lang="en-US" baseline="0" dirty="0" smtClean="0"/>
          </a:p>
          <a:p>
            <a:r>
              <a:rPr lang="en-US" baseline="0" dirty="0" smtClean="0"/>
              <a:t>Her answer was that Jerry has 9 eggs.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21</a:t>
            </a:fld>
            <a:endParaRPr lang="en-US"/>
          </a:p>
        </p:txBody>
      </p:sp>
    </p:spTree>
    <p:extLst>
      <p:ext uri="{BB962C8B-B14F-4D97-AF65-F5344CB8AC3E}">
        <p14:creationId xmlns:p14="http://schemas.microsoft.com/office/powerpoint/2010/main" val="241296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Publisher’s Criteria- http://corestandards.org/assets/Math_Publishers_Criteria_K-8_Summer%202012_FINAL.pdf</a:t>
            </a:r>
          </a:p>
          <a:p>
            <a:endParaRPr lang="en-US" dirty="0" smtClean="0"/>
          </a:p>
          <a:p>
            <a:r>
              <a:rPr lang="en-US" dirty="0" smtClean="0"/>
              <a:t>In</a:t>
            </a:r>
            <a:r>
              <a:rPr lang="en-US" baseline="0" dirty="0" smtClean="0"/>
              <a:t> summary- Examine this slide.  </a:t>
            </a:r>
          </a:p>
          <a:p>
            <a:r>
              <a:rPr lang="en-US" baseline="0" dirty="0" smtClean="0"/>
              <a:t>Ask yourself, “Have we weeded out unnecessary topics from our curriculum?”  If not, start weeding.  </a:t>
            </a:r>
          </a:p>
          <a:p>
            <a:endParaRPr lang="en-US" baseline="0" dirty="0" smtClean="0"/>
          </a:p>
          <a:p>
            <a:r>
              <a:rPr lang="en-US" baseline="0" dirty="0" smtClean="0"/>
              <a:t>“Do a have a clear understanding of what the major work of my grade level is?” If not, revisit slide 7 and do the tasks listed there.  I like the “domain progression” charts from Maine.  They are missing the little bit that NY added, but they are nice because they line up the grade levels according to domain.  You can see how the work from one grade builds the foundation for the next.  http://www.maine.gov/education/lres/math/standards.html#ccss-math</a:t>
            </a:r>
          </a:p>
          <a:p>
            <a:endParaRPr lang="en-US" baseline="0" dirty="0" smtClean="0"/>
          </a:p>
          <a:p>
            <a:r>
              <a:rPr lang="en-US" baseline="0" dirty="0" smtClean="0"/>
              <a:t>“Can I sharpen my students’ conceptual understanding?”  Making intentional connections and showing the students how their new learning is building off of what they know can be helpful.</a:t>
            </a:r>
          </a:p>
          <a:p>
            <a:endParaRPr lang="en-US" baseline="0" dirty="0" smtClean="0"/>
          </a:p>
          <a:p>
            <a:r>
              <a:rPr lang="en-US" baseline="0" dirty="0" smtClean="0"/>
              <a:t>“What procedural skills and fluencies do I need to strengthen for my students to have a better understanding of the math?”  Be intentional about fluency practice and helping students see that they are improving. </a:t>
            </a:r>
          </a:p>
          <a:p>
            <a:endParaRPr lang="en-US" baseline="0" dirty="0" smtClean="0"/>
          </a:p>
          <a:p>
            <a:r>
              <a:rPr lang="en-US" baseline="0" dirty="0" smtClean="0"/>
              <a:t>“How can I my students increase their ability to apply mathematical thinking to problem solving tasks?”  Consider how you word questions.  Structure problems to prevent a dependence on key words.  Provide students with models that they can use in a variety of situations across multiple grades. </a:t>
            </a:r>
          </a:p>
          <a:p>
            <a:endParaRPr lang="en-US" baseline="0" dirty="0" smtClean="0"/>
          </a:p>
        </p:txBody>
      </p:sp>
      <p:sp>
        <p:nvSpPr>
          <p:cNvPr id="4" name="Slide Number Placeholder 3"/>
          <p:cNvSpPr>
            <a:spLocks noGrp="1"/>
          </p:cNvSpPr>
          <p:nvPr>
            <p:ph type="sldNum" sz="quarter" idx="10"/>
          </p:nvPr>
        </p:nvSpPr>
        <p:spPr/>
        <p:txBody>
          <a:bodyPr/>
          <a:lstStyle/>
          <a:p>
            <a:fld id="{7A783F4B-D1E3-490C-B752-D373F1DC52CF}" type="slidenum">
              <a:rPr lang="en-US" smtClean="0"/>
              <a:t>22</a:t>
            </a:fld>
            <a:endParaRPr lang="en-US"/>
          </a:p>
        </p:txBody>
      </p:sp>
    </p:spTree>
    <p:extLst>
      <p:ext uri="{BB962C8B-B14F-4D97-AF65-F5344CB8AC3E}">
        <p14:creationId xmlns:p14="http://schemas.microsoft.com/office/powerpoint/2010/main" val="318234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Publisher’s Criteria- http://corestandards.org/assets/Math_Publishers_Criteria_K-8_Summer%202012_FINAL.pdf</a:t>
            </a:r>
          </a:p>
          <a:p>
            <a:endParaRPr lang="en-US" dirty="0" smtClean="0"/>
          </a:p>
          <a:p>
            <a:r>
              <a:rPr lang="en-US" dirty="0" smtClean="0"/>
              <a:t>This document outlines the expectations for materials that are truly aligned to the common core. </a:t>
            </a:r>
          </a:p>
          <a:p>
            <a:r>
              <a:rPr lang="en-US" dirty="0" smtClean="0"/>
              <a:t>Read</a:t>
            </a:r>
            <a:r>
              <a:rPr lang="en-US" baseline="0" dirty="0" smtClean="0"/>
              <a:t> the page in the </a:t>
            </a:r>
            <a:r>
              <a:rPr lang="en-US" baseline="0" dirty="0" err="1" smtClean="0"/>
              <a:t>powerpoint</a:t>
            </a:r>
            <a:r>
              <a:rPr lang="en-US" baseline="0" dirty="0" smtClean="0"/>
              <a:t> handouts that aligns to this slide. The whole document will be useful to you as you align your materials to the common core or examine materials that claim to be aligned to the common core. </a:t>
            </a:r>
          </a:p>
          <a:p>
            <a:endParaRPr lang="en-US" baseline="0" dirty="0" smtClean="0"/>
          </a:p>
          <a:p>
            <a:r>
              <a:rPr lang="en-US" baseline="0" dirty="0" smtClean="0"/>
              <a:t>Focus creates the conditions for us to be able to teach the mathematics well – we need the time and we need to remove concepts that distract us from accomplishing the major work of our grade level. </a:t>
            </a:r>
          </a:p>
          <a:p>
            <a:endParaRPr lang="en-US" baseline="0" dirty="0" smtClean="0"/>
          </a:p>
          <a:p>
            <a:r>
              <a:rPr lang="en-US" baseline="0" dirty="0" smtClean="0"/>
              <a:t>Coherence will tap into the power of transfer. When mathematics is taught with coherence, students are able to see and make the connections among topics within a grade level and across the grades. This will be an area of ongoing growth.  The we pay attention to making connections among the topics, the more connections we will see.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3</a:t>
            </a:fld>
            <a:endParaRPr lang="en-US"/>
          </a:p>
        </p:txBody>
      </p:sp>
    </p:spTree>
    <p:extLst>
      <p:ext uri="{BB962C8B-B14F-4D97-AF65-F5344CB8AC3E}">
        <p14:creationId xmlns:p14="http://schemas.microsoft.com/office/powerpoint/2010/main" val="318234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Fluency, Deep Understanding, and Application are</a:t>
            </a:r>
            <a:r>
              <a:rPr lang="en-US" baseline="0" dirty="0" smtClean="0"/>
              <a:t> pursued with equal intensity, simultaneously.  That’s what the sixth shift that isn’t listed on this slide “Dual Intensity” is all about.</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4</a:t>
            </a:fld>
            <a:endParaRPr lang="en-US"/>
          </a:p>
        </p:txBody>
      </p:sp>
    </p:spTree>
    <p:extLst>
      <p:ext uri="{BB962C8B-B14F-4D97-AF65-F5344CB8AC3E}">
        <p14:creationId xmlns:p14="http://schemas.microsoft.com/office/powerpoint/2010/main" val="138386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structure of the demonstration lessons acknowledge the importance of addressing fluency, application, and deep understanding of concepts.  But ultimately the content drives our lesson structure.  It may make sense to change the order or just have a couple parts in a lesson.  But when we look at the math instruction across several lessons we should see that fluency, application, and deep understanding of concepts all play a starring role.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5</a:t>
            </a:fld>
            <a:endParaRPr lang="en-US"/>
          </a:p>
        </p:txBody>
      </p:sp>
    </p:spTree>
    <p:extLst>
      <p:ext uri="{BB962C8B-B14F-4D97-AF65-F5344CB8AC3E}">
        <p14:creationId xmlns:p14="http://schemas.microsoft.com/office/powerpoint/2010/main" val="317409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6</a:t>
            </a:fld>
            <a:endParaRPr lang="en-US"/>
          </a:p>
        </p:txBody>
      </p:sp>
    </p:spTree>
    <p:extLst>
      <p:ext uri="{BB962C8B-B14F-4D97-AF65-F5344CB8AC3E}">
        <p14:creationId xmlns:p14="http://schemas.microsoft.com/office/powerpoint/2010/main" val="365157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not already</a:t>
            </a:r>
            <a:r>
              <a:rPr lang="en-US" baseline="0" dirty="0" smtClean="0"/>
              <a:t> done this please take the time to understand the focus of your grade level.  </a:t>
            </a:r>
          </a:p>
          <a:p>
            <a:endParaRPr lang="en-US" baseline="0" dirty="0" smtClean="0"/>
          </a:p>
          <a:p>
            <a:r>
              <a:rPr lang="en-US" baseline="0" dirty="0" smtClean="0"/>
              <a:t>Highlighting the cluster headings in your standards helps you see the information from the 70, 20 10 chart every time you look at your standards.  Recognize that the Content Priorities chart only shows the cluster headings.  Do not use it as a substitute for your standards.  The actual standards contain detail that the Content Priorities chart is lacking.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7</a:t>
            </a:fld>
            <a:endParaRPr lang="en-US"/>
          </a:p>
        </p:txBody>
      </p:sp>
    </p:spTree>
    <p:extLst>
      <p:ext uri="{BB962C8B-B14F-4D97-AF65-F5344CB8AC3E}">
        <p14:creationId xmlns:p14="http://schemas.microsoft.com/office/powerpoint/2010/main" val="143864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Tightly</a:t>
            </a:r>
            <a:r>
              <a:rPr lang="en-US" baseline="0" dirty="0" smtClean="0"/>
              <a:t> link secondary topics to the major work of your grade to strengthen the focus. </a:t>
            </a:r>
          </a:p>
          <a:p>
            <a:endParaRPr lang="en-US" baseline="0" dirty="0" smtClean="0"/>
          </a:p>
          <a:p>
            <a:endParaRPr lang="en-US" dirty="0" smtClean="0"/>
          </a:p>
          <a:p>
            <a:r>
              <a:rPr lang="en-US" dirty="0" smtClean="0"/>
              <a:t>How does the number of</a:t>
            </a:r>
            <a:r>
              <a:rPr lang="en-US" baseline="0" dirty="0" smtClean="0"/>
              <a:t> mammal pictures compare to the number of spider pictures?</a:t>
            </a:r>
          </a:p>
          <a:p>
            <a:r>
              <a:rPr lang="en-US" baseline="0" dirty="0" smtClean="0"/>
              <a:t>There are four more pictures of mammals.  There are 4 fewer pictures of spiders (before 3</a:t>
            </a:r>
            <a:r>
              <a:rPr lang="en-US" baseline="30000" dirty="0" smtClean="0"/>
              <a:t>rd</a:t>
            </a:r>
            <a:r>
              <a:rPr lang="en-US" baseline="0" dirty="0" smtClean="0"/>
              <a:t>)</a:t>
            </a:r>
          </a:p>
          <a:p>
            <a:r>
              <a:rPr lang="en-US" baseline="0" dirty="0" smtClean="0"/>
              <a:t>There are three times as many mammal pictures compared to spider pictures. (3rd or after)</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8</a:t>
            </a:fld>
            <a:endParaRPr lang="en-US"/>
          </a:p>
        </p:txBody>
      </p:sp>
    </p:spTree>
    <p:extLst>
      <p:ext uri="{BB962C8B-B14F-4D97-AF65-F5344CB8AC3E}">
        <p14:creationId xmlns:p14="http://schemas.microsoft.com/office/powerpoint/2010/main" val="384775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is from the Publisher’s Criteria.</a:t>
            </a:r>
            <a:r>
              <a:rPr lang="en-US" baseline="0" dirty="0" smtClean="0"/>
              <a:t>  It highlights some of the areas that have been removed from the elementary standards in the common core. </a:t>
            </a:r>
          </a:p>
          <a:p>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9</a:t>
            </a:fld>
            <a:endParaRPr lang="en-US"/>
          </a:p>
        </p:txBody>
      </p:sp>
    </p:spTree>
    <p:extLst>
      <p:ext uri="{BB962C8B-B14F-4D97-AF65-F5344CB8AC3E}">
        <p14:creationId xmlns:p14="http://schemas.microsoft.com/office/powerpoint/2010/main" val="342691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498B19E-EAC1-4513-B1E2-C3DE370D2198}" type="datetime1">
              <a:rPr lang="en-US" smtClean="0"/>
              <a:t>8/28/2012</a:t>
            </a:fld>
            <a:endParaRPr lang="en-US"/>
          </a:p>
        </p:txBody>
      </p:sp>
      <p:sp>
        <p:nvSpPr>
          <p:cNvPr id="20" name="Footer Placeholder 19"/>
          <p:cNvSpPr>
            <a:spLocks noGrp="1"/>
          </p:cNvSpPr>
          <p:nvPr>
            <p:ph type="ftr" sz="quarter" idx="11"/>
          </p:nvPr>
        </p:nvSpPr>
        <p:spPr/>
        <p:txBody>
          <a:bodyPr/>
          <a:lstStyle>
            <a:extLst/>
          </a:lstStyle>
          <a:p>
            <a:r>
              <a:rPr lang="en-US" smtClean="0"/>
              <a:t>Erin Wheeler, IES Erie 2 BOCES</a:t>
            </a:r>
            <a:endParaRPr lang="en-US"/>
          </a:p>
        </p:txBody>
      </p:sp>
      <p:sp>
        <p:nvSpPr>
          <p:cNvPr id="10" name="Slide Number Placeholder 9"/>
          <p:cNvSpPr>
            <a:spLocks noGrp="1"/>
          </p:cNvSpPr>
          <p:nvPr>
            <p:ph type="sldNum" sz="quarter" idx="12"/>
          </p:nvPr>
        </p:nvSpPr>
        <p:spPr/>
        <p:txBody>
          <a:bodyPr/>
          <a:lstStyle>
            <a:extLst/>
          </a:lstStyle>
          <a:p>
            <a:fld id="{9849B332-CB77-4638-94D3-FE6F545C76C5}"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97EB7A-A075-4C78-BACF-1E38431206F7}" type="datetime1">
              <a:rPr lang="en-US" smtClean="0"/>
              <a:t>8/28/2012</a:t>
            </a:fld>
            <a:endParaRPr lang="en-US"/>
          </a:p>
        </p:txBody>
      </p:sp>
      <p:sp>
        <p:nvSpPr>
          <p:cNvPr id="5" name="Footer Placeholder 4"/>
          <p:cNvSpPr>
            <a:spLocks noGrp="1"/>
          </p:cNvSpPr>
          <p:nvPr>
            <p:ph type="ftr" sz="quarter" idx="11"/>
          </p:nvPr>
        </p:nvSpPr>
        <p:spPr/>
        <p:txBody>
          <a:bodyPr/>
          <a:lstStyle>
            <a:extLst/>
          </a:lstStyle>
          <a:p>
            <a:r>
              <a:rPr lang="en-US" smtClean="0"/>
              <a:t>Erin Wheeler, IES Erie 2 BOCES</a:t>
            </a:r>
            <a:endParaRPr lang="en-US"/>
          </a:p>
        </p:txBody>
      </p:sp>
      <p:sp>
        <p:nvSpPr>
          <p:cNvPr id="6" name="Slide Number Placeholder 5"/>
          <p:cNvSpPr>
            <a:spLocks noGrp="1"/>
          </p:cNvSpPr>
          <p:nvPr>
            <p:ph type="sldNum" sz="quarter" idx="12"/>
          </p:nvPr>
        </p:nvSpPr>
        <p:spPr/>
        <p:txBody>
          <a:bodyPr/>
          <a:lstStyle>
            <a:extLst/>
          </a:lstStyle>
          <a:p>
            <a:fld id="{9849B332-CB77-4638-94D3-FE6F545C76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34DDF1-6498-4CC9-AC3F-7E57C7C36597}" type="datetime1">
              <a:rPr lang="en-US" smtClean="0"/>
              <a:t>8/28/2012</a:t>
            </a:fld>
            <a:endParaRPr lang="en-US"/>
          </a:p>
        </p:txBody>
      </p:sp>
      <p:sp>
        <p:nvSpPr>
          <p:cNvPr id="5" name="Footer Placeholder 4"/>
          <p:cNvSpPr>
            <a:spLocks noGrp="1"/>
          </p:cNvSpPr>
          <p:nvPr>
            <p:ph type="ftr" sz="quarter" idx="11"/>
          </p:nvPr>
        </p:nvSpPr>
        <p:spPr/>
        <p:txBody>
          <a:bodyPr/>
          <a:lstStyle>
            <a:extLst/>
          </a:lstStyle>
          <a:p>
            <a:r>
              <a:rPr lang="en-US" smtClean="0"/>
              <a:t>Erin Wheeler, IES Erie 2 BOCES</a:t>
            </a:r>
            <a:endParaRPr lang="en-US"/>
          </a:p>
        </p:txBody>
      </p:sp>
      <p:sp>
        <p:nvSpPr>
          <p:cNvPr id="6" name="Slide Number Placeholder 5"/>
          <p:cNvSpPr>
            <a:spLocks noGrp="1"/>
          </p:cNvSpPr>
          <p:nvPr>
            <p:ph type="sldNum" sz="quarter" idx="12"/>
          </p:nvPr>
        </p:nvSpPr>
        <p:spPr/>
        <p:txBody>
          <a:bodyPr/>
          <a:lstStyle>
            <a:extLst/>
          </a:lstStyle>
          <a:p>
            <a:fld id="{9849B332-CB77-4638-94D3-FE6F545C76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EED090-8D15-42CC-8C32-344E545F2A0D}" type="datetime1">
              <a:rPr lang="en-US" smtClean="0"/>
              <a:t>8/28/2012</a:t>
            </a:fld>
            <a:endParaRPr lang="en-US"/>
          </a:p>
        </p:txBody>
      </p:sp>
      <p:sp>
        <p:nvSpPr>
          <p:cNvPr id="5" name="Footer Placeholder 4"/>
          <p:cNvSpPr>
            <a:spLocks noGrp="1"/>
          </p:cNvSpPr>
          <p:nvPr>
            <p:ph type="ftr" sz="quarter" idx="11"/>
          </p:nvPr>
        </p:nvSpPr>
        <p:spPr/>
        <p:txBody>
          <a:bodyPr/>
          <a:lstStyle>
            <a:extLst/>
          </a:lstStyle>
          <a:p>
            <a:r>
              <a:rPr lang="en-US" smtClean="0"/>
              <a:t>Erin Wheeler, IES Erie 2 BOCES</a:t>
            </a:r>
            <a:endParaRPr lang="en-US"/>
          </a:p>
        </p:txBody>
      </p:sp>
      <p:sp>
        <p:nvSpPr>
          <p:cNvPr id="6" name="Slide Number Placeholder 5"/>
          <p:cNvSpPr>
            <a:spLocks noGrp="1"/>
          </p:cNvSpPr>
          <p:nvPr>
            <p:ph type="sldNum" sz="quarter" idx="12"/>
          </p:nvPr>
        </p:nvSpPr>
        <p:spPr/>
        <p:txBody>
          <a:bodyPr/>
          <a:lstStyle>
            <a:extLst/>
          </a:lstStyle>
          <a:p>
            <a:fld id="{9849B332-CB77-4638-94D3-FE6F545C76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4B2D281-D076-4518-BA53-3A760029AA93}" type="datetime1">
              <a:rPr lang="en-US" smtClean="0"/>
              <a:t>8/28/2012</a:t>
            </a:fld>
            <a:endParaRPr lang="en-US"/>
          </a:p>
        </p:txBody>
      </p:sp>
      <p:sp>
        <p:nvSpPr>
          <p:cNvPr id="5" name="Footer Placeholder 4"/>
          <p:cNvSpPr>
            <a:spLocks noGrp="1"/>
          </p:cNvSpPr>
          <p:nvPr>
            <p:ph type="ftr" sz="quarter" idx="11"/>
          </p:nvPr>
        </p:nvSpPr>
        <p:spPr/>
        <p:txBody>
          <a:bodyPr/>
          <a:lstStyle>
            <a:extLst/>
          </a:lstStyle>
          <a:p>
            <a:r>
              <a:rPr lang="en-US" smtClean="0"/>
              <a:t>Erin Wheeler, IES Erie 2 BOCES</a:t>
            </a:r>
            <a:endParaRPr lang="en-US"/>
          </a:p>
        </p:txBody>
      </p:sp>
      <p:sp>
        <p:nvSpPr>
          <p:cNvPr id="6" name="Slide Number Placeholder 5"/>
          <p:cNvSpPr>
            <a:spLocks noGrp="1"/>
          </p:cNvSpPr>
          <p:nvPr>
            <p:ph type="sldNum" sz="quarter" idx="12"/>
          </p:nvPr>
        </p:nvSpPr>
        <p:spPr/>
        <p:txBody>
          <a:bodyPr/>
          <a:lstStyle>
            <a:extLst/>
          </a:lstStyle>
          <a:p>
            <a:fld id="{9849B332-CB77-4638-94D3-FE6F545C76C5}"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1F76DB-2117-48FF-809A-AFB0CAD37363}" type="datetime1">
              <a:rPr lang="en-US" smtClean="0"/>
              <a:t>8/28/2012</a:t>
            </a:fld>
            <a:endParaRPr lang="en-US"/>
          </a:p>
        </p:txBody>
      </p:sp>
      <p:sp>
        <p:nvSpPr>
          <p:cNvPr id="6" name="Footer Placeholder 5"/>
          <p:cNvSpPr>
            <a:spLocks noGrp="1"/>
          </p:cNvSpPr>
          <p:nvPr>
            <p:ph type="ftr" sz="quarter" idx="11"/>
          </p:nvPr>
        </p:nvSpPr>
        <p:spPr/>
        <p:txBody>
          <a:bodyPr/>
          <a:lstStyle>
            <a:extLst/>
          </a:lstStyle>
          <a:p>
            <a:r>
              <a:rPr lang="en-US" smtClean="0"/>
              <a:t>Erin Wheeler, IES Erie 2 BOCES</a:t>
            </a:r>
            <a:endParaRPr lang="en-US"/>
          </a:p>
        </p:txBody>
      </p:sp>
      <p:sp>
        <p:nvSpPr>
          <p:cNvPr id="7" name="Slide Number Placeholder 6"/>
          <p:cNvSpPr>
            <a:spLocks noGrp="1"/>
          </p:cNvSpPr>
          <p:nvPr>
            <p:ph type="sldNum" sz="quarter" idx="12"/>
          </p:nvPr>
        </p:nvSpPr>
        <p:spPr/>
        <p:txBody>
          <a:bodyPr/>
          <a:lstStyle>
            <a:extLst/>
          </a:lstStyle>
          <a:p>
            <a:fld id="{9849B332-CB77-4638-94D3-FE6F545C76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E362C0-45A4-4AF1-98F8-AF3EE5169F90}" type="datetime1">
              <a:rPr lang="en-US" smtClean="0"/>
              <a:t>8/28/2012</a:t>
            </a:fld>
            <a:endParaRPr lang="en-US"/>
          </a:p>
        </p:txBody>
      </p:sp>
      <p:sp>
        <p:nvSpPr>
          <p:cNvPr id="8" name="Footer Placeholder 7"/>
          <p:cNvSpPr>
            <a:spLocks noGrp="1"/>
          </p:cNvSpPr>
          <p:nvPr>
            <p:ph type="ftr" sz="quarter" idx="11"/>
          </p:nvPr>
        </p:nvSpPr>
        <p:spPr/>
        <p:txBody>
          <a:bodyPr/>
          <a:lstStyle>
            <a:extLst/>
          </a:lstStyle>
          <a:p>
            <a:r>
              <a:rPr lang="en-US" smtClean="0"/>
              <a:t>Erin Wheeler, IES Erie 2 BOCES</a:t>
            </a:r>
            <a:endParaRPr lang="en-US"/>
          </a:p>
        </p:txBody>
      </p:sp>
      <p:sp>
        <p:nvSpPr>
          <p:cNvPr id="9" name="Slide Number Placeholder 8"/>
          <p:cNvSpPr>
            <a:spLocks noGrp="1"/>
          </p:cNvSpPr>
          <p:nvPr>
            <p:ph type="sldNum" sz="quarter" idx="12"/>
          </p:nvPr>
        </p:nvSpPr>
        <p:spPr/>
        <p:txBody>
          <a:bodyPr/>
          <a:lstStyle>
            <a:extLst/>
          </a:lstStyle>
          <a:p>
            <a:fld id="{9849B332-CB77-4638-94D3-FE6F545C76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9F743C-6476-4206-81B1-C5E4FA33E0A1}" type="datetime1">
              <a:rPr lang="en-US" smtClean="0"/>
              <a:t>8/28/2012</a:t>
            </a:fld>
            <a:endParaRPr lang="en-US"/>
          </a:p>
        </p:txBody>
      </p:sp>
      <p:sp>
        <p:nvSpPr>
          <p:cNvPr id="4" name="Footer Placeholder 3"/>
          <p:cNvSpPr>
            <a:spLocks noGrp="1"/>
          </p:cNvSpPr>
          <p:nvPr>
            <p:ph type="ftr" sz="quarter" idx="11"/>
          </p:nvPr>
        </p:nvSpPr>
        <p:spPr/>
        <p:txBody>
          <a:bodyPr/>
          <a:lstStyle>
            <a:extLst/>
          </a:lstStyle>
          <a:p>
            <a:r>
              <a:rPr lang="en-US" smtClean="0"/>
              <a:t>Erin Wheeler, IES Erie 2 BOCES</a:t>
            </a:r>
            <a:endParaRPr lang="en-US"/>
          </a:p>
        </p:txBody>
      </p:sp>
      <p:sp>
        <p:nvSpPr>
          <p:cNvPr id="5" name="Slide Number Placeholder 4"/>
          <p:cNvSpPr>
            <a:spLocks noGrp="1"/>
          </p:cNvSpPr>
          <p:nvPr>
            <p:ph type="sldNum" sz="quarter" idx="12"/>
          </p:nvPr>
        </p:nvSpPr>
        <p:spPr/>
        <p:txBody>
          <a:bodyPr/>
          <a:lstStyle>
            <a:extLst/>
          </a:lstStyle>
          <a:p>
            <a:fld id="{9849B332-CB77-4638-94D3-FE6F545C76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CBA808C-85B9-43DC-B6C0-F1802E9A71CC}" type="datetime1">
              <a:rPr lang="en-US" smtClean="0"/>
              <a:t>8/28/2012</a:t>
            </a:fld>
            <a:endParaRPr lang="en-US"/>
          </a:p>
        </p:txBody>
      </p:sp>
      <p:sp>
        <p:nvSpPr>
          <p:cNvPr id="3" name="Footer Placeholder 2"/>
          <p:cNvSpPr>
            <a:spLocks noGrp="1"/>
          </p:cNvSpPr>
          <p:nvPr>
            <p:ph type="ftr" sz="quarter" idx="11"/>
          </p:nvPr>
        </p:nvSpPr>
        <p:spPr/>
        <p:txBody>
          <a:bodyPr/>
          <a:lstStyle>
            <a:extLst/>
          </a:lstStyle>
          <a:p>
            <a:r>
              <a:rPr lang="en-US" smtClean="0"/>
              <a:t>Erin Wheeler, IES Erie 2 BOCES</a:t>
            </a:r>
            <a:endParaRPr lang="en-US"/>
          </a:p>
        </p:txBody>
      </p:sp>
      <p:sp>
        <p:nvSpPr>
          <p:cNvPr id="4" name="Slide Number Placeholder 3"/>
          <p:cNvSpPr>
            <a:spLocks noGrp="1"/>
          </p:cNvSpPr>
          <p:nvPr>
            <p:ph type="sldNum" sz="quarter" idx="12"/>
          </p:nvPr>
        </p:nvSpPr>
        <p:spPr/>
        <p:txBody>
          <a:bodyPr/>
          <a:lstStyle>
            <a:extLst/>
          </a:lstStyle>
          <a:p>
            <a:fld id="{9849B332-CB77-4638-94D3-FE6F545C76C5}"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017B9D-8E87-45FA-823D-90C0D493A3F6}" type="datetime1">
              <a:rPr lang="en-US" smtClean="0"/>
              <a:t>8/28/2012</a:t>
            </a:fld>
            <a:endParaRPr lang="en-US"/>
          </a:p>
        </p:txBody>
      </p:sp>
      <p:sp>
        <p:nvSpPr>
          <p:cNvPr id="6" name="Footer Placeholder 5"/>
          <p:cNvSpPr>
            <a:spLocks noGrp="1"/>
          </p:cNvSpPr>
          <p:nvPr>
            <p:ph type="ftr" sz="quarter" idx="11"/>
          </p:nvPr>
        </p:nvSpPr>
        <p:spPr/>
        <p:txBody>
          <a:bodyPr/>
          <a:lstStyle>
            <a:extLst/>
          </a:lstStyle>
          <a:p>
            <a:r>
              <a:rPr lang="en-US" smtClean="0"/>
              <a:t>Erin Wheeler, IES Erie 2 BOCES</a:t>
            </a:r>
            <a:endParaRPr lang="en-US"/>
          </a:p>
        </p:txBody>
      </p:sp>
      <p:sp>
        <p:nvSpPr>
          <p:cNvPr id="7" name="Slide Number Placeholder 6"/>
          <p:cNvSpPr>
            <a:spLocks noGrp="1"/>
          </p:cNvSpPr>
          <p:nvPr>
            <p:ph type="sldNum" sz="quarter" idx="12"/>
          </p:nvPr>
        </p:nvSpPr>
        <p:spPr/>
        <p:txBody>
          <a:bodyPr/>
          <a:lstStyle>
            <a:extLst/>
          </a:lstStyle>
          <a:p>
            <a:fld id="{9849B332-CB77-4638-94D3-FE6F545C76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E23DDC9-7484-4082-B719-1F2A45929AF4}" type="datetime1">
              <a:rPr lang="en-US" smtClean="0"/>
              <a:t>8/28/2012</a:t>
            </a:fld>
            <a:endParaRPr lang="en-US"/>
          </a:p>
        </p:txBody>
      </p:sp>
      <p:sp>
        <p:nvSpPr>
          <p:cNvPr id="6" name="Footer Placeholder 5"/>
          <p:cNvSpPr>
            <a:spLocks noGrp="1"/>
          </p:cNvSpPr>
          <p:nvPr>
            <p:ph type="ftr" sz="quarter" idx="11"/>
          </p:nvPr>
        </p:nvSpPr>
        <p:spPr/>
        <p:txBody>
          <a:bodyPr/>
          <a:lstStyle>
            <a:extLst/>
          </a:lstStyle>
          <a:p>
            <a:r>
              <a:rPr lang="en-US" smtClean="0"/>
              <a:t>Erin Wheeler, IES Erie 2 BOCES</a:t>
            </a:r>
            <a:endParaRPr lang="en-US"/>
          </a:p>
        </p:txBody>
      </p:sp>
      <p:sp>
        <p:nvSpPr>
          <p:cNvPr id="7" name="Slide Number Placeholder 6"/>
          <p:cNvSpPr>
            <a:spLocks noGrp="1"/>
          </p:cNvSpPr>
          <p:nvPr>
            <p:ph type="sldNum" sz="quarter" idx="12"/>
          </p:nvPr>
        </p:nvSpPr>
        <p:spPr/>
        <p:txBody>
          <a:bodyPr/>
          <a:lstStyle>
            <a:extLst/>
          </a:lstStyle>
          <a:p>
            <a:fld id="{9849B332-CB77-4638-94D3-FE6F545C76C5}"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879CB3D-C2B6-4462-9AF3-B1A7BFB7998D}" type="datetime1">
              <a:rPr lang="en-US" smtClean="0"/>
              <a:t>8/28/2012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Erin Wheeler, IES Erie 2 BOCES</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849B332-CB77-4638-94D3-FE6F545C76C5}"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www.youtube.com/v/G_y9gGnd68M?version=3&amp;hl=en_US&amp;rel=0"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commoncoretools.me/"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wmf"/><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restandards.org/assets/Math_Publishers_Criteria_K-8_Summer%202012_FINAL.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restandards.org/assets/Math_Publishers_Criteria_K-8_Summer%202012_FINA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ime.math.arizona.edu/progression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corestandards.org/assets/Math_Publishers_Criteria_K-8_Summer%202012_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042416"/>
            <a:ext cx="7406640" cy="1472184"/>
          </a:xfrm>
        </p:spPr>
        <p:txBody>
          <a:bodyPr/>
          <a:lstStyle/>
          <a:p>
            <a:pPr algn="ctr"/>
            <a:r>
              <a:rPr lang="en-US" dirty="0" smtClean="0"/>
              <a:t>Mathematics Common Core Implementation</a:t>
            </a:r>
            <a:endParaRPr lang="en-US" dirty="0"/>
          </a:p>
        </p:txBody>
      </p:sp>
      <p:sp>
        <p:nvSpPr>
          <p:cNvPr id="3" name="Subtitle 2"/>
          <p:cNvSpPr>
            <a:spLocks noGrp="1"/>
          </p:cNvSpPr>
          <p:nvPr>
            <p:ph type="subTitle" idx="1"/>
          </p:nvPr>
        </p:nvSpPr>
        <p:spPr>
          <a:xfrm>
            <a:off x="1371600" y="4495800"/>
            <a:ext cx="7406640" cy="1752600"/>
          </a:xfrm>
        </p:spPr>
        <p:txBody>
          <a:bodyPr/>
          <a:lstStyle/>
          <a:p>
            <a:pPr algn="ctr"/>
            <a:r>
              <a:rPr lang="en-US" dirty="0" smtClean="0"/>
              <a:t>Phase 1</a:t>
            </a:r>
          </a:p>
          <a:p>
            <a:pPr algn="ctr"/>
            <a:r>
              <a:rPr lang="en-US" dirty="0" smtClean="0"/>
              <a:t>2012- 2013</a:t>
            </a:r>
            <a:endParaRPr lang="en-US" dirty="0"/>
          </a:p>
        </p:txBody>
      </p:sp>
      <p:sp>
        <p:nvSpPr>
          <p:cNvPr id="4" name="Footer Placeholder 3"/>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547512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Missing</a:t>
            </a:r>
            <a:endParaRPr lang="en-US" dirty="0"/>
          </a:p>
        </p:txBody>
      </p:sp>
      <p:sp>
        <p:nvSpPr>
          <p:cNvPr id="3" name="TextBox 2"/>
          <p:cNvSpPr txBox="1"/>
          <p:nvPr/>
        </p:nvSpPr>
        <p:spPr>
          <a:xfrm>
            <a:off x="1447800" y="1981200"/>
            <a:ext cx="7315200" cy="3785652"/>
          </a:xfrm>
          <a:prstGeom prst="rect">
            <a:avLst/>
          </a:prstGeom>
          <a:noFill/>
        </p:spPr>
        <p:txBody>
          <a:bodyPr wrap="square" rtlCol="0">
            <a:spAutoFit/>
          </a:bodyPr>
          <a:lstStyle/>
          <a:p>
            <a:pPr marL="457200" indent="-457200">
              <a:buClr>
                <a:schemeClr val="accent1"/>
              </a:buClr>
              <a:buFont typeface="Arial" pitchFamily="34" charset="0"/>
              <a:buChar char="•"/>
            </a:pPr>
            <a:r>
              <a:rPr lang="en-US" sz="3200" dirty="0"/>
              <a:t>T</a:t>
            </a:r>
            <a:r>
              <a:rPr lang="en-US" sz="3200" dirty="0" smtClean="0"/>
              <a:t>ime for mathematics instruction is a limited resource.</a:t>
            </a:r>
          </a:p>
          <a:p>
            <a:pPr marL="457200" indent="-457200">
              <a:buClr>
                <a:schemeClr val="accent1"/>
              </a:buClr>
              <a:buFont typeface="Arial" pitchFamily="34" charset="0"/>
              <a:buChar char="•"/>
            </a:pPr>
            <a:endParaRPr lang="en-US" sz="3200" dirty="0" smtClean="0"/>
          </a:p>
          <a:p>
            <a:pPr marL="457200" indent="-457200">
              <a:buClr>
                <a:schemeClr val="accent1"/>
              </a:buClr>
              <a:buFont typeface="Arial" pitchFamily="34" charset="0"/>
              <a:buChar char="•"/>
            </a:pPr>
            <a:r>
              <a:rPr lang="en-US" sz="3200" dirty="0"/>
              <a:t>I</a:t>
            </a:r>
            <a:r>
              <a:rPr lang="en-US" sz="3200" dirty="0" smtClean="0"/>
              <a:t>nvest in the topics that are the most valuable in building mathematical success. </a:t>
            </a:r>
          </a:p>
          <a:p>
            <a:endParaRPr lang="en-US" sz="2400" dirty="0"/>
          </a:p>
          <a:p>
            <a:pPr algn="r"/>
            <a:r>
              <a:rPr lang="en-US" sz="2400" dirty="0" smtClean="0"/>
              <a:t>(Topics </a:t>
            </a:r>
            <a:r>
              <a:rPr lang="en-US" sz="2400" dirty="0"/>
              <a:t>L</a:t>
            </a:r>
            <a:r>
              <a:rPr lang="en-US" sz="2400" dirty="0" smtClean="0"/>
              <a:t>eading to Algebra)</a:t>
            </a:r>
            <a:endParaRPr lang="en-US" sz="2400" dirty="0"/>
          </a:p>
        </p:txBody>
      </p:sp>
      <p:sp>
        <p:nvSpPr>
          <p:cNvPr id="4" name="Footer Placeholder 3"/>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2921744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83233640"/>
              </p:ext>
            </p:extLst>
          </p:nvPr>
        </p:nvGraphicFramePr>
        <p:xfrm>
          <a:off x="1828800" y="1752600"/>
          <a:ext cx="6324600" cy="4053841"/>
        </p:xfrm>
        <a:graphic>
          <a:graphicData uri="http://schemas.openxmlformats.org/drawingml/2006/table">
            <a:tbl>
              <a:tblPr firstRow="1" bandRow="1">
                <a:tableStyleId>{F5AB1C69-6EDB-4FF4-983F-18BD219EF322}</a:tableStyleId>
              </a:tblPr>
              <a:tblGrid>
                <a:gridCol w="1196546"/>
                <a:gridCol w="1623884"/>
                <a:gridCol w="3504170"/>
              </a:tblGrid>
              <a:tr h="447041">
                <a:tc>
                  <a:txBody>
                    <a:bodyPr/>
                    <a:lstStyle/>
                    <a:p>
                      <a:pPr algn="ctr"/>
                      <a:r>
                        <a:rPr lang="en-US" dirty="0" smtClean="0"/>
                        <a:t>Grade</a:t>
                      </a:r>
                      <a:endParaRPr lang="en-US" dirty="0"/>
                    </a:p>
                  </a:txBody>
                  <a:tcPr/>
                </a:tc>
                <a:tc>
                  <a:txBody>
                    <a:bodyPr/>
                    <a:lstStyle/>
                    <a:p>
                      <a:pPr algn="ctr"/>
                      <a:r>
                        <a:rPr lang="en-US" dirty="0" smtClean="0"/>
                        <a:t>Standard</a:t>
                      </a:r>
                      <a:endParaRPr lang="en-US" dirty="0"/>
                    </a:p>
                  </a:txBody>
                  <a:tcPr/>
                </a:tc>
                <a:tc>
                  <a:txBody>
                    <a:bodyPr/>
                    <a:lstStyle/>
                    <a:p>
                      <a:r>
                        <a:rPr lang="en-US" dirty="0" smtClean="0"/>
                        <a:t>Fluency</a:t>
                      </a:r>
                      <a:endParaRPr lang="en-US" dirty="0"/>
                    </a:p>
                  </a:txBody>
                  <a:tcPr/>
                </a:tc>
              </a:tr>
              <a:tr h="370840">
                <a:tc>
                  <a:txBody>
                    <a:bodyPr/>
                    <a:lstStyle/>
                    <a:p>
                      <a:pPr algn="ctr"/>
                      <a:r>
                        <a:rPr lang="en-US" dirty="0" smtClean="0"/>
                        <a:t>K</a:t>
                      </a:r>
                      <a:endParaRPr lang="en-US" dirty="0"/>
                    </a:p>
                  </a:txBody>
                  <a:tcPr/>
                </a:tc>
                <a:tc>
                  <a:txBody>
                    <a:bodyPr/>
                    <a:lstStyle/>
                    <a:p>
                      <a:pPr algn="ctr"/>
                      <a:r>
                        <a:rPr lang="en-US" dirty="0" smtClean="0"/>
                        <a:t>K.OA.5</a:t>
                      </a:r>
                      <a:endParaRPr lang="en-US" dirty="0"/>
                    </a:p>
                  </a:txBody>
                  <a:tcPr/>
                </a:tc>
                <a:tc>
                  <a:txBody>
                    <a:bodyPr/>
                    <a:lstStyle/>
                    <a:p>
                      <a:r>
                        <a:rPr lang="en-US" dirty="0" smtClean="0"/>
                        <a:t>Add/subtract</a:t>
                      </a:r>
                      <a:r>
                        <a:rPr lang="en-US" baseline="0" dirty="0" smtClean="0"/>
                        <a:t> within 5</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1.OA.6</a:t>
                      </a:r>
                      <a:endParaRPr lang="en-US" dirty="0"/>
                    </a:p>
                  </a:txBody>
                  <a:tcPr/>
                </a:tc>
                <a:tc>
                  <a:txBody>
                    <a:bodyPr/>
                    <a:lstStyle/>
                    <a:p>
                      <a:r>
                        <a:rPr lang="en-US" dirty="0" smtClean="0"/>
                        <a:t>Add/subtract</a:t>
                      </a:r>
                      <a:r>
                        <a:rPr lang="en-US" baseline="0" dirty="0" smtClean="0"/>
                        <a:t> within 10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2.OA.2</a:t>
                      </a:r>
                      <a:endParaRPr lang="en-US" dirty="0"/>
                    </a:p>
                  </a:txBody>
                  <a:tcPr/>
                </a:tc>
                <a:tc>
                  <a:txBody>
                    <a:bodyPr/>
                    <a:lstStyle/>
                    <a:p>
                      <a:r>
                        <a:rPr lang="en-US" dirty="0" smtClean="0"/>
                        <a:t>Add</a:t>
                      </a:r>
                      <a:r>
                        <a:rPr lang="en-US" baseline="0" dirty="0" smtClean="0"/>
                        <a:t>/subtract within 20</a:t>
                      </a:r>
                      <a:endParaRPr lang="en-US" dirty="0"/>
                    </a:p>
                  </a:txBody>
                  <a:tcPr/>
                </a:tc>
              </a:tr>
              <a:tr h="370840">
                <a:tc>
                  <a:txBody>
                    <a:bodyPr/>
                    <a:lstStyle/>
                    <a:p>
                      <a:pPr algn="ctr"/>
                      <a:endParaRPr lang="en-US" dirty="0"/>
                    </a:p>
                  </a:txBody>
                  <a:tcPr/>
                </a:tc>
                <a:tc>
                  <a:txBody>
                    <a:bodyPr/>
                    <a:lstStyle/>
                    <a:p>
                      <a:pPr algn="ctr"/>
                      <a:r>
                        <a:rPr lang="en-US" dirty="0" smtClean="0"/>
                        <a:t>2.NBT.5</a:t>
                      </a:r>
                      <a:endParaRPr lang="en-US" dirty="0"/>
                    </a:p>
                  </a:txBody>
                  <a:tcPr/>
                </a:tc>
                <a:tc>
                  <a:txBody>
                    <a:bodyPr/>
                    <a:lstStyle/>
                    <a:p>
                      <a:r>
                        <a:rPr lang="en-US" dirty="0" smtClean="0"/>
                        <a:t>Add/subtract</a:t>
                      </a:r>
                      <a:r>
                        <a:rPr lang="en-US" baseline="0" dirty="0" smtClean="0"/>
                        <a:t> within 100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3.OA.7</a:t>
                      </a:r>
                      <a:endParaRPr lang="en-US" dirty="0"/>
                    </a:p>
                  </a:txBody>
                  <a:tcPr/>
                </a:tc>
                <a:tc>
                  <a:txBody>
                    <a:bodyPr/>
                    <a:lstStyle/>
                    <a:p>
                      <a:r>
                        <a:rPr lang="en-US" dirty="0" smtClean="0"/>
                        <a:t>Multiply/divide within 100</a:t>
                      </a:r>
                      <a:endParaRPr lang="en-US" dirty="0"/>
                    </a:p>
                  </a:txBody>
                  <a:tcPr/>
                </a:tc>
              </a:tr>
              <a:tr h="370840">
                <a:tc>
                  <a:txBody>
                    <a:bodyPr/>
                    <a:lstStyle/>
                    <a:p>
                      <a:pPr algn="ctr"/>
                      <a:endParaRPr lang="en-US" dirty="0"/>
                    </a:p>
                  </a:txBody>
                  <a:tcPr/>
                </a:tc>
                <a:tc>
                  <a:txBody>
                    <a:bodyPr/>
                    <a:lstStyle/>
                    <a:p>
                      <a:pPr algn="ctr"/>
                      <a:r>
                        <a:rPr lang="en-US" dirty="0" smtClean="0"/>
                        <a:t>3.NBT.2</a:t>
                      </a:r>
                      <a:endParaRPr lang="en-US" dirty="0"/>
                    </a:p>
                  </a:txBody>
                  <a:tcPr/>
                </a:tc>
                <a:tc>
                  <a:txBody>
                    <a:bodyPr/>
                    <a:lstStyle/>
                    <a:p>
                      <a:r>
                        <a:rPr lang="en-US" dirty="0" smtClean="0"/>
                        <a:t>Add/subtract within 1,000</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4.NBT.4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Add/subtract within 1,000,000</a:t>
                      </a:r>
                    </a:p>
                  </a:txBody>
                  <a:tcPr/>
                </a:tc>
              </a:tr>
              <a:tr h="370840">
                <a:tc>
                  <a:txBody>
                    <a:bodyPr/>
                    <a:lstStyle/>
                    <a:p>
                      <a:pPr algn="ctr"/>
                      <a:r>
                        <a:rPr lang="en-US" dirty="0" smtClean="0"/>
                        <a:t>5</a:t>
                      </a:r>
                      <a:endParaRPr lang="en-US" dirty="0"/>
                    </a:p>
                  </a:txBody>
                  <a:tcPr/>
                </a:tc>
                <a:tc>
                  <a:txBody>
                    <a:bodyPr/>
                    <a:lstStyle/>
                    <a:p>
                      <a:pPr algn="ctr"/>
                      <a:r>
                        <a:rPr lang="en-US" dirty="0" smtClean="0"/>
                        <a:t>5.NBT.5</a:t>
                      </a:r>
                      <a:endParaRPr lang="en-US" dirty="0"/>
                    </a:p>
                  </a:txBody>
                  <a:tcPr/>
                </a:tc>
                <a:tc>
                  <a:txBody>
                    <a:bodyPr/>
                    <a:lstStyle/>
                    <a:p>
                      <a:r>
                        <a:rPr lang="en-US" dirty="0" smtClean="0"/>
                        <a:t>Multi-digit multiplication</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6.NS.2,3</a:t>
                      </a:r>
                      <a:endParaRPr lang="en-US" dirty="0"/>
                    </a:p>
                  </a:txBody>
                  <a:tcPr/>
                </a:tc>
                <a:tc>
                  <a:txBody>
                    <a:bodyPr/>
                    <a:lstStyle/>
                    <a:p>
                      <a:r>
                        <a:rPr lang="en-US" dirty="0" smtClean="0"/>
                        <a:t>Multi-digit division</a:t>
                      </a:r>
                    </a:p>
                    <a:p>
                      <a:r>
                        <a:rPr lang="en-US" dirty="0" smtClean="0"/>
                        <a:t>Multi-digit decimal</a:t>
                      </a:r>
                      <a:r>
                        <a:rPr lang="en-US" baseline="0" dirty="0" smtClean="0"/>
                        <a:t> operations</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1344918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is More Than Rote Facts</a:t>
            </a:r>
            <a:endParaRPr lang="en-US" dirty="0"/>
          </a:p>
        </p:txBody>
      </p:sp>
      <p:sp>
        <p:nvSpPr>
          <p:cNvPr id="3" name="TextBox 2"/>
          <p:cNvSpPr txBox="1"/>
          <p:nvPr/>
        </p:nvSpPr>
        <p:spPr>
          <a:xfrm>
            <a:off x="1724891" y="1828800"/>
            <a:ext cx="6400800" cy="1569660"/>
          </a:xfrm>
          <a:prstGeom prst="rect">
            <a:avLst/>
          </a:prstGeom>
          <a:noFill/>
        </p:spPr>
        <p:txBody>
          <a:bodyPr wrap="square" rtlCol="0">
            <a:spAutoFit/>
          </a:bodyPr>
          <a:lstStyle/>
          <a:p>
            <a:pPr marL="457200" indent="-457200">
              <a:buClr>
                <a:schemeClr val="accent1"/>
              </a:buClr>
              <a:buFont typeface="Arial" pitchFamily="34" charset="0"/>
              <a:buChar char="•"/>
            </a:pPr>
            <a:r>
              <a:rPr lang="en-US" sz="3200" dirty="0" smtClean="0"/>
              <a:t>Sustained fluency leads to concept mastery which support the learning of new concepts</a:t>
            </a:r>
          </a:p>
        </p:txBody>
      </p:sp>
      <p:sp>
        <p:nvSpPr>
          <p:cNvPr id="4" name="Footer Placeholder 3"/>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2843244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Fluency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01145181"/>
              </p:ext>
            </p:extLst>
          </p:nvPr>
        </p:nvGraphicFramePr>
        <p:xfrm>
          <a:off x="1524000" y="1295400"/>
          <a:ext cx="7086600" cy="5232400"/>
        </p:xfrm>
        <a:graphic>
          <a:graphicData uri="http://schemas.openxmlformats.org/drawingml/2006/table">
            <a:tbl>
              <a:tblPr firstRow="1" bandRow="1">
                <a:tableStyleId>{5C22544A-7EE6-4342-B048-85BDC9FD1C3A}</a:tableStyleId>
              </a:tblPr>
              <a:tblGrid>
                <a:gridCol w="1730449"/>
                <a:gridCol w="1850951"/>
                <a:gridCol w="1752600"/>
                <a:gridCol w="1752600"/>
              </a:tblGrid>
              <a:tr h="661985">
                <a:tc>
                  <a:txBody>
                    <a:bodyPr/>
                    <a:lstStyle/>
                    <a:p>
                      <a:pPr algn="ctr"/>
                      <a:r>
                        <a:rPr lang="en-US" dirty="0" smtClean="0"/>
                        <a:t>PK- K</a:t>
                      </a:r>
                      <a:endParaRPr lang="en-US" dirty="0"/>
                    </a:p>
                  </a:txBody>
                  <a:tcPr/>
                </a:tc>
                <a:tc>
                  <a:txBody>
                    <a:bodyPr/>
                    <a:lstStyle/>
                    <a:p>
                      <a:pPr algn="ctr"/>
                      <a:r>
                        <a:rPr lang="en-US" dirty="0" smtClean="0"/>
                        <a:t>1-2</a:t>
                      </a:r>
                      <a:endParaRPr lang="en-US" dirty="0"/>
                    </a:p>
                  </a:txBody>
                  <a:tcPr/>
                </a:tc>
                <a:tc>
                  <a:txBody>
                    <a:bodyPr/>
                    <a:lstStyle/>
                    <a:p>
                      <a:pPr algn="ctr"/>
                      <a:r>
                        <a:rPr lang="en-US" dirty="0" smtClean="0"/>
                        <a:t>3</a:t>
                      </a:r>
                      <a:endParaRPr lang="en-US" dirty="0"/>
                    </a:p>
                  </a:txBody>
                  <a:tcPr/>
                </a:tc>
                <a:tc>
                  <a:txBody>
                    <a:bodyPr/>
                    <a:lstStyle/>
                    <a:p>
                      <a:pPr algn="ctr"/>
                      <a:r>
                        <a:rPr lang="en-US" dirty="0" smtClean="0"/>
                        <a:t>4-5</a:t>
                      </a:r>
                      <a:endParaRPr lang="en-US" dirty="0"/>
                    </a:p>
                  </a:txBody>
                  <a:tcPr/>
                </a:tc>
              </a:tr>
              <a:tr h="4570415">
                <a:tc>
                  <a:txBody>
                    <a:bodyPr/>
                    <a:lstStyle/>
                    <a:p>
                      <a:r>
                        <a:rPr lang="en-US" dirty="0" smtClean="0"/>
                        <a:t>1-3</a:t>
                      </a:r>
                    </a:p>
                    <a:p>
                      <a:r>
                        <a:rPr lang="en-US" dirty="0" smtClean="0"/>
                        <a:t/>
                      </a:r>
                      <a:br>
                        <a:rPr lang="en-US" dirty="0" smtClean="0"/>
                      </a:br>
                      <a:r>
                        <a:rPr lang="en-US" dirty="0" smtClean="0"/>
                        <a:t>1-5</a:t>
                      </a:r>
                    </a:p>
                    <a:p>
                      <a:r>
                        <a:rPr lang="en-US" dirty="0" smtClean="0"/>
                        <a:t/>
                      </a:r>
                      <a:br>
                        <a:rPr lang="en-US" dirty="0" smtClean="0"/>
                      </a:br>
                      <a:r>
                        <a:rPr lang="en-US" dirty="0" smtClean="0"/>
                        <a:t>1-10</a:t>
                      </a:r>
                    </a:p>
                    <a:p>
                      <a:r>
                        <a:rPr lang="en-US" dirty="0" smtClean="0"/>
                        <a:t/>
                      </a:r>
                      <a:br>
                        <a:rPr lang="en-US" dirty="0" smtClean="0"/>
                      </a:br>
                      <a:r>
                        <a:rPr lang="en-US" dirty="0" smtClean="0"/>
                        <a:t>Up</a:t>
                      </a:r>
                      <a:r>
                        <a:rPr lang="en-US" baseline="0" dirty="0" smtClean="0"/>
                        <a:t> to 100</a:t>
                      </a:r>
                      <a:endParaRPr lang="en-US" dirty="0" smtClean="0"/>
                    </a:p>
                    <a:p>
                      <a:r>
                        <a:rPr lang="en-US" dirty="0" smtClean="0"/>
                        <a:t/>
                      </a:r>
                      <a:br>
                        <a:rPr lang="en-US" dirty="0" smtClean="0"/>
                      </a:br>
                      <a:r>
                        <a:rPr lang="en-US" dirty="0" smtClean="0"/>
                        <a:t>“math way”</a:t>
                      </a:r>
                    </a:p>
                    <a:p>
                      <a:r>
                        <a:rPr lang="en-US" dirty="0" smtClean="0"/>
                        <a:t>1</a:t>
                      </a:r>
                      <a:r>
                        <a:rPr lang="en-US" baseline="0" dirty="0" smtClean="0"/>
                        <a:t> ten 2, 1 ten 3, </a:t>
                      </a:r>
                    </a:p>
                    <a:p>
                      <a:r>
                        <a:rPr lang="en-US" baseline="0" dirty="0" smtClean="0"/>
                        <a:t/>
                      </a:r>
                      <a:br>
                        <a:rPr lang="en-US" baseline="0" dirty="0" smtClean="0"/>
                      </a:br>
                      <a:r>
                        <a:rPr lang="en-US" baseline="0" dirty="0" smtClean="0"/>
                        <a:t>Whisper/ speak</a:t>
                      </a:r>
                    </a:p>
                    <a:p>
                      <a:r>
                        <a:rPr lang="en-US" baseline="0" dirty="0" smtClean="0"/>
                        <a:t/>
                      </a:r>
                      <a:br>
                        <a:rPr lang="en-US" baseline="0" dirty="0" smtClean="0"/>
                      </a:br>
                      <a:r>
                        <a:rPr lang="en-US" baseline="0" dirty="0" smtClean="0"/>
                        <a:t>Roller coaster</a:t>
                      </a:r>
                    </a:p>
                  </a:txBody>
                  <a:tcPr/>
                </a:tc>
                <a:tc>
                  <a:txBody>
                    <a:bodyPr/>
                    <a:lstStyle/>
                    <a:p>
                      <a:r>
                        <a:rPr lang="en-US" dirty="0" smtClean="0"/>
                        <a:t>1’s    (pennies)</a:t>
                      </a:r>
                    </a:p>
                    <a:p>
                      <a:r>
                        <a:rPr lang="en-US" dirty="0" smtClean="0"/>
                        <a:t/>
                      </a:r>
                      <a:br>
                        <a:rPr lang="en-US" dirty="0" smtClean="0"/>
                      </a:br>
                      <a:r>
                        <a:rPr lang="en-US" dirty="0" smtClean="0"/>
                        <a:t>5’s    (nickels)</a:t>
                      </a:r>
                    </a:p>
                    <a:p>
                      <a:r>
                        <a:rPr lang="en-US" dirty="0" smtClean="0"/>
                        <a:t/>
                      </a:r>
                      <a:br>
                        <a:rPr lang="en-US" dirty="0" smtClean="0"/>
                      </a:br>
                      <a:r>
                        <a:rPr lang="en-US" dirty="0" smtClean="0"/>
                        <a:t>10’s  (dimes)</a:t>
                      </a:r>
                    </a:p>
                    <a:p>
                      <a:r>
                        <a:rPr lang="en-US" dirty="0" smtClean="0"/>
                        <a:t/>
                      </a:r>
                      <a:br>
                        <a:rPr lang="en-US" dirty="0" smtClean="0"/>
                      </a:br>
                      <a:r>
                        <a:rPr lang="en-US" dirty="0" smtClean="0"/>
                        <a:t>23,</a:t>
                      </a:r>
                      <a:r>
                        <a:rPr lang="en-US" baseline="0" dirty="0" smtClean="0"/>
                        <a:t> 33, 43, etc.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Up to 120</a:t>
                      </a:r>
                    </a:p>
                    <a:p>
                      <a:r>
                        <a:rPr lang="en-US" dirty="0" smtClean="0"/>
                        <a:t/>
                      </a:r>
                      <a:br>
                        <a:rPr lang="en-US" dirty="0" smtClean="0"/>
                      </a:br>
                      <a:endParaRPr lang="en-US" dirty="0" smtClean="0"/>
                    </a:p>
                    <a:p>
                      <a:r>
                        <a:rPr lang="en-US" dirty="0" smtClean="0"/>
                        <a:t>Whisper odd, speak evens</a:t>
                      </a:r>
                    </a:p>
                    <a:p>
                      <a:r>
                        <a:rPr lang="en-US" dirty="0" smtClean="0"/>
                        <a:t/>
                      </a:r>
                      <a:br>
                        <a:rPr lang="en-US" dirty="0" smtClean="0"/>
                      </a:br>
                      <a:r>
                        <a:rPr lang="en-US" dirty="0" smtClean="0"/>
                        <a:t>Repeated</a:t>
                      </a:r>
                      <a:r>
                        <a:rPr lang="en-US" baseline="0" dirty="0" smtClean="0"/>
                        <a:t> + or subtraction</a:t>
                      </a:r>
                      <a:endParaRPr lang="en-US" dirty="0"/>
                    </a:p>
                  </a:txBody>
                  <a:tcPr/>
                </a:tc>
                <a:tc>
                  <a:txBody>
                    <a:bodyPr/>
                    <a:lstStyle/>
                    <a:p>
                      <a:r>
                        <a:rPr lang="en-US" dirty="0" smtClean="0"/>
                        <a:t>Multiples of whole numbers</a:t>
                      </a:r>
                    </a:p>
                    <a:p>
                      <a:r>
                        <a:rPr lang="en-US" dirty="0" smtClean="0"/>
                        <a:t/>
                      </a:r>
                      <a:br>
                        <a:rPr lang="en-US" dirty="0" smtClean="0"/>
                      </a:br>
                      <a:r>
                        <a:rPr lang="en-US" dirty="0" smtClean="0"/>
                        <a:t>Unit</a:t>
                      </a:r>
                      <a:r>
                        <a:rPr lang="en-US" baseline="0" dirty="0" smtClean="0"/>
                        <a:t> fractions (beyond 1- keep as improper fractions)</a:t>
                      </a:r>
                      <a:endParaRPr lang="en-US" dirty="0"/>
                    </a:p>
                  </a:txBody>
                  <a:tcPr/>
                </a:tc>
                <a:tc>
                  <a:txBody>
                    <a:bodyPr/>
                    <a:lstStyle/>
                    <a:p>
                      <a:r>
                        <a:rPr lang="en-US" dirty="0" smtClean="0"/>
                        <a:t>Multiples</a:t>
                      </a:r>
                      <a:r>
                        <a:rPr lang="en-US" baseline="0" dirty="0" smtClean="0"/>
                        <a:t> of unit fractions/ whole numbers</a:t>
                      </a:r>
                    </a:p>
                    <a:p>
                      <a:endParaRPr lang="en-US" baseline="0" dirty="0" smtClean="0"/>
                    </a:p>
                    <a:p>
                      <a:r>
                        <a:rPr lang="en-US" baseline="0" dirty="0" smtClean="0"/>
                        <a:t>Decimals</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3847836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Sprints</a:t>
            </a:r>
            <a:endParaRPr lang="en-US" dirty="0"/>
          </a:p>
        </p:txBody>
      </p:sp>
      <p:pic>
        <p:nvPicPr>
          <p:cNvPr id="4" name="G_y9gGnd68M?version=3&amp;hl=en_US&amp;rel=0"/>
          <p:cNvPicPr>
            <a:picLocks noRot="1" noChangeAspect="1"/>
          </p:cNvPicPr>
          <p:nvPr>
            <a:videoFile r:link="rId1"/>
          </p:nvPr>
        </p:nvPicPr>
        <p:blipFill>
          <a:blip r:embed="rId4"/>
          <a:stretch>
            <a:fillRect/>
          </a:stretch>
        </p:blipFill>
        <p:spPr>
          <a:xfrm>
            <a:off x="1905000" y="1262269"/>
            <a:ext cx="6400800" cy="4800600"/>
          </a:xfrm>
          <a:prstGeom prst="rect">
            <a:avLst/>
          </a:prstGeom>
        </p:spPr>
      </p:pic>
      <p:sp>
        <p:nvSpPr>
          <p:cNvPr id="5" name="Rectangle 4"/>
          <p:cNvSpPr/>
          <p:nvPr/>
        </p:nvSpPr>
        <p:spPr>
          <a:xfrm>
            <a:off x="1981200" y="6096000"/>
            <a:ext cx="6705600" cy="369332"/>
          </a:xfrm>
          <a:prstGeom prst="rect">
            <a:avLst/>
          </a:prstGeom>
        </p:spPr>
        <p:txBody>
          <a:bodyPr wrap="square">
            <a:spAutoFit/>
          </a:bodyPr>
          <a:lstStyle/>
          <a:p>
            <a:r>
              <a:rPr lang="en-US" dirty="0" smtClean="0"/>
              <a:t>Bill Davidson   http</a:t>
            </a:r>
            <a:r>
              <a:rPr lang="en-US" dirty="0"/>
              <a:t>://www.youtube.com/watch?v=G_y9gGnd68M</a:t>
            </a:r>
          </a:p>
        </p:txBody>
      </p:sp>
      <p:sp>
        <p:nvSpPr>
          <p:cNvPr id="3" name="Footer Placeholder 2"/>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21963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Footer Placeholder 2"/>
          <p:cNvSpPr>
            <a:spLocks noGrp="1"/>
          </p:cNvSpPr>
          <p:nvPr>
            <p:ph type="ftr" sz="quarter" idx="11"/>
          </p:nvPr>
        </p:nvSpPr>
        <p:spPr/>
        <p:txBody>
          <a:bodyPr/>
          <a:lstStyle/>
          <a:p>
            <a:r>
              <a:rPr lang="en-US" smtClean="0"/>
              <a:t>Erin Wheeler, IES Erie 2 BOCES</a:t>
            </a:r>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13"/>
          <a:stretch/>
        </p:blipFill>
        <p:spPr bwMode="auto">
          <a:xfrm>
            <a:off x="1066800" y="1295400"/>
            <a:ext cx="4346713"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32" r="5285"/>
          <a:stretch/>
        </p:blipFill>
        <p:spPr bwMode="auto">
          <a:xfrm>
            <a:off x="4987787" y="3886200"/>
            <a:ext cx="4038600" cy="242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81600" y="1676400"/>
            <a:ext cx="3801362" cy="646331"/>
          </a:xfrm>
          <a:prstGeom prst="rect">
            <a:avLst/>
          </a:prstGeom>
          <a:noFill/>
        </p:spPr>
        <p:txBody>
          <a:bodyPr wrap="none" rtlCol="0">
            <a:spAutoFit/>
          </a:bodyPr>
          <a:lstStyle/>
          <a:p>
            <a:r>
              <a:rPr lang="en-US" dirty="0" smtClean="0"/>
              <a:t>Problem solving requires  students</a:t>
            </a:r>
            <a:br>
              <a:rPr lang="en-US" dirty="0" smtClean="0"/>
            </a:br>
            <a:r>
              <a:rPr lang="en-US" dirty="0" smtClean="0"/>
              <a:t>to apply the 8 Mathematical Practices  </a:t>
            </a:r>
            <a:endParaRPr lang="en-US" dirty="0"/>
          </a:p>
        </p:txBody>
      </p:sp>
      <p:sp>
        <p:nvSpPr>
          <p:cNvPr id="4" name="Rectangle 3"/>
          <p:cNvSpPr/>
          <p:nvPr/>
        </p:nvSpPr>
        <p:spPr>
          <a:xfrm>
            <a:off x="1066800" y="6271736"/>
            <a:ext cx="6019800" cy="738664"/>
          </a:xfrm>
          <a:prstGeom prst="rect">
            <a:avLst/>
          </a:prstGeom>
        </p:spPr>
        <p:txBody>
          <a:bodyPr wrap="square">
            <a:spAutoFit/>
          </a:bodyPr>
          <a:lstStyle/>
          <a:p>
            <a:r>
              <a:rPr lang="en-US" sz="1400" dirty="0" smtClean="0"/>
              <a:t>Bill McCallum – “Structuring the Mathematical Practices” </a:t>
            </a:r>
            <a:r>
              <a:rPr lang="en-US" sz="1400" dirty="0" smtClean="0">
                <a:hlinkClick r:id="rId5"/>
              </a:rPr>
              <a:t>http</a:t>
            </a:r>
            <a:r>
              <a:rPr lang="en-US" sz="1400" dirty="0">
                <a:hlinkClick r:id="rId5"/>
              </a:rPr>
              <a:t>://</a:t>
            </a:r>
            <a:r>
              <a:rPr lang="en-US" sz="1400" dirty="0" smtClean="0">
                <a:hlinkClick r:id="rId5"/>
              </a:rPr>
              <a:t>commoncoretools.me</a:t>
            </a:r>
            <a:endParaRPr lang="en-US" sz="1400" dirty="0" smtClean="0"/>
          </a:p>
          <a:p>
            <a:endParaRPr lang="en-US" sz="1400" dirty="0"/>
          </a:p>
        </p:txBody>
      </p:sp>
    </p:spTree>
    <p:extLst>
      <p:ext uri="{BB962C8B-B14F-4D97-AF65-F5344CB8AC3E}">
        <p14:creationId xmlns:p14="http://schemas.microsoft.com/office/powerpoint/2010/main" val="971796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I and 2</a:t>
            </a:r>
            <a:endParaRPr lang="en-US" dirty="0"/>
          </a:p>
        </p:txBody>
      </p:sp>
      <p:sp>
        <p:nvSpPr>
          <p:cNvPr id="3" name="Footer Placeholder 2"/>
          <p:cNvSpPr>
            <a:spLocks noGrp="1"/>
          </p:cNvSpPr>
          <p:nvPr>
            <p:ph type="ftr" sz="quarter" idx="11"/>
          </p:nvPr>
        </p:nvSpPr>
        <p:spPr/>
        <p:txBody>
          <a:bodyPr/>
          <a:lstStyle/>
          <a:p>
            <a:r>
              <a:rPr lang="en-US" smtClean="0"/>
              <a:t>Erin Wheeler, IES Erie 2 BOCES</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644" y="1143000"/>
            <a:ext cx="45434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652" y="2057400"/>
            <a:ext cx="459564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038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Connection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030622"/>
              </p:ext>
            </p:extLst>
          </p:nvPr>
        </p:nvGraphicFramePr>
        <p:xfrm>
          <a:off x="1216152" y="14478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4073437"/>
            <a:ext cx="1604962" cy="4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40081" y="2704447"/>
            <a:ext cx="1148071" cy="369332"/>
          </a:xfrm>
          <a:prstGeom prst="rect">
            <a:avLst/>
          </a:prstGeom>
        </p:spPr>
        <p:txBody>
          <a:bodyPr wrap="none">
            <a:spAutoFit/>
          </a:bodyPr>
          <a:lstStyle/>
          <a:p>
            <a:r>
              <a:rPr lang="en-US" dirty="0" smtClean="0"/>
              <a:t>9 </a:t>
            </a:r>
            <a:r>
              <a:rPr lang="en-US" dirty="0"/>
              <a:t>+ 6</a:t>
            </a:r>
            <a:r>
              <a:rPr lang="en-US" dirty="0" smtClean="0"/>
              <a:t> </a:t>
            </a:r>
            <a:r>
              <a:rPr lang="en-US" dirty="0"/>
              <a:t>= </a:t>
            </a:r>
            <a:r>
              <a:rPr lang="en-US" dirty="0" smtClean="0"/>
              <a:t>15 </a:t>
            </a:r>
            <a:endParaRPr lang="en-US" dirty="0"/>
          </a:p>
        </p:txBody>
      </p:sp>
      <p:pic>
        <p:nvPicPr>
          <p:cNvPr id="1028" name="Picture 4" descr="C:\Users\ewheeler\AppData\Local\Microsoft\Windows\Temporary Internet Files\Content.IE5\Y153C9IL\MP900405344[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000" t="11520" r="13066"/>
          <a:stretch/>
        </p:blipFill>
        <p:spPr bwMode="auto">
          <a:xfrm>
            <a:off x="2404121" y="4953000"/>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718064">
            <a:off x="3430947" y="3443160"/>
            <a:ext cx="809267" cy="74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ewheeler\AppData\Local\Microsoft\Windows\Temporary Internet Files\Content.IE5\17K4D25M\MC900297937[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659905">
            <a:off x="1697772" y="4412404"/>
            <a:ext cx="648614" cy="1081192"/>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1748464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Multipurpose Models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Number path</a:t>
            </a:r>
          </a:p>
          <a:p>
            <a:r>
              <a:rPr lang="en-US" dirty="0" smtClean="0"/>
              <a:t>Number stairs</a:t>
            </a:r>
          </a:p>
          <a:p>
            <a:r>
              <a:rPr lang="en-US" dirty="0" smtClean="0"/>
              <a:t>Number bond</a:t>
            </a:r>
          </a:p>
          <a:p>
            <a:r>
              <a:rPr lang="en-US" dirty="0" smtClean="0"/>
              <a:t>Place Value Models</a:t>
            </a:r>
          </a:p>
          <a:p>
            <a:pPr lvl="1"/>
            <a:r>
              <a:rPr lang="en-US" dirty="0" smtClean="0"/>
              <a:t>Ten frames, bundles, base ten blocks, money, number disks</a:t>
            </a:r>
          </a:p>
          <a:p>
            <a:r>
              <a:rPr lang="en-US" dirty="0" smtClean="0"/>
              <a:t>Bar Model</a:t>
            </a:r>
          </a:p>
          <a:p>
            <a:r>
              <a:rPr lang="en-US" dirty="0" smtClean="0"/>
              <a:t>Area Model</a:t>
            </a:r>
          </a:p>
          <a:p>
            <a:r>
              <a:rPr lang="en-US" dirty="0" smtClean="0"/>
              <a:t>Number line</a:t>
            </a:r>
          </a:p>
          <a:p>
            <a:r>
              <a:rPr lang="en-US" dirty="0" smtClean="0"/>
              <a:t>Array </a:t>
            </a:r>
            <a:endParaRPr lang="en-US" dirty="0"/>
          </a:p>
          <a:p>
            <a:pPr lvl="1"/>
            <a:r>
              <a:rPr lang="en-US" dirty="0" err="1" smtClean="0"/>
              <a:t>Rekenrek</a:t>
            </a:r>
            <a:r>
              <a:rPr lang="en-US" dirty="0" smtClean="0"/>
              <a:t>- physical model of an array</a:t>
            </a:r>
            <a:endParaRPr lang="en-US" dirty="0"/>
          </a:p>
        </p:txBody>
      </p:sp>
      <p:sp>
        <p:nvSpPr>
          <p:cNvPr id="4" name="Footer Placeholder 3"/>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1012405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Grade</a:t>
            </a:r>
            <a:endParaRPr lang="en-US" dirty="0"/>
          </a:p>
        </p:txBody>
      </p:sp>
      <p:sp>
        <p:nvSpPr>
          <p:cNvPr id="6" name="Left Brace 5"/>
          <p:cNvSpPr/>
          <p:nvPr/>
        </p:nvSpPr>
        <p:spPr>
          <a:xfrm rot="5400000">
            <a:off x="4455390" y="-25978"/>
            <a:ext cx="457199" cy="6542809"/>
          </a:xfrm>
          <a:prstGeom prst="leftBrace">
            <a:avLst>
              <a:gd name="adj1" fmla="val 9848"/>
              <a:gd name="adj2" fmla="val 489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602595" y="2626713"/>
            <a:ext cx="377230" cy="369332"/>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2849995" y="4888468"/>
            <a:ext cx="1256993" cy="369332"/>
          </a:xfrm>
          <a:prstGeom prst="rect">
            <a:avLst/>
          </a:prstGeom>
          <a:noFill/>
        </p:spPr>
        <p:txBody>
          <a:bodyPr wrap="square" rtlCol="0">
            <a:spAutoFit/>
          </a:bodyPr>
          <a:lstStyle/>
          <a:p>
            <a:r>
              <a:rPr lang="en-US" dirty="0" smtClean="0"/>
              <a:t>8 children</a:t>
            </a:r>
            <a:endParaRPr lang="en-US" dirty="0"/>
          </a:p>
        </p:txBody>
      </p:sp>
      <p:sp>
        <p:nvSpPr>
          <p:cNvPr id="12" name="TextBox 11"/>
          <p:cNvSpPr txBox="1"/>
          <p:nvPr/>
        </p:nvSpPr>
        <p:spPr>
          <a:xfrm>
            <a:off x="6278995" y="5040868"/>
            <a:ext cx="1180794" cy="369332"/>
          </a:xfrm>
          <a:prstGeom prst="rect">
            <a:avLst/>
          </a:prstGeom>
          <a:noFill/>
        </p:spPr>
        <p:txBody>
          <a:bodyPr wrap="square" rtlCol="0">
            <a:spAutoFit/>
          </a:bodyPr>
          <a:lstStyle/>
          <a:p>
            <a:r>
              <a:rPr lang="en-US" dirty="0" smtClean="0"/>
              <a:t>5 more</a:t>
            </a:r>
            <a:endParaRPr lang="en-US" dirty="0"/>
          </a:p>
        </p:txBody>
      </p:sp>
      <p:sp>
        <p:nvSpPr>
          <p:cNvPr id="5" name="Footer Placeholder 4"/>
          <p:cNvSpPr>
            <a:spLocks noGrp="1"/>
          </p:cNvSpPr>
          <p:nvPr>
            <p:ph type="ftr" sz="quarter" idx="11"/>
          </p:nvPr>
        </p:nvSpPr>
        <p:spPr/>
        <p:txBody>
          <a:bodyPr/>
          <a:lstStyle/>
          <a:p>
            <a:r>
              <a:rPr lang="en-US" smtClean="0"/>
              <a:t>Erin Wheeler- IES, Erie 2 BOCES</a:t>
            </a:r>
            <a:endParaRPr lang="en-US"/>
          </a:p>
        </p:txBody>
      </p:sp>
      <p:sp>
        <p:nvSpPr>
          <p:cNvPr id="10" name="Slide Number Placeholder 9"/>
          <p:cNvSpPr>
            <a:spLocks noGrp="1"/>
          </p:cNvSpPr>
          <p:nvPr>
            <p:ph type="sldNum" sz="quarter" idx="12"/>
          </p:nvPr>
        </p:nvSpPr>
        <p:spPr/>
        <p:txBody>
          <a:bodyPr/>
          <a:lstStyle/>
          <a:p>
            <a:fld id="{84322B68-B066-4ADE-B738-94FB70D7105D}" type="slidenum">
              <a:rPr lang="en-US" smtClean="0"/>
              <a:t>19</a:t>
            </a:fld>
            <a:endParaRPr lang="en-US"/>
          </a:p>
        </p:txBody>
      </p:sp>
      <p:sp>
        <p:nvSpPr>
          <p:cNvPr id="14" name="TextBox 13"/>
          <p:cNvSpPr txBox="1"/>
          <p:nvPr/>
        </p:nvSpPr>
        <p:spPr>
          <a:xfrm>
            <a:off x="2429134" y="5802868"/>
            <a:ext cx="4157292" cy="369332"/>
          </a:xfrm>
          <a:prstGeom prst="rect">
            <a:avLst/>
          </a:prstGeom>
          <a:noFill/>
        </p:spPr>
        <p:txBody>
          <a:bodyPr wrap="none" rtlCol="0">
            <a:spAutoFit/>
          </a:bodyPr>
          <a:lstStyle/>
          <a:p>
            <a:r>
              <a:rPr lang="en-US" dirty="0"/>
              <a:t>8</a:t>
            </a:r>
            <a:r>
              <a:rPr lang="en-US" dirty="0" smtClean="0"/>
              <a:t> + 5 = 13       13 children are in the pool.</a:t>
            </a:r>
            <a:endParaRPr lang="en-US" dirty="0"/>
          </a:p>
        </p:txBody>
      </p:sp>
      <p:sp>
        <p:nvSpPr>
          <p:cNvPr id="15" name="Content Placeholder 2"/>
          <p:cNvSpPr>
            <a:spLocks noGrp="1"/>
          </p:cNvSpPr>
          <p:nvPr>
            <p:ph idx="1"/>
          </p:nvPr>
        </p:nvSpPr>
        <p:spPr>
          <a:xfrm>
            <a:off x="1219200" y="1379621"/>
            <a:ext cx="7239000" cy="1211179"/>
          </a:xfrm>
        </p:spPr>
        <p:txBody>
          <a:bodyPr>
            <a:normAutofit fontScale="92500" lnSpcReduction="20000"/>
          </a:bodyPr>
          <a:lstStyle/>
          <a:p>
            <a:pPr marL="114300" indent="0" algn="ctr">
              <a:buNone/>
            </a:pPr>
            <a:r>
              <a:rPr lang="en-US" dirty="0" smtClean="0"/>
              <a:t>8 children are swimming in the pool. 5 more children jump in. How many children are in the pool now?</a:t>
            </a:r>
          </a:p>
        </p:txBody>
      </p:sp>
      <p:graphicFrame>
        <p:nvGraphicFramePr>
          <p:cNvPr id="3" name="Table 2"/>
          <p:cNvGraphicFramePr>
            <a:graphicFrameLocks noGrp="1"/>
          </p:cNvGraphicFramePr>
          <p:nvPr>
            <p:extLst>
              <p:ext uri="{D42A27DB-BD31-4B8C-83A1-F6EECF244321}">
                <p14:modId xmlns:p14="http://schemas.microsoft.com/office/powerpoint/2010/main" val="1500442971"/>
              </p:ext>
            </p:extLst>
          </p:nvPr>
        </p:nvGraphicFramePr>
        <p:xfrm>
          <a:off x="1429514" y="3657600"/>
          <a:ext cx="4070504" cy="557860"/>
        </p:xfrm>
        <a:graphic>
          <a:graphicData uri="http://schemas.openxmlformats.org/drawingml/2006/table">
            <a:tbl>
              <a:tblPr firstRow="1" firstCol="1" bandRow="1">
                <a:tableStyleId>{5C22544A-7EE6-4342-B048-85BDC9FD1C3A}</a:tableStyleId>
              </a:tblPr>
              <a:tblGrid>
                <a:gridCol w="508813"/>
                <a:gridCol w="508813"/>
                <a:gridCol w="508813"/>
                <a:gridCol w="508813"/>
                <a:gridCol w="508813"/>
                <a:gridCol w="508813"/>
                <a:gridCol w="508813"/>
                <a:gridCol w="508813"/>
              </a:tblGrid>
              <a:tr h="557860">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sym typeface="Wingdings"/>
                        </a:rPr>
                        <a:t></a:t>
                      </a:r>
                      <a:endParaRPr lang="en-US" sz="1100">
                        <a:solidFill>
                          <a:schemeClr val="tx1"/>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100">
                          <a:solidFill>
                            <a:schemeClr val="tx1"/>
                          </a:solidFill>
                          <a:effectLst/>
                          <a:sym typeface="Wingdings"/>
                        </a:rPr>
                        <a:t></a:t>
                      </a:r>
                      <a:endParaRPr lang="en-US" sz="1100">
                        <a:solidFill>
                          <a:schemeClr val="tx1"/>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solidFill>
                      <a:schemeClr val="bg1"/>
                    </a:solidFill>
                  </a:tcPr>
                </a:tc>
              </a:tr>
            </a:tbl>
          </a:graphicData>
        </a:graphic>
      </p:graphicFrame>
      <p:sp>
        <p:nvSpPr>
          <p:cNvPr id="4" name="Rectangle 3"/>
          <p:cNvSpPr/>
          <p:nvPr/>
        </p:nvSpPr>
        <p:spPr>
          <a:xfrm>
            <a:off x="1412586" y="3525766"/>
            <a:ext cx="4002079" cy="741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flipV="1">
            <a:off x="1412586" y="4267200"/>
            <a:ext cx="1188720" cy="7503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221595" y="4273034"/>
            <a:ext cx="1188720" cy="750332"/>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393185471"/>
              </p:ext>
            </p:extLst>
          </p:nvPr>
        </p:nvGraphicFramePr>
        <p:xfrm>
          <a:off x="5440795" y="3525766"/>
          <a:ext cx="2560205" cy="802902"/>
        </p:xfrm>
        <a:graphic>
          <a:graphicData uri="http://schemas.openxmlformats.org/drawingml/2006/table">
            <a:tbl>
              <a:tblPr firstRow="1" firstCol="1" bandRow="1">
                <a:tableStyleId>{5C22544A-7EE6-4342-B048-85BDC9FD1C3A}</a:tableStyleId>
              </a:tblPr>
              <a:tblGrid>
                <a:gridCol w="512041"/>
                <a:gridCol w="512041"/>
                <a:gridCol w="512041"/>
                <a:gridCol w="512041"/>
                <a:gridCol w="512041"/>
              </a:tblGrid>
              <a:tr h="802902">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a:solidFill>
                            <a:schemeClr val="tx1"/>
                          </a:solidFill>
                          <a:effectLst/>
                          <a:sym typeface="Wingdings"/>
                        </a:rPr>
                        <a:t></a:t>
                      </a:r>
                      <a:endParaRPr lang="en-US" sz="1100" dirty="0">
                        <a:solidFill>
                          <a:schemeClr val="tx1"/>
                        </a:solidFill>
                        <a:effectLst/>
                        <a:latin typeface="Calibri"/>
                        <a:ea typeface="Calibri"/>
                        <a:cs typeface="Times New Roman"/>
                      </a:endParaRPr>
                    </a:p>
                  </a:txBody>
                  <a:tcPr marL="68580" marR="68580" marT="0" marB="0" anchor="ctr">
                    <a:noFill/>
                  </a:tcPr>
                </a:tc>
              </a:tr>
            </a:tbl>
          </a:graphicData>
        </a:graphic>
      </p:graphicFrame>
      <p:sp>
        <p:nvSpPr>
          <p:cNvPr id="20" name="Rectangle 19"/>
          <p:cNvSpPr/>
          <p:nvPr/>
        </p:nvSpPr>
        <p:spPr>
          <a:xfrm>
            <a:off x="5397460" y="3521122"/>
            <a:ext cx="2557935" cy="741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7040995" y="4267200"/>
            <a:ext cx="914400" cy="7503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440795" y="4278868"/>
            <a:ext cx="914400" cy="7503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0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2" grpId="0"/>
      <p:bldP spid="14" grpId="0"/>
      <p:bldP spid="4"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endParaRPr lang="en-US" dirty="0"/>
          </a:p>
          <a:p>
            <a:pPr marL="0" indent="0">
              <a:buNone/>
            </a:pPr>
            <a:r>
              <a:rPr lang="en-US" dirty="0"/>
              <a:t> These Standards are not intended to be new names for old ways of doing business. They are a call to take the next step. … It is time to recognize that standards are not just promises to our children, but promises we intend to keep. </a:t>
            </a:r>
          </a:p>
          <a:p>
            <a:pPr marL="0" indent="0">
              <a:buNone/>
            </a:pPr>
            <a:r>
              <a:rPr lang="en-US" i="1" dirty="0" smtClean="0"/>
              <a:t>					</a:t>
            </a:r>
          </a:p>
          <a:p>
            <a:pPr marL="0" indent="0">
              <a:buNone/>
            </a:pPr>
            <a:r>
              <a:rPr lang="en-US" i="1" dirty="0"/>
              <a:t>	</a:t>
            </a:r>
            <a:r>
              <a:rPr lang="en-US" i="1" dirty="0" smtClean="0"/>
              <a:t>				–</a:t>
            </a:r>
            <a:r>
              <a:rPr lang="en-US" dirty="0"/>
              <a:t>CCSSM, p. 5 </a:t>
            </a:r>
          </a:p>
        </p:txBody>
      </p:sp>
      <p:sp>
        <p:nvSpPr>
          <p:cNvPr id="4" name="Footer Placeholder 3"/>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1156854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rmAutofit fontScale="90000"/>
          </a:bodyPr>
          <a:lstStyle/>
          <a:p>
            <a:r>
              <a:rPr lang="en-US" dirty="0" smtClean="0"/>
              <a:t>Marcus has 12 pencils. Sergio has 3 more pencils than Marcus.  How many pencils does Sergio have?</a:t>
            </a:r>
            <a:endParaRPr lang="en-US" dirty="0"/>
          </a:p>
        </p:txBody>
      </p:sp>
      <p:pic>
        <p:nvPicPr>
          <p:cNvPr id="2050" name="Picture 2" descr="C:\Users\ewheeler\AppData\Local\Temp\notes33BB94\2012-08-15_09-27-10_895.jpg"/>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18275" t="4113" r="30390" b="53467"/>
          <a:stretch/>
        </p:blipFill>
        <p:spPr bwMode="auto">
          <a:xfrm>
            <a:off x="1143000" y="2446750"/>
            <a:ext cx="7924800" cy="348691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1076461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858962"/>
          </a:xfrm>
        </p:spPr>
        <p:txBody>
          <a:bodyPr>
            <a:normAutofit fontScale="90000"/>
          </a:bodyPr>
          <a:lstStyle/>
          <a:p>
            <a:r>
              <a:rPr lang="en-US" dirty="0" smtClean="0"/>
              <a:t>Jerry has 12 eggs. He gave 3 to Kevin. How many eggs does Jerry have now?</a:t>
            </a:r>
            <a:endParaRPr lang="en-US" dirty="0"/>
          </a:p>
        </p:txBody>
      </p:sp>
      <p:pic>
        <p:nvPicPr>
          <p:cNvPr id="3074" name="Picture 2" descr="C:\Users\ewheeler\AppData\Local\Temp\notes33BB94\2012-08-15_09-27-10_895.jpg"/>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18695" t="47108" r="26304" b="10087"/>
          <a:stretch/>
        </p:blipFill>
        <p:spPr bwMode="auto">
          <a:xfrm>
            <a:off x="1078470" y="2590800"/>
            <a:ext cx="7989330"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4135479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the Shifts into Action</a:t>
            </a:r>
            <a:endParaRPr lang="en-US" dirty="0"/>
          </a:p>
        </p:txBody>
      </p:sp>
      <p:sp>
        <p:nvSpPr>
          <p:cNvPr id="4" name="Rectangle 3"/>
          <p:cNvSpPr/>
          <p:nvPr/>
        </p:nvSpPr>
        <p:spPr>
          <a:xfrm>
            <a:off x="1295400" y="2005012"/>
            <a:ext cx="7543800" cy="3970318"/>
          </a:xfrm>
          <a:prstGeom prst="rect">
            <a:avLst/>
          </a:prstGeom>
        </p:spPr>
        <p:txBody>
          <a:bodyPr wrap="square">
            <a:spAutoFit/>
          </a:bodyPr>
          <a:lstStyle/>
          <a:p>
            <a:r>
              <a:rPr lang="en-US" sz="2800" b="1" dirty="0"/>
              <a:t>Focus</a:t>
            </a:r>
            <a:r>
              <a:rPr lang="en-US" sz="2800" dirty="0"/>
              <a:t>: focus strongly where the standards focus </a:t>
            </a:r>
            <a:endParaRPr lang="en-US" sz="2800" dirty="0" smtClean="0"/>
          </a:p>
          <a:p>
            <a:endParaRPr lang="en-US" sz="2800" dirty="0"/>
          </a:p>
          <a:p>
            <a:r>
              <a:rPr lang="en-US" sz="2800" b="1" dirty="0"/>
              <a:t>Coherence</a:t>
            </a:r>
            <a:r>
              <a:rPr lang="en-US" sz="2800" dirty="0"/>
              <a:t>: think across grades, and link to major </a:t>
            </a:r>
            <a:endParaRPr lang="en-US" sz="2800" dirty="0" smtClean="0"/>
          </a:p>
          <a:p>
            <a:r>
              <a:rPr lang="en-US" sz="2800" dirty="0"/>
              <a:t>	</a:t>
            </a:r>
            <a:r>
              <a:rPr lang="en-US" sz="2800" dirty="0" smtClean="0"/>
              <a:t>	topics </a:t>
            </a:r>
            <a:r>
              <a:rPr lang="en-US" sz="2800" dirty="0"/>
              <a:t>in each grade </a:t>
            </a:r>
            <a:endParaRPr lang="en-US" sz="2800" dirty="0" smtClean="0"/>
          </a:p>
          <a:p>
            <a:endParaRPr lang="en-US" sz="2800" dirty="0"/>
          </a:p>
          <a:p>
            <a:r>
              <a:rPr lang="en-US" sz="2800" b="1" dirty="0"/>
              <a:t>Rigor</a:t>
            </a:r>
            <a:r>
              <a:rPr lang="en-US" sz="2800" dirty="0"/>
              <a:t>: in major topics, pursue with equal intensity </a:t>
            </a:r>
          </a:p>
          <a:p>
            <a:pPr marL="1200150" lvl="2" indent="-285750">
              <a:buFont typeface="Arial" pitchFamily="34" charset="0"/>
              <a:buChar char="•"/>
            </a:pPr>
            <a:r>
              <a:rPr lang="en-US" sz="2800" dirty="0" smtClean="0"/>
              <a:t>conceptual understanding</a:t>
            </a:r>
            <a:endParaRPr lang="en-US" sz="2800" dirty="0"/>
          </a:p>
          <a:p>
            <a:pPr marL="1200150" lvl="2" indent="-285750">
              <a:buFont typeface="Arial" pitchFamily="34" charset="0"/>
              <a:buChar char="•"/>
            </a:pPr>
            <a:r>
              <a:rPr lang="en-US" sz="2800" dirty="0" smtClean="0"/>
              <a:t>procedural </a:t>
            </a:r>
            <a:r>
              <a:rPr lang="en-US" sz="2800" dirty="0"/>
              <a:t>skill and </a:t>
            </a:r>
            <a:r>
              <a:rPr lang="en-US" sz="2800" dirty="0" smtClean="0"/>
              <a:t>fluency</a:t>
            </a:r>
            <a:endParaRPr lang="en-US" sz="2800" dirty="0"/>
          </a:p>
          <a:p>
            <a:pPr marL="1200150" lvl="2" indent="-285750">
              <a:buFont typeface="Arial" pitchFamily="34" charset="0"/>
              <a:buChar char="•"/>
            </a:pPr>
            <a:r>
              <a:rPr lang="en-US" sz="2800" dirty="0" smtClean="0"/>
              <a:t>applications </a:t>
            </a:r>
            <a:endParaRPr lang="en-US" sz="2800" dirty="0"/>
          </a:p>
        </p:txBody>
      </p:sp>
      <p:sp>
        <p:nvSpPr>
          <p:cNvPr id="3" name="Rectangle 2"/>
          <p:cNvSpPr/>
          <p:nvPr/>
        </p:nvSpPr>
        <p:spPr>
          <a:xfrm>
            <a:off x="1143000" y="6096000"/>
            <a:ext cx="7848600" cy="615553"/>
          </a:xfrm>
          <a:prstGeom prst="rect">
            <a:avLst/>
          </a:prstGeom>
        </p:spPr>
        <p:txBody>
          <a:bodyPr wrap="square">
            <a:spAutoFit/>
          </a:bodyPr>
          <a:lstStyle/>
          <a:p>
            <a:r>
              <a:rPr lang="en-US" sz="1600" dirty="0">
                <a:hlinkClick r:id="rId3"/>
              </a:rPr>
              <a:t>http://</a:t>
            </a:r>
            <a:r>
              <a:rPr lang="en-US" sz="1600" dirty="0" smtClean="0">
                <a:hlinkClick r:id="rId3"/>
              </a:rPr>
              <a:t>corestandards.org/assets/Math_Publishers_Criteria_K-8_Summer%202012_FINAL.pdf</a:t>
            </a:r>
            <a:endParaRPr lang="en-US" sz="1600" dirty="0" smtClean="0"/>
          </a:p>
          <a:p>
            <a:endParaRPr lang="en-US" dirty="0"/>
          </a:p>
        </p:txBody>
      </p:sp>
      <p:sp>
        <p:nvSpPr>
          <p:cNvPr id="5" name="Footer Placeholder 4"/>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3210017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the Shifts into Action</a:t>
            </a:r>
            <a:endParaRPr lang="en-US" dirty="0"/>
          </a:p>
        </p:txBody>
      </p:sp>
      <p:sp>
        <p:nvSpPr>
          <p:cNvPr id="4" name="Rectangle 3"/>
          <p:cNvSpPr/>
          <p:nvPr/>
        </p:nvSpPr>
        <p:spPr>
          <a:xfrm>
            <a:off x="1295400" y="2005012"/>
            <a:ext cx="7543800" cy="3970318"/>
          </a:xfrm>
          <a:prstGeom prst="rect">
            <a:avLst/>
          </a:prstGeom>
        </p:spPr>
        <p:txBody>
          <a:bodyPr wrap="square">
            <a:spAutoFit/>
          </a:bodyPr>
          <a:lstStyle/>
          <a:p>
            <a:r>
              <a:rPr lang="en-US" sz="2800" b="1" dirty="0"/>
              <a:t>Focus</a:t>
            </a:r>
            <a:r>
              <a:rPr lang="en-US" sz="2800" dirty="0"/>
              <a:t>: focus strongly where the standards focus </a:t>
            </a:r>
            <a:endParaRPr lang="en-US" sz="2800" dirty="0" smtClean="0"/>
          </a:p>
          <a:p>
            <a:endParaRPr lang="en-US" sz="2800" dirty="0"/>
          </a:p>
          <a:p>
            <a:r>
              <a:rPr lang="en-US" sz="2800" b="1" dirty="0"/>
              <a:t>Coherence</a:t>
            </a:r>
            <a:r>
              <a:rPr lang="en-US" sz="2800" dirty="0"/>
              <a:t>: think across grades, and link to major </a:t>
            </a:r>
            <a:endParaRPr lang="en-US" sz="2800" dirty="0" smtClean="0"/>
          </a:p>
          <a:p>
            <a:r>
              <a:rPr lang="en-US" sz="2800" dirty="0"/>
              <a:t>	</a:t>
            </a:r>
            <a:r>
              <a:rPr lang="en-US" sz="2800" dirty="0" smtClean="0"/>
              <a:t>	topics </a:t>
            </a:r>
            <a:r>
              <a:rPr lang="en-US" sz="2800" dirty="0"/>
              <a:t>in each grade </a:t>
            </a:r>
            <a:endParaRPr lang="en-US" sz="2800" dirty="0" smtClean="0"/>
          </a:p>
          <a:p>
            <a:endParaRPr lang="en-US" sz="2800" dirty="0"/>
          </a:p>
          <a:p>
            <a:r>
              <a:rPr lang="en-US" sz="2800" b="1" dirty="0"/>
              <a:t>Rigor</a:t>
            </a:r>
            <a:r>
              <a:rPr lang="en-US" sz="2800" dirty="0"/>
              <a:t>: in major topics, pursue with equal intensity </a:t>
            </a:r>
          </a:p>
          <a:p>
            <a:pPr marL="1200150" lvl="2" indent="-285750">
              <a:buFont typeface="Arial" pitchFamily="34" charset="0"/>
              <a:buChar char="•"/>
            </a:pPr>
            <a:r>
              <a:rPr lang="en-US" sz="2800" dirty="0" smtClean="0"/>
              <a:t>conceptual understanding</a:t>
            </a:r>
            <a:endParaRPr lang="en-US" sz="2800" dirty="0"/>
          </a:p>
          <a:p>
            <a:pPr marL="1200150" lvl="2" indent="-285750">
              <a:buFont typeface="Arial" pitchFamily="34" charset="0"/>
              <a:buChar char="•"/>
            </a:pPr>
            <a:r>
              <a:rPr lang="en-US" sz="2800" dirty="0" smtClean="0"/>
              <a:t>procedural </a:t>
            </a:r>
            <a:r>
              <a:rPr lang="en-US" sz="2800" dirty="0"/>
              <a:t>skill and </a:t>
            </a:r>
            <a:r>
              <a:rPr lang="en-US" sz="2800" dirty="0" smtClean="0"/>
              <a:t>fluency</a:t>
            </a:r>
            <a:endParaRPr lang="en-US" sz="2800" dirty="0"/>
          </a:p>
          <a:p>
            <a:pPr marL="1200150" lvl="2" indent="-285750">
              <a:buFont typeface="Arial" pitchFamily="34" charset="0"/>
              <a:buChar char="•"/>
            </a:pPr>
            <a:r>
              <a:rPr lang="en-US" sz="2800" dirty="0" smtClean="0"/>
              <a:t>applications </a:t>
            </a:r>
            <a:endParaRPr lang="en-US" sz="2800" dirty="0"/>
          </a:p>
        </p:txBody>
      </p:sp>
      <p:sp>
        <p:nvSpPr>
          <p:cNvPr id="3" name="Rectangle 2"/>
          <p:cNvSpPr/>
          <p:nvPr/>
        </p:nvSpPr>
        <p:spPr>
          <a:xfrm>
            <a:off x="1143000" y="6096000"/>
            <a:ext cx="7848600" cy="615553"/>
          </a:xfrm>
          <a:prstGeom prst="rect">
            <a:avLst/>
          </a:prstGeom>
        </p:spPr>
        <p:txBody>
          <a:bodyPr wrap="square">
            <a:spAutoFit/>
          </a:bodyPr>
          <a:lstStyle/>
          <a:p>
            <a:r>
              <a:rPr lang="en-US" sz="1600" dirty="0">
                <a:hlinkClick r:id="rId3"/>
              </a:rPr>
              <a:t>http://</a:t>
            </a:r>
            <a:r>
              <a:rPr lang="en-US" sz="1600" dirty="0" smtClean="0">
                <a:hlinkClick r:id="rId3"/>
              </a:rPr>
              <a:t>corestandards.org/assets/Math_Publishers_Criteria_K-8_Summer%202012_FINAL.pdf</a:t>
            </a:r>
            <a:endParaRPr lang="en-US" sz="1600" dirty="0" smtClean="0"/>
          </a:p>
          <a:p>
            <a:endParaRPr lang="en-US" dirty="0"/>
          </a:p>
        </p:txBody>
      </p:sp>
      <p:sp>
        <p:nvSpPr>
          <p:cNvPr id="5" name="Footer Placeholder 4"/>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3925774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Six Shifts</a:t>
            </a:r>
            <a:endParaRPr lang="en-US" dirty="0"/>
          </a:p>
        </p:txBody>
      </p:sp>
      <p:graphicFrame>
        <p:nvGraphicFramePr>
          <p:cNvPr id="4" name="Diagram 3"/>
          <p:cNvGraphicFramePr/>
          <p:nvPr>
            <p:extLst>
              <p:ext uri="{D42A27DB-BD31-4B8C-83A1-F6EECF244321}">
                <p14:modId xmlns:p14="http://schemas.microsoft.com/office/powerpoint/2010/main" val="4187632270"/>
              </p:ext>
            </p:extLst>
          </p:nvPr>
        </p:nvGraphicFramePr>
        <p:xfrm>
          <a:off x="1600200" y="1676400"/>
          <a:ext cx="6934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5715000" y="1219200"/>
            <a:ext cx="2819400" cy="2667000"/>
          </a:xfrm>
          <a:prstGeom prst="ellipse">
            <a:avLst/>
          </a:prstGeom>
          <a:noFill/>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52346" y="4005262"/>
            <a:ext cx="1882054" cy="369332"/>
          </a:xfrm>
          <a:prstGeom prst="rect">
            <a:avLst/>
          </a:prstGeom>
          <a:noFill/>
        </p:spPr>
        <p:txBody>
          <a:bodyPr wrap="none" rtlCol="0">
            <a:spAutoFit/>
          </a:bodyPr>
          <a:lstStyle/>
          <a:p>
            <a:r>
              <a:rPr lang="en-US" dirty="0" smtClean="0"/>
              <a:t>Equal Importance!</a:t>
            </a:r>
            <a:endParaRPr lang="en-US" dirty="0"/>
          </a:p>
        </p:txBody>
      </p:sp>
      <p:sp>
        <p:nvSpPr>
          <p:cNvPr id="6" name="TextBox 5"/>
          <p:cNvSpPr txBox="1"/>
          <p:nvPr/>
        </p:nvSpPr>
        <p:spPr>
          <a:xfrm>
            <a:off x="4480646" y="6019800"/>
            <a:ext cx="4343400" cy="369332"/>
          </a:xfrm>
          <a:prstGeom prst="rect">
            <a:avLst/>
          </a:prstGeom>
          <a:noFill/>
        </p:spPr>
        <p:txBody>
          <a:bodyPr wrap="square" rtlCol="0">
            <a:spAutoFit/>
          </a:bodyPr>
          <a:lstStyle/>
          <a:p>
            <a:r>
              <a:rPr lang="en-US" dirty="0">
                <a:hlinkClick r:id="rId8"/>
              </a:rPr>
              <a:t>http://ime.math.arizona.edu/progressions/</a:t>
            </a:r>
            <a:endParaRPr lang="en-US" dirty="0"/>
          </a:p>
        </p:txBody>
      </p:sp>
      <p:sp>
        <p:nvSpPr>
          <p:cNvPr id="7" name="Footer Placeholder 6"/>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350024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the Modules</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8" t="13823" r="51074" b="5454"/>
          <a:stretch/>
        </p:blipFill>
        <p:spPr bwMode="auto">
          <a:xfrm>
            <a:off x="2133600" y="2286000"/>
            <a:ext cx="5458119" cy="137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45215" y="4401234"/>
            <a:ext cx="888385" cy="369332"/>
          </a:xfrm>
          <a:prstGeom prst="rect">
            <a:avLst/>
          </a:prstGeom>
          <a:noFill/>
        </p:spPr>
        <p:txBody>
          <a:bodyPr wrap="none" rtlCol="0">
            <a:spAutoFit/>
          </a:bodyPr>
          <a:lstStyle/>
          <a:p>
            <a:r>
              <a:rPr lang="en-US" dirty="0" smtClean="0"/>
              <a:t>Fluency</a:t>
            </a:r>
            <a:endParaRPr lang="en-US" dirty="0"/>
          </a:p>
        </p:txBody>
      </p:sp>
      <p:sp>
        <p:nvSpPr>
          <p:cNvPr id="5" name="TextBox 4"/>
          <p:cNvSpPr txBox="1"/>
          <p:nvPr/>
        </p:nvSpPr>
        <p:spPr>
          <a:xfrm>
            <a:off x="1476755" y="5257800"/>
            <a:ext cx="1241045" cy="369332"/>
          </a:xfrm>
          <a:prstGeom prst="rect">
            <a:avLst/>
          </a:prstGeom>
          <a:noFill/>
        </p:spPr>
        <p:txBody>
          <a:bodyPr wrap="none" rtlCol="0">
            <a:spAutoFit/>
          </a:bodyPr>
          <a:lstStyle/>
          <a:p>
            <a:r>
              <a:rPr lang="en-US" dirty="0" smtClean="0"/>
              <a:t>Application</a:t>
            </a:r>
            <a:endParaRPr lang="en-US" dirty="0"/>
          </a:p>
        </p:txBody>
      </p:sp>
      <p:sp>
        <p:nvSpPr>
          <p:cNvPr id="6" name="TextBox 5"/>
          <p:cNvSpPr txBox="1"/>
          <p:nvPr/>
        </p:nvSpPr>
        <p:spPr>
          <a:xfrm>
            <a:off x="2400297" y="4652722"/>
            <a:ext cx="2116285" cy="646331"/>
          </a:xfrm>
          <a:prstGeom prst="rect">
            <a:avLst/>
          </a:prstGeom>
          <a:noFill/>
        </p:spPr>
        <p:txBody>
          <a:bodyPr wrap="none" rtlCol="0">
            <a:spAutoFit/>
          </a:bodyPr>
          <a:lstStyle/>
          <a:p>
            <a:r>
              <a:rPr lang="en-US" dirty="0" smtClean="0"/>
              <a:t>Deep Understanding</a:t>
            </a:r>
          </a:p>
          <a:p>
            <a:pPr algn="ctr"/>
            <a:r>
              <a:rPr lang="en-US" dirty="0"/>
              <a:t>o</a:t>
            </a:r>
            <a:r>
              <a:rPr lang="en-US" dirty="0" smtClean="0"/>
              <a:t>f Concepts</a:t>
            </a:r>
            <a:endParaRPr lang="en-US" dirty="0"/>
          </a:p>
        </p:txBody>
      </p:sp>
      <p:cxnSp>
        <p:nvCxnSpPr>
          <p:cNvPr id="8" name="Straight Arrow Connector 7"/>
          <p:cNvCxnSpPr>
            <a:endCxn id="3" idx="0"/>
          </p:cNvCxnSpPr>
          <p:nvPr/>
        </p:nvCxnSpPr>
        <p:spPr>
          <a:xfrm flipH="1">
            <a:off x="1689408" y="3124200"/>
            <a:ext cx="748992" cy="12770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133600" y="3352800"/>
            <a:ext cx="304800" cy="18241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76236" y="3590636"/>
            <a:ext cx="0" cy="106208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56481" y="4264860"/>
            <a:ext cx="3031407" cy="1200329"/>
          </a:xfrm>
          <a:prstGeom prst="rect">
            <a:avLst/>
          </a:prstGeom>
          <a:noFill/>
        </p:spPr>
        <p:txBody>
          <a:bodyPr wrap="none" rtlCol="0">
            <a:spAutoFit/>
          </a:bodyPr>
          <a:lstStyle/>
          <a:p>
            <a:pPr algn="ctr"/>
            <a:r>
              <a:rPr lang="en-US" dirty="0" smtClean="0"/>
              <a:t>What is included in a lesson</a:t>
            </a:r>
          </a:p>
          <a:p>
            <a:pPr algn="ctr"/>
            <a:r>
              <a:rPr lang="en-US" dirty="0"/>
              <a:t>a</a:t>
            </a:r>
            <a:r>
              <a:rPr lang="en-US" dirty="0" smtClean="0"/>
              <a:t>nd the sequence of the parts </a:t>
            </a:r>
          </a:p>
          <a:p>
            <a:pPr algn="ctr"/>
            <a:r>
              <a:rPr lang="en-US" dirty="0"/>
              <a:t>d</a:t>
            </a:r>
            <a:r>
              <a:rPr lang="en-US" dirty="0" smtClean="0"/>
              <a:t>epends upon the concept </a:t>
            </a:r>
          </a:p>
          <a:p>
            <a:pPr algn="ctr"/>
            <a:r>
              <a:rPr lang="en-US" dirty="0"/>
              <a:t>b</a:t>
            </a:r>
            <a:r>
              <a:rPr lang="en-US" dirty="0" smtClean="0"/>
              <a:t>eing taught.</a:t>
            </a:r>
            <a:endParaRPr lang="en-US" dirty="0"/>
          </a:p>
        </p:txBody>
      </p:sp>
      <p:sp>
        <p:nvSpPr>
          <p:cNvPr id="16" name="Double Bracket 15"/>
          <p:cNvSpPr/>
          <p:nvPr/>
        </p:nvSpPr>
        <p:spPr>
          <a:xfrm>
            <a:off x="5181600" y="4121679"/>
            <a:ext cx="3352800" cy="1505453"/>
          </a:xfrm>
          <a:prstGeom prst="bracket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2471435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Content Placeholder 2"/>
          <p:cNvSpPr>
            <a:spLocks noGrp="1"/>
          </p:cNvSpPr>
          <p:nvPr>
            <p:ph idx="1"/>
          </p:nvPr>
        </p:nvSpPr>
        <p:spPr/>
        <p:txBody>
          <a:bodyPr/>
          <a:lstStyle/>
          <a:p>
            <a:r>
              <a:rPr lang="en-US" dirty="0"/>
              <a:t>Less topic coverage can be associated with higher scores on those topics covered because students have more time to master the content that is taught. </a:t>
            </a:r>
            <a:endParaRPr lang="en-US" dirty="0" smtClean="0"/>
          </a:p>
          <a:p>
            <a:endParaRPr lang="en-US" dirty="0"/>
          </a:p>
          <a:p>
            <a:pPr marL="0" indent="0">
              <a:buNone/>
            </a:pPr>
            <a:endParaRPr lang="en-US" dirty="0"/>
          </a:p>
          <a:p>
            <a:pPr marL="0" indent="0" algn="r">
              <a:buNone/>
            </a:pPr>
            <a:r>
              <a:rPr lang="en-US" sz="2000" dirty="0"/>
              <a:t>–Ginsburg et al., 2005, </a:t>
            </a:r>
            <a:r>
              <a:rPr lang="en-US" sz="2000" i="1" dirty="0"/>
              <a:t>Reassessing U.S. International Mathematics Performance: New Findings from the 2003 TIMSS and PISA </a:t>
            </a:r>
            <a:endParaRPr lang="en-US" sz="2000" dirty="0"/>
          </a:p>
        </p:txBody>
      </p:sp>
      <p:sp>
        <p:nvSpPr>
          <p:cNvPr id="4" name="Footer Placeholder 3"/>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478634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Finding the Focus</a:t>
            </a:r>
            <a:endParaRPr lang="en-US" dirty="0"/>
          </a:p>
        </p:txBody>
      </p:sp>
      <p:sp>
        <p:nvSpPr>
          <p:cNvPr id="5" name="TextBox 4"/>
          <p:cNvSpPr txBox="1"/>
          <p:nvPr/>
        </p:nvSpPr>
        <p:spPr>
          <a:xfrm>
            <a:off x="1524000" y="1752600"/>
            <a:ext cx="6858000" cy="4524315"/>
          </a:xfrm>
          <a:prstGeom prst="rect">
            <a:avLst/>
          </a:prstGeom>
          <a:noFill/>
        </p:spPr>
        <p:txBody>
          <a:bodyPr wrap="square" rtlCol="0">
            <a:spAutoFit/>
          </a:bodyPr>
          <a:lstStyle/>
          <a:p>
            <a:pPr marL="457200" indent="-457200">
              <a:buClr>
                <a:schemeClr val="accent1">
                  <a:lumMod val="75000"/>
                </a:schemeClr>
              </a:buClr>
              <a:buFont typeface="Arial" pitchFamily="34" charset="0"/>
              <a:buChar char="•"/>
            </a:pPr>
            <a:r>
              <a:rPr lang="en-US" sz="3200" dirty="0" smtClean="0"/>
              <a:t>Read the introduction to your grade levels standards- the paragraphs outline the critical areas </a:t>
            </a:r>
          </a:p>
          <a:p>
            <a:pPr marL="457200" indent="-457200">
              <a:buClr>
                <a:schemeClr val="accent1">
                  <a:lumMod val="75000"/>
                </a:schemeClr>
              </a:buClr>
              <a:buFont typeface="Arial" pitchFamily="34" charset="0"/>
              <a:buChar char="•"/>
            </a:pPr>
            <a:endParaRPr lang="en-US" sz="3200" dirty="0" smtClean="0"/>
          </a:p>
          <a:p>
            <a:pPr marL="457200" indent="-457200">
              <a:buClr>
                <a:schemeClr val="accent1">
                  <a:lumMod val="75000"/>
                </a:schemeClr>
              </a:buClr>
              <a:buFont typeface="Arial" pitchFamily="34" charset="0"/>
              <a:buChar char="•"/>
            </a:pPr>
            <a:r>
              <a:rPr lang="en-US" sz="3200" dirty="0" smtClean="0"/>
              <a:t>The Content Priorities- highlight the focus, additional, and supporting cluster titles in your standards using 3 different colors.  </a:t>
            </a:r>
            <a:r>
              <a:rPr lang="en-US" sz="3200" dirty="0"/>
              <a:t/>
            </a:r>
            <a:br>
              <a:rPr lang="en-US" sz="3200" dirty="0"/>
            </a:br>
            <a:r>
              <a:rPr lang="en-US" sz="3200" dirty="0" smtClean="0"/>
              <a:t>(70, 20, 10)</a:t>
            </a:r>
          </a:p>
        </p:txBody>
      </p:sp>
      <p:sp>
        <p:nvSpPr>
          <p:cNvPr id="2" name="Footer Placeholder 1"/>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97798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the Focus</a:t>
            </a:r>
            <a:endParaRPr lang="en-US" dirty="0"/>
          </a:p>
        </p:txBody>
      </p:sp>
      <p:sp>
        <p:nvSpPr>
          <p:cNvPr id="3" name="TextBox 2"/>
          <p:cNvSpPr txBox="1"/>
          <p:nvPr/>
        </p:nvSpPr>
        <p:spPr>
          <a:xfrm>
            <a:off x="1524000" y="1371600"/>
            <a:ext cx="6276205" cy="1815882"/>
          </a:xfrm>
          <a:prstGeom prst="rect">
            <a:avLst/>
          </a:prstGeom>
          <a:noFill/>
        </p:spPr>
        <p:txBody>
          <a:bodyPr wrap="square" rtlCol="0">
            <a:spAutoFit/>
          </a:bodyPr>
          <a:lstStyle/>
          <a:p>
            <a:r>
              <a:rPr lang="en-US" sz="2800" dirty="0" smtClean="0"/>
              <a:t>Connections at a single grade level can be used to improve focus, by tightly linking secondary topics to the major work of the grade. </a:t>
            </a:r>
            <a:endParaRPr lang="en-US" sz="2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183"/>
          <a:stretch/>
        </p:blipFill>
        <p:spPr bwMode="auto">
          <a:xfrm>
            <a:off x="2528455" y="3810000"/>
            <a:ext cx="4619370" cy="270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59832" y="3625334"/>
            <a:ext cx="3004540" cy="369332"/>
          </a:xfrm>
          <a:prstGeom prst="rect">
            <a:avLst/>
          </a:prstGeom>
          <a:noFill/>
        </p:spPr>
        <p:txBody>
          <a:bodyPr wrap="none" rtlCol="0">
            <a:spAutoFit/>
          </a:bodyPr>
          <a:lstStyle/>
          <a:p>
            <a:r>
              <a:rPr lang="en-US" dirty="0" smtClean="0"/>
              <a:t>Pictures in a Science Magazine</a:t>
            </a:r>
            <a:endParaRPr lang="en-US" dirty="0"/>
          </a:p>
        </p:txBody>
      </p:sp>
      <p:sp>
        <p:nvSpPr>
          <p:cNvPr id="6" name="Footer Placeholder 5"/>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333419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Missing?</a:t>
            </a:r>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13" t="19791" r="15332"/>
          <a:stretch/>
        </p:blipFill>
        <p:spPr bwMode="auto">
          <a:xfrm>
            <a:off x="1274326" y="1905000"/>
            <a:ext cx="7493000" cy="427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07456" y="1295400"/>
            <a:ext cx="7912744" cy="646331"/>
          </a:xfrm>
          <a:prstGeom prst="rect">
            <a:avLst/>
          </a:prstGeom>
          <a:noFill/>
        </p:spPr>
        <p:txBody>
          <a:bodyPr wrap="none" rtlCol="0">
            <a:spAutoFit/>
          </a:bodyPr>
          <a:lstStyle/>
          <a:p>
            <a:r>
              <a:rPr lang="en-US" dirty="0" smtClean="0"/>
              <a:t>Materials do not assess any of the following topics before the grade level indicated.</a:t>
            </a:r>
          </a:p>
          <a:p>
            <a:r>
              <a:rPr lang="en-US" dirty="0" smtClean="0"/>
              <a:t>This was intentional.  Please remove these topics from your curriculum. </a:t>
            </a:r>
            <a:endParaRPr lang="en-US" dirty="0"/>
          </a:p>
        </p:txBody>
      </p:sp>
      <p:sp>
        <p:nvSpPr>
          <p:cNvPr id="5" name="Rectangle 4"/>
          <p:cNvSpPr/>
          <p:nvPr/>
        </p:nvSpPr>
        <p:spPr>
          <a:xfrm>
            <a:off x="990600" y="6096000"/>
            <a:ext cx="7848600" cy="615553"/>
          </a:xfrm>
          <a:prstGeom prst="rect">
            <a:avLst/>
          </a:prstGeom>
        </p:spPr>
        <p:txBody>
          <a:bodyPr wrap="square">
            <a:spAutoFit/>
          </a:bodyPr>
          <a:lstStyle/>
          <a:p>
            <a:r>
              <a:rPr lang="en-US" sz="1600" dirty="0">
                <a:hlinkClick r:id="rId4"/>
              </a:rPr>
              <a:t>http://</a:t>
            </a:r>
            <a:r>
              <a:rPr lang="en-US" sz="1600" dirty="0" smtClean="0">
                <a:hlinkClick r:id="rId4"/>
              </a:rPr>
              <a:t>corestandards.org/assets/Math_Publishers_Criteria_K-8_Summer%202012_FINAL.pdf</a:t>
            </a:r>
            <a:endParaRPr lang="en-US" sz="1600" dirty="0" smtClean="0"/>
          </a:p>
          <a:p>
            <a:endParaRPr lang="en-US" dirty="0"/>
          </a:p>
        </p:txBody>
      </p:sp>
      <p:sp>
        <p:nvSpPr>
          <p:cNvPr id="6" name="Footer Placeholder 5"/>
          <p:cNvSpPr>
            <a:spLocks noGrp="1"/>
          </p:cNvSpPr>
          <p:nvPr>
            <p:ph type="ftr" sz="quarter" idx="11"/>
          </p:nvPr>
        </p:nvSpPr>
        <p:spPr/>
        <p:txBody>
          <a:bodyPr/>
          <a:lstStyle/>
          <a:p>
            <a:r>
              <a:rPr lang="en-US" smtClean="0"/>
              <a:t>Erin Wheeler, IES Erie 2 BOCES</a:t>
            </a:r>
            <a:endParaRPr lang="en-US"/>
          </a:p>
        </p:txBody>
      </p:sp>
    </p:spTree>
    <p:extLst>
      <p:ext uri="{BB962C8B-B14F-4D97-AF65-F5344CB8AC3E}">
        <p14:creationId xmlns:p14="http://schemas.microsoft.com/office/powerpoint/2010/main" val="3502995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2735</TotalTime>
  <Words>2522</Words>
  <Application>Microsoft Office PowerPoint</Application>
  <PresentationFormat>On-screen Show (4:3)</PresentationFormat>
  <Paragraphs>273</Paragraphs>
  <Slides>22</Slides>
  <Notes>22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Mathematics Common Core Implementation</vt:lpstr>
      <vt:lpstr>Moving Forward</vt:lpstr>
      <vt:lpstr>Putting the Shifts into Action</vt:lpstr>
      <vt:lpstr>The Six Shifts</vt:lpstr>
      <vt:lpstr>Connection to the Modules</vt:lpstr>
      <vt:lpstr>Focus</vt:lpstr>
      <vt:lpstr>Finding the Focus</vt:lpstr>
      <vt:lpstr>Strengthening the Focus</vt:lpstr>
      <vt:lpstr>What’s Missing?</vt:lpstr>
      <vt:lpstr>Why is it Missing</vt:lpstr>
      <vt:lpstr>Fluency</vt:lpstr>
      <vt:lpstr>Fluency is More Than Rote Facts</vt:lpstr>
      <vt:lpstr>Counting Fluency </vt:lpstr>
      <vt:lpstr>Sprints</vt:lpstr>
      <vt:lpstr>Application</vt:lpstr>
      <vt:lpstr>Table I and 2</vt:lpstr>
      <vt:lpstr>Making the Connection</vt:lpstr>
      <vt:lpstr>Multipurpose Models</vt:lpstr>
      <vt:lpstr>Second Grade</vt:lpstr>
      <vt:lpstr>Marcus has 12 pencils. Sergio has 3 more pencils than Marcus.  How many pencils does Sergio have?</vt:lpstr>
      <vt:lpstr>Jerry has 12 eggs. He gave 3 to Kevin. How many eggs does Jerry have now?</vt:lpstr>
      <vt:lpstr>Putting the Shifts into Action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Common Core Implementation</dc:title>
  <dc:creator>Erin Wheeler</dc:creator>
  <cp:lastModifiedBy>Erin Wheeler</cp:lastModifiedBy>
  <cp:revision>52</cp:revision>
  <cp:lastPrinted>2012-08-20T21:12:43Z</cp:lastPrinted>
  <dcterms:created xsi:type="dcterms:W3CDTF">2012-08-17T12:42:26Z</dcterms:created>
  <dcterms:modified xsi:type="dcterms:W3CDTF">2012-08-28T14:14:35Z</dcterms:modified>
</cp:coreProperties>
</file>