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332" r:id="rId2"/>
    <p:sldId id="620" r:id="rId3"/>
    <p:sldId id="509" r:id="rId4"/>
    <p:sldId id="586" r:id="rId5"/>
    <p:sldId id="513" r:id="rId6"/>
    <p:sldId id="514" r:id="rId7"/>
    <p:sldId id="430" r:id="rId8"/>
    <p:sldId id="515" r:id="rId9"/>
    <p:sldId id="431" r:id="rId10"/>
    <p:sldId id="516" r:id="rId11"/>
    <p:sldId id="517" r:id="rId12"/>
    <p:sldId id="518" r:id="rId13"/>
    <p:sldId id="519" r:id="rId14"/>
    <p:sldId id="520" r:id="rId15"/>
    <p:sldId id="521" r:id="rId16"/>
    <p:sldId id="522" r:id="rId17"/>
    <p:sldId id="523" r:id="rId18"/>
    <p:sldId id="524" r:id="rId19"/>
    <p:sldId id="526" r:id="rId20"/>
    <p:sldId id="525" r:id="rId21"/>
    <p:sldId id="527" r:id="rId22"/>
    <p:sldId id="528" r:id="rId23"/>
    <p:sldId id="531" r:id="rId24"/>
    <p:sldId id="532" r:id="rId25"/>
    <p:sldId id="529" r:id="rId26"/>
    <p:sldId id="530" r:id="rId27"/>
    <p:sldId id="533" r:id="rId28"/>
    <p:sldId id="534" r:id="rId29"/>
    <p:sldId id="622" r:id="rId30"/>
    <p:sldId id="621" r:id="rId31"/>
  </p:sldIdLst>
  <p:sldSz cx="9144000" cy="6858000" type="screen4x3"/>
  <p:notesSz cx="7010400" cy="9296400"/>
  <p:custDataLst>
    <p:tags r:id="rId34"/>
  </p:custDataLst>
  <p:defaultTextStyle>
    <a:defPPr>
      <a:defRPr lang="en-GB"/>
    </a:defPPr>
    <a:lvl1pPr algn="l" rtl="0" fontAlgn="base">
      <a:spcBef>
        <a:spcPct val="0"/>
      </a:spcBef>
      <a:spcAft>
        <a:spcPct val="0"/>
      </a:spcAft>
      <a:defRPr sz="1400" kern="1200">
        <a:solidFill>
          <a:schemeClr val="tx1"/>
        </a:solidFill>
        <a:latin typeface="Verdana" pitchFamily="34" charset="0"/>
        <a:ea typeface="+mn-ea"/>
        <a:cs typeface="Arial" charset="0"/>
      </a:defRPr>
    </a:lvl1pPr>
    <a:lvl2pPr marL="457200" algn="l" rtl="0" fontAlgn="base">
      <a:spcBef>
        <a:spcPct val="0"/>
      </a:spcBef>
      <a:spcAft>
        <a:spcPct val="0"/>
      </a:spcAft>
      <a:defRPr sz="1400" kern="1200">
        <a:solidFill>
          <a:schemeClr val="tx1"/>
        </a:solidFill>
        <a:latin typeface="Verdana" pitchFamily="34" charset="0"/>
        <a:ea typeface="+mn-ea"/>
        <a:cs typeface="Arial" charset="0"/>
      </a:defRPr>
    </a:lvl2pPr>
    <a:lvl3pPr marL="914400" algn="l" rtl="0" fontAlgn="base">
      <a:spcBef>
        <a:spcPct val="0"/>
      </a:spcBef>
      <a:spcAft>
        <a:spcPct val="0"/>
      </a:spcAft>
      <a:defRPr sz="1400" kern="1200">
        <a:solidFill>
          <a:schemeClr val="tx1"/>
        </a:solidFill>
        <a:latin typeface="Verdana" pitchFamily="34" charset="0"/>
        <a:ea typeface="+mn-ea"/>
        <a:cs typeface="Arial" charset="0"/>
      </a:defRPr>
    </a:lvl3pPr>
    <a:lvl4pPr marL="1371600" algn="l" rtl="0" fontAlgn="base">
      <a:spcBef>
        <a:spcPct val="0"/>
      </a:spcBef>
      <a:spcAft>
        <a:spcPct val="0"/>
      </a:spcAft>
      <a:defRPr sz="1400" kern="1200">
        <a:solidFill>
          <a:schemeClr val="tx1"/>
        </a:solidFill>
        <a:latin typeface="Verdana" pitchFamily="34" charset="0"/>
        <a:ea typeface="+mn-ea"/>
        <a:cs typeface="Arial" charset="0"/>
      </a:defRPr>
    </a:lvl4pPr>
    <a:lvl5pPr marL="1828800" algn="l" rtl="0" fontAlgn="base">
      <a:spcBef>
        <a:spcPct val="0"/>
      </a:spcBef>
      <a:spcAft>
        <a:spcPct val="0"/>
      </a:spcAft>
      <a:defRPr sz="1400" kern="1200">
        <a:solidFill>
          <a:schemeClr val="tx1"/>
        </a:solidFill>
        <a:latin typeface="Verdana" pitchFamily="34" charset="0"/>
        <a:ea typeface="+mn-ea"/>
        <a:cs typeface="Arial" charset="0"/>
      </a:defRPr>
    </a:lvl5pPr>
    <a:lvl6pPr marL="2286000" algn="l" defTabSz="914400" rtl="0" eaLnBrk="1" latinLnBrk="0" hangingPunct="1">
      <a:defRPr sz="1400" kern="1200">
        <a:solidFill>
          <a:schemeClr val="tx1"/>
        </a:solidFill>
        <a:latin typeface="Verdana" pitchFamily="34" charset="0"/>
        <a:ea typeface="+mn-ea"/>
        <a:cs typeface="Arial" charset="0"/>
      </a:defRPr>
    </a:lvl6pPr>
    <a:lvl7pPr marL="2743200" algn="l" defTabSz="914400" rtl="0" eaLnBrk="1" latinLnBrk="0" hangingPunct="1">
      <a:defRPr sz="1400" kern="1200">
        <a:solidFill>
          <a:schemeClr val="tx1"/>
        </a:solidFill>
        <a:latin typeface="Verdana" pitchFamily="34" charset="0"/>
        <a:ea typeface="+mn-ea"/>
        <a:cs typeface="Arial" charset="0"/>
      </a:defRPr>
    </a:lvl7pPr>
    <a:lvl8pPr marL="3200400" algn="l" defTabSz="914400" rtl="0" eaLnBrk="1" latinLnBrk="0" hangingPunct="1">
      <a:defRPr sz="1400" kern="1200">
        <a:solidFill>
          <a:schemeClr val="tx1"/>
        </a:solidFill>
        <a:latin typeface="Verdana" pitchFamily="34" charset="0"/>
        <a:ea typeface="+mn-ea"/>
        <a:cs typeface="Arial" charset="0"/>
      </a:defRPr>
    </a:lvl8pPr>
    <a:lvl9pPr marL="3657600" algn="l" defTabSz="914400" rtl="0" eaLnBrk="1" latinLnBrk="0" hangingPunct="1">
      <a:defRPr sz="1400" kern="1200">
        <a:solidFill>
          <a:schemeClr val="tx1"/>
        </a:solidFill>
        <a:latin typeface="Verdana" pitchFamily="34"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geored" initials="elg" lastIdx="7" clrIdx="0"/>
  <p:cmAuthor id="1" name="Amy Larson" initials="AL" lastIdx="3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47191"/>
    <a:srgbClr val="B1426D"/>
    <a:srgbClr val="BA5A7F"/>
    <a:srgbClr val="C471A3"/>
    <a:srgbClr val="A72B5A"/>
    <a:srgbClr val="EFEACC"/>
    <a:srgbClr val="628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59" autoAdjust="0"/>
    <p:restoredTop sz="70795" autoAdjust="0"/>
  </p:normalViewPr>
  <p:slideViewPr>
    <p:cSldViewPr snapToGrid="0">
      <p:cViewPr>
        <p:scale>
          <a:sx n="51" d="100"/>
          <a:sy n="51" d="100"/>
        </p:scale>
        <p:origin x="-1692" y="-90"/>
      </p:cViewPr>
      <p:guideLst>
        <p:guide orient="horz" pos="3284"/>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48" d="100"/>
          <a:sy n="48" d="100"/>
        </p:scale>
        <p:origin x="-2040" y="283"/>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1" y="0"/>
            <a:ext cx="3038048" cy="464316"/>
          </a:xfrm>
          <a:prstGeom prst="rect">
            <a:avLst/>
          </a:prstGeom>
          <a:noFill/>
          <a:ln w="9525">
            <a:noFill/>
            <a:miter lim="800000"/>
            <a:headEnd/>
            <a:tailEnd/>
          </a:ln>
          <a:effectLst/>
        </p:spPr>
        <p:txBody>
          <a:bodyPr vert="horz" wrap="square" lIns="86001" tIns="43001" rIns="86001" bIns="43001" numCol="1" anchor="t"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3" name="Rectangle 3"/>
          <p:cNvSpPr>
            <a:spLocks noGrp="1" noChangeArrowheads="1"/>
          </p:cNvSpPr>
          <p:nvPr>
            <p:ph type="dt" sz="quarter" idx="1"/>
          </p:nvPr>
        </p:nvSpPr>
        <p:spPr bwMode="auto">
          <a:xfrm>
            <a:off x="3970786" y="0"/>
            <a:ext cx="3038048" cy="464316"/>
          </a:xfrm>
          <a:prstGeom prst="rect">
            <a:avLst/>
          </a:prstGeom>
          <a:noFill/>
          <a:ln w="9525">
            <a:noFill/>
            <a:miter lim="800000"/>
            <a:headEnd/>
            <a:tailEnd/>
          </a:ln>
          <a:effectLst/>
        </p:spPr>
        <p:txBody>
          <a:bodyPr vert="horz" wrap="square" lIns="86001" tIns="43001" rIns="86001" bIns="43001" numCol="1" anchor="t" anchorCtr="0" compatLnSpc="1">
            <a:prstTxWarp prst="textNoShape">
              <a:avLst/>
            </a:prstTxWarp>
          </a:bodyPr>
          <a:lstStyle>
            <a:lvl1pPr algn="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4" name="Rectangle 4"/>
          <p:cNvSpPr>
            <a:spLocks noGrp="1" noChangeArrowheads="1"/>
          </p:cNvSpPr>
          <p:nvPr>
            <p:ph type="ftr" sz="quarter" idx="2"/>
          </p:nvPr>
        </p:nvSpPr>
        <p:spPr bwMode="auto">
          <a:xfrm>
            <a:off x="1" y="8830643"/>
            <a:ext cx="3038048" cy="464316"/>
          </a:xfrm>
          <a:prstGeom prst="rect">
            <a:avLst/>
          </a:prstGeom>
          <a:noFill/>
          <a:ln w="9525">
            <a:noFill/>
            <a:miter lim="800000"/>
            <a:headEnd/>
            <a:tailEnd/>
          </a:ln>
          <a:effectLst/>
        </p:spPr>
        <p:txBody>
          <a:bodyPr vert="horz" wrap="square" lIns="86001" tIns="43001" rIns="86001" bIns="43001" numCol="1" anchor="b" anchorCtr="0" compatLnSpc="1">
            <a:prstTxWarp prst="textNoShape">
              <a:avLst/>
            </a:prstTxWarp>
          </a:bodyPr>
          <a:lstStyle>
            <a:lvl1pPr>
              <a:spcBef>
                <a:spcPct val="0"/>
              </a:spcBef>
              <a:defRPr sz="1100">
                <a:latin typeface="Arial" pitchFamily="-1" charset="0"/>
                <a:ea typeface="Arial" pitchFamily="-1" charset="0"/>
                <a:cs typeface="Arial" pitchFamily="-1" charset="0"/>
              </a:defRPr>
            </a:lvl1pPr>
          </a:lstStyle>
          <a:p>
            <a:pPr>
              <a:defRPr/>
            </a:pPr>
            <a:endParaRPr lang="en-US" dirty="0"/>
          </a:p>
        </p:txBody>
      </p:sp>
      <p:sp>
        <p:nvSpPr>
          <p:cNvPr id="486405" name="Rectangle 5"/>
          <p:cNvSpPr>
            <a:spLocks noGrp="1" noChangeArrowheads="1"/>
          </p:cNvSpPr>
          <p:nvPr>
            <p:ph type="sldNum" sz="quarter" idx="3"/>
          </p:nvPr>
        </p:nvSpPr>
        <p:spPr bwMode="auto">
          <a:xfrm>
            <a:off x="3970786" y="8830643"/>
            <a:ext cx="3038048" cy="464316"/>
          </a:xfrm>
          <a:prstGeom prst="rect">
            <a:avLst/>
          </a:prstGeom>
          <a:noFill/>
          <a:ln w="9525">
            <a:noFill/>
            <a:miter lim="800000"/>
            <a:headEnd/>
            <a:tailEnd/>
          </a:ln>
          <a:effectLst/>
        </p:spPr>
        <p:txBody>
          <a:bodyPr vert="horz" wrap="square" lIns="86001" tIns="43001" rIns="86001" bIns="43001" numCol="1" anchor="b" anchorCtr="0" compatLnSpc="1">
            <a:prstTxWarp prst="textNoShape">
              <a:avLst/>
            </a:prstTxWarp>
          </a:bodyPr>
          <a:lstStyle>
            <a:lvl1pPr algn="r">
              <a:defRPr sz="1100">
                <a:latin typeface="Arial" charset="0"/>
                <a:cs typeface="Arial" charset="0"/>
              </a:defRPr>
            </a:lvl1pPr>
          </a:lstStyle>
          <a:p>
            <a:pPr>
              <a:defRPr/>
            </a:pPr>
            <a:fld id="{7BF40EB6-CD35-4750-9961-37B1849BF2E0}" type="slidenum">
              <a:rPr lang="en-US"/>
              <a:pPr>
                <a:defRPr/>
              </a:pPr>
              <a:t>‹#›</a:t>
            </a:fld>
            <a:endParaRPr lang="en-US" dirty="0"/>
          </a:p>
        </p:txBody>
      </p:sp>
    </p:spTree>
    <p:extLst>
      <p:ext uri="{BB962C8B-B14F-4D97-AF65-F5344CB8AC3E}">
        <p14:creationId xmlns:p14="http://schemas.microsoft.com/office/powerpoint/2010/main" val="4173057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4"/>
          <p:cNvSpPr>
            <a:spLocks noGrp="1" noRot="1" noChangeAspect="1" noChangeArrowheads="1" noTextEdit="1"/>
          </p:cNvSpPr>
          <p:nvPr>
            <p:ph type="sldImg" idx="2"/>
          </p:nvPr>
        </p:nvSpPr>
        <p:spPr bwMode="auto">
          <a:xfrm>
            <a:off x="233363" y="631825"/>
            <a:ext cx="3854450" cy="2892425"/>
          </a:xfrm>
          <a:prstGeom prst="rect">
            <a:avLst/>
          </a:prstGeom>
          <a:noFill/>
          <a:ln w="9525">
            <a:solidFill>
              <a:srgbClr val="000000"/>
            </a:solidFill>
            <a:miter lim="800000"/>
            <a:headEnd/>
            <a:tailEnd/>
          </a:ln>
        </p:spPr>
      </p:sp>
      <p:sp>
        <p:nvSpPr>
          <p:cNvPr id="13" name="Rectangle 5"/>
          <p:cNvSpPr>
            <a:spLocks noGrp="1" noChangeArrowheads="1"/>
          </p:cNvSpPr>
          <p:nvPr>
            <p:ph type="body" sz="quarter" idx="3"/>
          </p:nvPr>
        </p:nvSpPr>
        <p:spPr bwMode="auto">
          <a:xfrm>
            <a:off x="247202" y="3652611"/>
            <a:ext cx="6447462" cy="4949413"/>
          </a:xfrm>
          <a:prstGeom prst="rect">
            <a:avLst/>
          </a:prstGeom>
          <a:noFill/>
          <a:ln w="9525">
            <a:noFill/>
            <a:miter lim="800000"/>
            <a:headEnd/>
            <a:tailEnd/>
          </a:ln>
          <a:effectLst/>
        </p:spPr>
        <p:txBody>
          <a:bodyPr vert="horz" wrap="square" lIns="89123" tIns="44563" rIns="89123" bIns="4456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Rectangle 13"/>
          <p:cNvSpPr/>
          <p:nvPr/>
        </p:nvSpPr>
        <p:spPr>
          <a:xfrm>
            <a:off x="0" y="102888"/>
            <a:ext cx="7010400" cy="245885"/>
          </a:xfrm>
          <a:prstGeom prst="rect">
            <a:avLst/>
          </a:prstGeom>
        </p:spPr>
        <p:txBody>
          <a:bodyPr wrap="square" lIns="91285" tIns="45643" rIns="91285" bIns="45643">
            <a:spAutoFit/>
          </a:bodyPr>
          <a:lstStyle/>
          <a:p>
            <a:pPr algn="l">
              <a:defRPr/>
            </a:pPr>
            <a:r>
              <a:rPr lang="en-US" sz="1000" b="0" dirty="0" smtClean="0"/>
              <a:t>New York State 2013 Grades 3-8 Common</a:t>
            </a:r>
            <a:r>
              <a:rPr lang="en-US" sz="1000" b="0" baseline="0" dirty="0" smtClean="0"/>
              <a:t> </a:t>
            </a:r>
            <a:r>
              <a:rPr lang="en-US" sz="1000" b="0" dirty="0" smtClean="0"/>
              <a:t>Core</a:t>
            </a:r>
            <a:r>
              <a:rPr lang="en-US" sz="1000" b="0" baseline="0" dirty="0" smtClean="0"/>
              <a:t> Math </a:t>
            </a:r>
            <a:r>
              <a:rPr lang="en-US" sz="1000" b="0" dirty="0" smtClean="0"/>
              <a:t>Rubric and Scoring Turnkey Training</a:t>
            </a:r>
            <a:endParaRPr lang="en-GB" sz="1000" b="0" dirty="0" smtClean="0">
              <a:latin typeface="Gill Sans MT Pro Book" pitchFamily="-1" charset="0"/>
            </a:endParaRPr>
          </a:p>
        </p:txBody>
      </p:sp>
      <p:cxnSp>
        <p:nvCxnSpPr>
          <p:cNvPr id="15" name="Straight Connector 14"/>
          <p:cNvCxnSpPr/>
          <p:nvPr/>
        </p:nvCxnSpPr>
        <p:spPr>
          <a:xfrm>
            <a:off x="0" y="379509"/>
            <a:ext cx="7010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0" y="9007552"/>
            <a:ext cx="7010400"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7"/>
          <p:cNvSpPr>
            <a:spLocks noGrp="1" noChangeArrowheads="1"/>
          </p:cNvSpPr>
          <p:nvPr>
            <p:ph type="sldNum" sz="quarter" idx="5"/>
          </p:nvPr>
        </p:nvSpPr>
        <p:spPr bwMode="auto">
          <a:xfrm>
            <a:off x="3971081" y="8822387"/>
            <a:ext cx="3037735" cy="466088"/>
          </a:xfrm>
          <a:prstGeom prst="rect">
            <a:avLst/>
          </a:prstGeom>
          <a:noFill/>
          <a:ln w="9525">
            <a:noFill/>
            <a:miter lim="800000"/>
            <a:headEnd/>
            <a:tailEnd/>
          </a:ln>
          <a:effectLst/>
        </p:spPr>
        <p:txBody>
          <a:bodyPr vert="horz" wrap="square" lIns="89123" tIns="44563" rIns="89123" bIns="44563" numCol="1" anchor="b" anchorCtr="0" compatLnSpc="1">
            <a:prstTxWarp prst="textNoShape">
              <a:avLst/>
            </a:prstTxWarp>
          </a:bodyPr>
          <a:lstStyle>
            <a:lvl1pPr algn="r" defTabSz="891451">
              <a:defRPr sz="1100">
                <a:latin typeface="Arial" charset="0"/>
                <a:cs typeface="Arial" charset="0"/>
              </a:defRPr>
            </a:lvl1pPr>
          </a:lstStyle>
          <a:p>
            <a:pPr>
              <a:defRPr/>
            </a:pPr>
            <a:fld id="{BC7F7FC8-DFCC-4405-AF1D-4EB489BCB67C}" type="slidenum">
              <a:rPr lang="en-GB" smtClean="0"/>
              <a:pPr>
                <a:defRPr/>
              </a:pPr>
              <a:t>‹#›</a:t>
            </a:fld>
            <a:endParaRPr lang="en-GB" dirty="0"/>
          </a:p>
        </p:txBody>
      </p:sp>
      <p:sp>
        <p:nvSpPr>
          <p:cNvPr id="18" name="Rectangle 17"/>
          <p:cNvSpPr/>
          <p:nvPr/>
        </p:nvSpPr>
        <p:spPr>
          <a:xfrm>
            <a:off x="5457463" y="9026577"/>
            <a:ext cx="1237201" cy="245885"/>
          </a:xfrm>
          <a:prstGeom prst="rect">
            <a:avLst/>
          </a:prstGeom>
        </p:spPr>
        <p:txBody>
          <a:bodyPr wrap="none" lIns="91285" tIns="45643" rIns="91285" bIns="45643">
            <a:spAutoFit/>
          </a:bodyPr>
          <a:lstStyle/>
          <a:p>
            <a:r>
              <a:rPr lang="en-GB" sz="1000" dirty="0" smtClean="0"/>
              <a:t>Facilitator Guide</a:t>
            </a:r>
            <a:endParaRPr lang="en-US" sz="1000" dirty="0"/>
          </a:p>
        </p:txBody>
      </p:sp>
    </p:spTree>
    <p:extLst>
      <p:ext uri="{BB962C8B-B14F-4D97-AF65-F5344CB8AC3E}">
        <p14:creationId xmlns:p14="http://schemas.microsoft.com/office/powerpoint/2010/main" val="4085124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1pPr>
    <a:lvl2pPr marL="4572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2pPr>
    <a:lvl3pPr marL="9144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3pPr>
    <a:lvl4pPr marL="13716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4pPr>
    <a:lvl5pPr marL="1828800" algn="l" rtl="0" eaLnBrk="0" fontAlgn="base" hangingPunct="0">
      <a:spcBef>
        <a:spcPct val="30000"/>
      </a:spcBef>
      <a:spcAft>
        <a:spcPct val="0"/>
      </a:spcAft>
      <a:defRPr sz="1200" kern="1200">
        <a:solidFill>
          <a:schemeClr val="tx1"/>
        </a:solidFill>
        <a:latin typeface="Verdana" pitchFamily="-1" charset="0"/>
        <a:ea typeface="Arial" pitchFamily="-1" charset="0"/>
        <a:cs typeface="Arial" pitchFamily="-1"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Notes Placeholder 2"/>
          <p:cNvSpPr>
            <a:spLocks noGrp="1"/>
          </p:cNvSpPr>
          <p:nvPr>
            <p:ph type="body" idx="1"/>
          </p:nvPr>
        </p:nvSpPr>
        <p:spPr/>
        <p:txBody>
          <a:bodyPr/>
          <a:lstStyle/>
          <a:p>
            <a:pPr defTabSz="912856">
              <a:defRPr/>
            </a:pPr>
            <a:r>
              <a:rPr lang="en-US" dirty="0" smtClean="0"/>
              <a:t>Ensure participants have a copy of </a:t>
            </a:r>
            <a:r>
              <a:rPr lang="en-US" dirty="0" smtClean="0">
                <a:latin typeface="Verdana" pitchFamily="34" charset="0"/>
                <a:cs typeface="Arial" charset="0"/>
              </a:rPr>
              <a:t>the Grade 4 Extended-response (3-point) Sample Guide/Practice Set packet.</a:t>
            </a:r>
          </a:p>
          <a:p>
            <a:endParaRPr lang="en-US" dirty="0" smtClean="0"/>
          </a:p>
          <a:p>
            <a:r>
              <a:rPr lang="en-US" dirty="0" smtClean="0"/>
              <a:t>The</a:t>
            </a:r>
            <a:r>
              <a:rPr lang="en-US" baseline="0" dirty="0" smtClean="0"/>
              <a:t> </a:t>
            </a:r>
            <a:r>
              <a:rPr lang="en-US" dirty="0" smtClean="0"/>
              <a:t>general purpose of this</a:t>
            </a:r>
            <a:r>
              <a:rPr lang="en-US" baseline="0" dirty="0" smtClean="0"/>
              <a:t> </a:t>
            </a:r>
            <a:r>
              <a:rPr lang="en-US" dirty="0" smtClean="0"/>
              <a:t>video:  </a:t>
            </a:r>
          </a:p>
          <a:p>
            <a:endParaRPr lang="en-US" dirty="0" smtClean="0"/>
          </a:p>
          <a:p>
            <a:r>
              <a:rPr lang="en-US" dirty="0" smtClean="0"/>
              <a:t>Now that you have seen the descriptions of the levels of performance on the three point rubric</a:t>
            </a:r>
            <a:r>
              <a:rPr lang="en-US" baseline="0" dirty="0" smtClean="0"/>
              <a:t> we will </a:t>
            </a:r>
            <a:r>
              <a:rPr lang="en-US" dirty="0" smtClean="0"/>
              <a:t>use the guide papers to define what</a:t>
            </a:r>
            <a:r>
              <a:rPr lang="en-US" baseline="0" dirty="0" smtClean="0"/>
              <a:t> types of work demonstrate the understanding required for each level of </a:t>
            </a:r>
            <a:r>
              <a:rPr lang="en-US" baseline="0" smtClean="0"/>
              <a:t>the three </a:t>
            </a:r>
            <a:r>
              <a:rPr lang="en-US" baseline="0" dirty="0" smtClean="0"/>
              <a:t>point rubric</a:t>
            </a:r>
            <a:endParaRPr lang="en-US" dirty="0" smtClean="0"/>
          </a:p>
        </p:txBody>
      </p:sp>
      <p:sp>
        <p:nvSpPr>
          <p:cNvPr id="171012" name="Slide Number Placeholder 3"/>
          <p:cNvSpPr>
            <a:spLocks noGrp="1"/>
          </p:cNvSpPr>
          <p:nvPr>
            <p:ph type="sldNum" sz="quarter" idx="5"/>
          </p:nvPr>
        </p:nvSpPr>
        <p:spPr>
          <a:xfrm>
            <a:off x="3971081" y="8822387"/>
            <a:ext cx="3037735" cy="466088"/>
          </a:xfrm>
        </p:spPr>
        <p:txBody>
          <a:bodyPr/>
          <a:lstStyle/>
          <a:p>
            <a:fld id="{B2EEA984-5704-4F91-90CA-44AF48FDC865}" type="slidenum">
              <a:rPr lang="en-GB" smtClean="0"/>
              <a:pPr/>
              <a:t>1</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pic>
        <p:nvPicPr>
          <p:cNvPr id="8" name="Picture 2" descr="C:\Users\Christina\AppData\Local\Microsoft\Windows\Temporary Internet Files\Content.IE5\MC900431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1729" y="818032"/>
            <a:ext cx="912632" cy="9130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72231" y="1001476"/>
            <a:ext cx="1394474" cy="430299"/>
          </a:xfrm>
          <a:prstGeom prst="rect">
            <a:avLst/>
          </a:prstGeom>
          <a:noFill/>
        </p:spPr>
        <p:txBody>
          <a:bodyPr wrap="square" lIns="91285" tIns="45643" rIns="91285" bIns="45643" rtlCol="0">
            <a:spAutoFit/>
          </a:bodyPr>
          <a:lstStyle/>
          <a:p>
            <a:r>
              <a:rPr lang="en-US" sz="1100" dirty="0"/>
              <a:t>Time estimate: </a:t>
            </a:r>
          </a:p>
          <a:p>
            <a:r>
              <a:rPr lang="en-US" sz="1100" dirty="0"/>
              <a:t>4 minutes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52932" name="Slide Number Placeholder 3"/>
          <p:cNvSpPr>
            <a:spLocks noGrp="1"/>
          </p:cNvSpPr>
          <p:nvPr>
            <p:ph type="sldNum" sz="quarter" idx="5"/>
          </p:nvPr>
        </p:nvSpPr>
        <p:spPr/>
        <p:txBody>
          <a:bodyPr/>
          <a:lstStyle/>
          <a:p>
            <a:fld id="{1660E35B-0A22-475B-B4E5-9575B4BEBC59}" type="slidenum">
              <a:rPr lang="en-GB" smtClean="0"/>
              <a:pPr/>
              <a:t>10</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Notes Placeholder 2"/>
          <p:cNvSpPr>
            <a:spLocks noGrp="1"/>
          </p:cNvSpPr>
          <p:nvPr>
            <p:ph type="body" idx="1"/>
          </p:nvPr>
        </p:nvSpPr>
        <p:spPr/>
        <p:txBody>
          <a:bodyPr/>
          <a:lstStyle/>
          <a:p>
            <a:r>
              <a:rPr lang="en-US" dirty="0" smtClean="0"/>
              <a:t>Refer participants to Guide Paper 3 in the Grade 4 Extended-response (3-point) Sample Guide Set packet.</a:t>
            </a:r>
          </a:p>
          <a:p>
            <a:endParaRPr lang="en-US" dirty="0" smtClean="0"/>
          </a:p>
          <a:p>
            <a:r>
              <a:rPr lang="en-US" dirty="0" smtClean="0"/>
              <a:t>Guide Paper 3 is also a three point response.  The student</a:t>
            </a:r>
            <a:r>
              <a:rPr lang="en-US" baseline="0" dirty="0" smtClean="0"/>
              <a:t> wrote an equation to show that 4 times the amount she needed to save each month would equal what she needed minus what she already had. </a:t>
            </a:r>
          </a:p>
          <a:p>
            <a:endParaRPr lang="en-US" baseline="0" dirty="0" smtClean="0"/>
          </a:p>
          <a:p>
            <a:r>
              <a:rPr lang="en-US" dirty="0" smtClean="0"/>
              <a:t>This response answers the question correctly and demonstrates a thorough understanding of the mathematical concepts. The written equation is correct, the mathematical procedure used to solve the equation is appropriate with all necessary work shown, and the final answer is correct.</a:t>
            </a:r>
          </a:p>
        </p:txBody>
      </p:sp>
      <p:sp>
        <p:nvSpPr>
          <p:cNvPr id="253956" name="Slide Number Placeholder 3"/>
          <p:cNvSpPr>
            <a:spLocks noGrp="1"/>
          </p:cNvSpPr>
          <p:nvPr>
            <p:ph type="sldNum" sz="quarter" idx="5"/>
          </p:nvPr>
        </p:nvSpPr>
        <p:spPr/>
        <p:txBody>
          <a:bodyPr/>
          <a:lstStyle/>
          <a:p>
            <a:fld id="{228BDE2E-5854-46AE-8C1D-0A119D1E0A6F}" type="slidenum">
              <a:rPr lang="en-GB" smtClean="0"/>
              <a:pPr/>
              <a:t>11</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54980" name="Slide Number Placeholder 3"/>
          <p:cNvSpPr>
            <a:spLocks noGrp="1"/>
          </p:cNvSpPr>
          <p:nvPr>
            <p:ph type="sldNum" sz="quarter" idx="5"/>
          </p:nvPr>
        </p:nvSpPr>
        <p:spPr/>
        <p:txBody>
          <a:bodyPr/>
          <a:lstStyle/>
          <a:p>
            <a:fld id="{A18F85A7-ECC3-4161-B0D9-55AF94FC45AC}" type="slidenum">
              <a:rPr lang="en-GB" smtClean="0"/>
              <a:pPr/>
              <a:t>12</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Notes Placeholder 2"/>
          <p:cNvSpPr>
            <a:spLocks noGrp="1"/>
          </p:cNvSpPr>
          <p:nvPr>
            <p:ph type="body" idx="1"/>
          </p:nvPr>
        </p:nvSpPr>
        <p:spPr/>
        <p:txBody>
          <a:bodyPr/>
          <a:lstStyle/>
          <a:p>
            <a:r>
              <a:rPr lang="en-US" dirty="0" smtClean="0"/>
              <a:t>Refer participants to Guide Paper 4 in the Grade 4 Extended-response (3-point) Sample Guide Set packet.</a:t>
            </a:r>
          </a:p>
          <a:p>
            <a:endParaRPr lang="en-US" dirty="0" smtClean="0"/>
          </a:p>
          <a:p>
            <a:r>
              <a:rPr lang="en-US" dirty="0" smtClean="0"/>
              <a:t>Guide  Paper</a:t>
            </a:r>
            <a:r>
              <a:rPr lang="en-US" baseline="0" dirty="0" smtClean="0"/>
              <a:t> 4 is our first example of a 2 point paper</a:t>
            </a:r>
          </a:p>
          <a:p>
            <a:endParaRPr lang="en-US" baseline="0" dirty="0" smtClean="0"/>
          </a:p>
          <a:p>
            <a:r>
              <a:rPr lang="en-US" dirty="0" smtClean="0"/>
              <a:t>This response answers the question correctly and demonstrates a thorough understanding of the mathematical concepts. The written equation is not correct because an expression was written on the line, the mathematical procedure used to determine the amount</a:t>
            </a:r>
            <a:r>
              <a:rPr lang="en-US" baseline="0" dirty="0" smtClean="0"/>
              <a:t> saved each month </a:t>
            </a:r>
            <a:r>
              <a:rPr lang="en-US" dirty="0" smtClean="0"/>
              <a:t>is appropriate with all necessary work shown, and the final answer is correct.</a:t>
            </a:r>
          </a:p>
        </p:txBody>
      </p:sp>
      <p:sp>
        <p:nvSpPr>
          <p:cNvPr id="256004" name="Slide Number Placeholder 3"/>
          <p:cNvSpPr>
            <a:spLocks noGrp="1"/>
          </p:cNvSpPr>
          <p:nvPr>
            <p:ph type="sldNum" sz="quarter" idx="5"/>
          </p:nvPr>
        </p:nvSpPr>
        <p:spPr/>
        <p:txBody>
          <a:bodyPr/>
          <a:lstStyle/>
          <a:p>
            <a:fld id="{319686C0-F806-4B76-B991-5801EF5C685D}" type="slidenum">
              <a:rPr lang="en-GB" smtClean="0"/>
              <a:pPr/>
              <a:t>13</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57028" name="Slide Number Placeholder 3"/>
          <p:cNvSpPr>
            <a:spLocks noGrp="1"/>
          </p:cNvSpPr>
          <p:nvPr>
            <p:ph type="sldNum" sz="quarter" idx="5"/>
          </p:nvPr>
        </p:nvSpPr>
        <p:spPr/>
        <p:txBody>
          <a:bodyPr/>
          <a:lstStyle/>
          <a:p>
            <a:fld id="{7B5061B8-58E1-465C-8EDF-6DBFC3DAE12C}" type="slidenum">
              <a:rPr lang="en-GB" smtClean="0"/>
              <a:pPr/>
              <a:t>14</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Notes Placeholder 2"/>
          <p:cNvSpPr>
            <a:spLocks noGrp="1"/>
          </p:cNvSpPr>
          <p:nvPr>
            <p:ph type="body" idx="1"/>
          </p:nvPr>
        </p:nvSpPr>
        <p:spPr/>
        <p:txBody>
          <a:bodyPr/>
          <a:lstStyle/>
          <a:p>
            <a:r>
              <a:rPr lang="en-US" dirty="0" smtClean="0"/>
              <a:t>Refer participants to Guide Paper 5 in the Grade 4 Extended-response (3-point) Sample Guide Set packet.</a:t>
            </a:r>
          </a:p>
          <a:p>
            <a:endParaRPr lang="en-US" dirty="0" smtClean="0"/>
          </a:p>
          <a:p>
            <a:r>
              <a:rPr lang="en-US" dirty="0" smtClean="0"/>
              <a:t>Guide Paper 5 is also an example of a 2 point</a:t>
            </a:r>
            <a:r>
              <a:rPr lang="en-US" baseline="0" dirty="0" smtClean="0"/>
              <a:t> paper. </a:t>
            </a:r>
            <a:r>
              <a:rPr lang="en-US" dirty="0" smtClean="0"/>
              <a:t>This response demonstrates partial understanding and addresses most aspects of the task, using mathematically sound procedures. The equation is partially correct; it does not account for the 208. The mathematical procedure used to determine the amount of money to be saved each month is mathematically sound; however, the division error results in an incorrect answer.</a:t>
            </a:r>
          </a:p>
        </p:txBody>
      </p:sp>
      <p:sp>
        <p:nvSpPr>
          <p:cNvPr id="258052" name="Slide Number Placeholder 3"/>
          <p:cNvSpPr>
            <a:spLocks noGrp="1"/>
          </p:cNvSpPr>
          <p:nvPr>
            <p:ph type="sldNum" sz="quarter" idx="5"/>
          </p:nvPr>
        </p:nvSpPr>
        <p:spPr/>
        <p:txBody>
          <a:bodyPr/>
          <a:lstStyle/>
          <a:p>
            <a:fld id="{2BD07A61-D14B-4C33-BC20-3653E0522A52}" type="slidenum">
              <a:rPr lang="en-GB" smtClean="0"/>
              <a:pPr/>
              <a:t>15</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59076" name="Slide Number Placeholder 3"/>
          <p:cNvSpPr>
            <a:spLocks noGrp="1"/>
          </p:cNvSpPr>
          <p:nvPr>
            <p:ph type="sldNum" sz="quarter" idx="5"/>
          </p:nvPr>
        </p:nvSpPr>
        <p:spPr/>
        <p:txBody>
          <a:bodyPr/>
          <a:lstStyle/>
          <a:p>
            <a:fld id="{08749C28-09AA-46EF-8180-214876E25D63}" type="slidenum">
              <a:rPr lang="en-GB" smtClean="0"/>
              <a:pPr/>
              <a:t>16</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Notes Placeholder 2"/>
          <p:cNvSpPr>
            <a:spLocks noGrp="1"/>
          </p:cNvSpPr>
          <p:nvPr>
            <p:ph type="body" idx="1"/>
          </p:nvPr>
        </p:nvSpPr>
        <p:spPr/>
        <p:txBody>
          <a:bodyPr/>
          <a:lstStyle/>
          <a:p>
            <a:r>
              <a:rPr lang="en-US" dirty="0" smtClean="0"/>
              <a:t>Refer participants to Guide Paper 6 in the Grade 4 Extended-response (3-point) Sample Guide Set packet.</a:t>
            </a:r>
          </a:p>
          <a:p>
            <a:endParaRPr lang="en-US" dirty="0" smtClean="0"/>
          </a:p>
          <a:p>
            <a:r>
              <a:rPr lang="en-US" dirty="0" smtClean="0"/>
              <a:t>Guide Paper 6 is our last example of a two point paper.</a:t>
            </a:r>
            <a:r>
              <a:rPr lang="en-US" baseline="0" dirty="0" smtClean="0"/>
              <a:t> </a:t>
            </a:r>
            <a:r>
              <a:rPr lang="en-US" dirty="0" smtClean="0"/>
              <a:t>This response demonstrates partial understanding. The equation is missing the parentheses around 240 - 32. However, the correct order of operations is followed to solve the incorrect equation.</a:t>
            </a:r>
          </a:p>
        </p:txBody>
      </p:sp>
      <p:sp>
        <p:nvSpPr>
          <p:cNvPr id="260100" name="Slide Number Placeholder 3"/>
          <p:cNvSpPr>
            <a:spLocks noGrp="1"/>
          </p:cNvSpPr>
          <p:nvPr>
            <p:ph type="sldNum" sz="quarter" idx="5"/>
          </p:nvPr>
        </p:nvSpPr>
        <p:spPr/>
        <p:txBody>
          <a:bodyPr/>
          <a:lstStyle/>
          <a:p>
            <a:fld id="{F9E81D50-B428-4A4D-807C-827758BF2557}" type="slidenum">
              <a:rPr lang="en-GB" smtClean="0"/>
              <a:pPr/>
              <a:t>17</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1124" name="Slide Number Placeholder 3"/>
          <p:cNvSpPr>
            <a:spLocks noGrp="1"/>
          </p:cNvSpPr>
          <p:nvPr>
            <p:ph type="sldNum" sz="quarter" idx="5"/>
          </p:nvPr>
        </p:nvSpPr>
        <p:spPr/>
        <p:txBody>
          <a:bodyPr/>
          <a:lstStyle/>
          <a:p>
            <a:fld id="{70927448-E37C-40F3-8D86-BEAA5FC46685}" type="slidenum">
              <a:rPr lang="en-GB" smtClean="0"/>
              <a:pPr/>
              <a:t>18</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Notes Placeholder 2"/>
          <p:cNvSpPr>
            <a:spLocks noGrp="1"/>
          </p:cNvSpPr>
          <p:nvPr>
            <p:ph type="body" idx="1"/>
          </p:nvPr>
        </p:nvSpPr>
        <p:spPr/>
        <p:txBody>
          <a:bodyPr/>
          <a:lstStyle/>
          <a:p>
            <a:r>
              <a:rPr lang="en-US" dirty="0" smtClean="0"/>
              <a:t>Refer participants to Guide Paper 7 in the Grade 4 Extended-response (3-point) Sample Guide Set packet.</a:t>
            </a:r>
          </a:p>
          <a:p>
            <a:endParaRPr lang="en-US" dirty="0" smtClean="0"/>
          </a:p>
          <a:p>
            <a:r>
              <a:rPr lang="en-US" dirty="0" smtClean="0"/>
              <a:t>Guide Paper 7 is our first example of a 1 point paper. This response exhibits many flaws and demonstrates only a limited understanding of the question. There is no equation given and the expression (x ÷ 4) does not show any understanding. The procedure used to solve the equation is appropriate; however, there are two division errors – both for the estimate (200 ÷ 4 = $55) and for the equation identified as “real” (208 ÷ 4 = $57). The final answer (57.00) is incorrect.</a:t>
            </a:r>
          </a:p>
        </p:txBody>
      </p:sp>
      <p:sp>
        <p:nvSpPr>
          <p:cNvPr id="262148" name="Slide Number Placeholder 3"/>
          <p:cNvSpPr>
            <a:spLocks noGrp="1"/>
          </p:cNvSpPr>
          <p:nvPr>
            <p:ph type="sldNum" sz="quarter" idx="5"/>
          </p:nvPr>
        </p:nvSpPr>
        <p:spPr/>
        <p:txBody>
          <a:bodyPr/>
          <a:lstStyle/>
          <a:p>
            <a:fld id="{88C1A408-E534-4F73-850C-7CBA090EAC3F}" type="slidenum">
              <a:rPr lang="en-GB" smtClean="0"/>
              <a:pPr/>
              <a:t>19</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630238"/>
            <a:ext cx="3857625" cy="2894012"/>
          </a:xfrm>
        </p:spPr>
      </p:sp>
      <p:sp>
        <p:nvSpPr>
          <p:cNvPr id="3" name="Notes Placeholder 2"/>
          <p:cNvSpPr>
            <a:spLocks noGrp="1"/>
          </p:cNvSpPr>
          <p:nvPr>
            <p:ph type="body" idx="1"/>
          </p:nvPr>
        </p:nvSpPr>
        <p:spPr/>
        <p:txBody>
          <a:bodyPr>
            <a:normAutofit/>
          </a:bodyPr>
          <a:lstStyle/>
          <a:p>
            <a:r>
              <a:rPr lang="en-US" dirty="0" smtClean="0"/>
              <a:t>We will now look at student responses to the grade 4 3-point question.  </a:t>
            </a:r>
          </a:p>
          <a:p>
            <a:endParaRPr lang="en-US" dirty="0" smtClean="0"/>
          </a:p>
          <a:p>
            <a:r>
              <a:rPr lang="en-US" dirty="0" smtClean="0"/>
              <a:t>Refer participants to the Grade 4 Extended-response (3-point) Sample Question Guide/Practice Set.</a:t>
            </a:r>
          </a:p>
          <a:p>
            <a:endParaRPr lang="en-US" dirty="0" smtClean="0"/>
          </a:p>
          <a:p>
            <a:r>
              <a:rPr lang="en-US" dirty="0" smtClean="0"/>
              <a:t>You will also need your 3 Point Holistic Rubric</a:t>
            </a:r>
            <a:r>
              <a:rPr lang="en-US" baseline="0" dirty="0" smtClean="0"/>
              <a:t> and the Scoring Policies as you work through this section.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1"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3172" name="Slide Number Placeholder 3"/>
          <p:cNvSpPr>
            <a:spLocks noGrp="1"/>
          </p:cNvSpPr>
          <p:nvPr>
            <p:ph type="sldNum" sz="quarter" idx="5"/>
          </p:nvPr>
        </p:nvSpPr>
        <p:spPr/>
        <p:txBody>
          <a:bodyPr/>
          <a:lstStyle/>
          <a:p>
            <a:fld id="{773DD2FE-EE11-4EB6-9EC5-38F5D7020AFF}" type="slidenum">
              <a:rPr lang="en-GB" smtClean="0"/>
              <a:pPr/>
              <a:t>20</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Notes Placeholder 2"/>
          <p:cNvSpPr>
            <a:spLocks noGrp="1"/>
          </p:cNvSpPr>
          <p:nvPr>
            <p:ph type="body" idx="1"/>
          </p:nvPr>
        </p:nvSpPr>
        <p:spPr/>
        <p:txBody>
          <a:bodyPr/>
          <a:lstStyle/>
          <a:p>
            <a:r>
              <a:rPr lang="en-US" dirty="0" smtClean="0"/>
              <a:t>Refer participants to Guide Paper 8 in the Grade 4 Extended-response (3-point) Sample Guide Set packet.</a:t>
            </a:r>
          </a:p>
          <a:p>
            <a:endParaRPr lang="en-US" dirty="0" smtClean="0"/>
          </a:p>
          <a:p>
            <a:r>
              <a:rPr lang="en-US" dirty="0" smtClean="0"/>
              <a:t>Guide Paper 8 is</a:t>
            </a:r>
            <a:r>
              <a:rPr lang="en-US" baseline="0" dirty="0" smtClean="0"/>
              <a:t> scored as a 1. </a:t>
            </a:r>
            <a:r>
              <a:rPr lang="en-US" dirty="0" smtClean="0"/>
              <a:t>This response demonstrates only a limited understanding of the mathematical concepts. The equation is not provided and while the answer is correct, not all of the required work is provided.</a:t>
            </a:r>
          </a:p>
        </p:txBody>
      </p:sp>
      <p:sp>
        <p:nvSpPr>
          <p:cNvPr id="264196" name="Slide Number Placeholder 3"/>
          <p:cNvSpPr>
            <a:spLocks noGrp="1"/>
          </p:cNvSpPr>
          <p:nvPr>
            <p:ph type="sldNum" sz="quarter" idx="5"/>
          </p:nvPr>
        </p:nvSpPr>
        <p:spPr/>
        <p:txBody>
          <a:bodyPr/>
          <a:lstStyle/>
          <a:p>
            <a:fld id="{B4D68D59-0D7D-4858-A4BB-A21FDC09988E}" type="slidenum">
              <a:rPr lang="en-GB" smtClean="0"/>
              <a:pPr/>
              <a:t>21</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5220" name="Slide Number Placeholder 3"/>
          <p:cNvSpPr>
            <a:spLocks noGrp="1"/>
          </p:cNvSpPr>
          <p:nvPr>
            <p:ph type="sldNum" sz="quarter" idx="5"/>
          </p:nvPr>
        </p:nvSpPr>
        <p:spPr/>
        <p:txBody>
          <a:bodyPr/>
          <a:lstStyle/>
          <a:p>
            <a:fld id="{63A64A99-84D6-4AE4-806F-29CE6187DBAC}" type="slidenum">
              <a:rPr lang="en-GB" smtClean="0"/>
              <a:pPr/>
              <a:t>22</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Notes Placeholder 2"/>
          <p:cNvSpPr>
            <a:spLocks noGrp="1"/>
          </p:cNvSpPr>
          <p:nvPr>
            <p:ph type="body" idx="1"/>
          </p:nvPr>
        </p:nvSpPr>
        <p:spPr/>
        <p:txBody>
          <a:bodyPr/>
          <a:lstStyle/>
          <a:p>
            <a:r>
              <a:rPr lang="en-US" dirty="0" smtClean="0"/>
              <a:t>Refer participants to Guide Paper 9 in the Grade 4 Extended-response (3-point) Sample Guide Set packet.</a:t>
            </a:r>
          </a:p>
          <a:p>
            <a:endParaRPr lang="en-US" dirty="0" smtClean="0"/>
          </a:p>
          <a:p>
            <a:r>
              <a:rPr lang="en-US" dirty="0" smtClean="0"/>
              <a:t>Guide Paper 9 is also</a:t>
            </a:r>
            <a:r>
              <a:rPr lang="en-US" baseline="0" dirty="0" smtClean="0"/>
              <a:t> an</a:t>
            </a:r>
            <a:r>
              <a:rPr lang="en-US" dirty="0" smtClean="0"/>
              <a:t> example of a 1 point paper. </a:t>
            </a:r>
          </a:p>
          <a:p>
            <a:endParaRPr lang="en-US" dirty="0" smtClean="0"/>
          </a:p>
          <a:p>
            <a:r>
              <a:rPr lang="en-US" dirty="0" smtClean="0"/>
              <a:t>This response demonstrates only a limited understanding. While some aspects of the task are addressed correctly, faulty reasoning results in an inadequate solution. The equation is incorrect and does not take into account the $32 already saved. This reflects a lack of essential understanding of the underlying mathematical concept. However, that incorrect equation is solved correctly.</a:t>
            </a:r>
          </a:p>
        </p:txBody>
      </p:sp>
      <p:sp>
        <p:nvSpPr>
          <p:cNvPr id="266244" name="Slide Number Placeholder 3"/>
          <p:cNvSpPr>
            <a:spLocks noGrp="1"/>
          </p:cNvSpPr>
          <p:nvPr>
            <p:ph type="sldNum" sz="quarter" idx="5"/>
          </p:nvPr>
        </p:nvSpPr>
        <p:spPr/>
        <p:txBody>
          <a:bodyPr/>
          <a:lstStyle/>
          <a:p>
            <a:fld id="{8FB568B4-7C6E-4BB1-A221-9C8E9CE421F0}" type="slidenum">
              <a:rPr lang="en-GB" smtClean="0"/>
              <a:pPr/>
              <a:t>23</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7268" name="Slide Number Placeholder 3"/>
          <p:cNvSpPr>
            <a:spLocks noGrp="1"/>
          </p:cNvSpPr>
          <p:nvPr>
            <p:ph type="sldNum" sz="quarter" idx="5"/>
          </p:nvPr>
        </p:nvSpPr>
        <p:spPr/>
        <p:txBody>
          <a:bodyPr/>
          <a:lstStyle/>
          <a:p>
            <a:fld id="{70ED15C5-1098-4F55-AD1A-FF6D27F6C209}" type="slidenum">
              <a:rPr lang="en-GB" smtClean="0"/>
              <a:pPr/>
              <a:t>24</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Notes Placeholder 2"/>
          <p:cNvSpPr>
            <a:spLocks noGrp="1"/>
          </p:cNvSpPr>
          <p:nvPr>
            <p:ph type="body" idx="1"/>
          </p:nvPr>
        </p:nvSpPr>
        <p:spPr/>
        <p:txBody>
          <a:bodyPr/>
          <a:lstStyle/>
          <a:p>
            <a:r>
              <a:rPr lang="en-US" dirty="0" smtClean="0"/>
              <a:t>Refer participants to Guide Paper 10 in the Grade 4 Extended-response (3-point) Sample Guide Set packet.</a:t>
            </a:r>
          </a:p>
          <a:p>
            <a:endParaRPr lang="en-US" dirty="0" smtClean="0"/>
          </a:p>
          <a:p>
            <a:r>
              <a:rPr lang="en-US" dirty="0" smtClean="0"/>
              <a:t>Guide Paper 10 is our first example of a 0 point paper. This response is incorrect. The initial equation is not correct and only the very first step of the process is completed. This results in an incorrect answer. Holistically, this is not sufficient to demonstrate even a limited understanding of the mathematical concepts embodied in the task.</a:t>
            </a:r>
          </a:p>
        </p:txBody>
      </p:sp>
      <p:sp>
        <p:nvSpPr>
          <p:cNvPr id="268292" name="Slide Number Placeholder 3"/>
          <p:cNvSpPr>
            <a:spLocks noGrp="1"/>
          </p:cNvSpPr>
          <p:nvPr>
            <p:ph type="sldNum" sz="quarter" idx="5"/>
          </p:nvPr>
        </p:nvSpPr>
        <p:spPr/>
        <p:txBody>
          <a:bodyPr/>
          <a:lstStyle/>
          <a:p>
            <a:fld id="{0311307C-A964-4AA9-855E-B5F8E84B47D2}" type="slidenum">
              <a:rPr lang="en-GB" smtClean="0"/>
              <a:pPr/>
              <a:t>25</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69316" name="Slide Number Placeholder 3"/>
          <p:cNvSpPr>
            <a:spLocks noGrp="1"/>
          </p:cNvSpPr>
          <p:nvPr>
            <p:ph type="sldNum" sz="quarter" idx="5"/>
          </p:nvPr>
        </p:nvSpPr>
        <p:spPr/>
        <p:txBody>
          <a:bodyPr/>
          <a:lstStyle/>
          <a:p>
            <a:fld id="{144D49C1-F809-4837-B58F-4CB34F74D4D3}" type="slidenum">
              <a:rPr lang="en-GB" smtClean="0"/>
              <a:pPr/>
              <a:t>26</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Notes Placeholder 2"/>
          <p:cNvSpPr>
            <a:spLocks noGrp="1"/>
          </p:cNvSpPr>
          <p:nvPr>
            <p:ph type="body" idx="1"/>
          </p:nvPr>
        </p:nvSpPr>
        <p:spPr/>
        <p:txBody>
          <a:bodyPr/>
          <a:lstStyle/>
          <a:p>
            <a:r>
              <a:rPr lang="en-US" dirty="0" smtClean="0"/>
              <a:t>Refer participants to Guide Paper 11 in the Grade 4 Extended-response (3-point) Sample Guide Set packet.</a:t>
            </a:r>
          </a:p>
          <a:p>
            <a:endParaRPr lang="en-US" dirty="0" smtClean="0"/>
          </a:p>
          <a:p>
            <a:r>
              <a:rPr lang="en-US" dirty="0" smtClean="0"/>
              <a:t>This response is incorrect. The equation given is incorrect and while the final answer is correct, no correct work or mathematically appropriate process is shown that would lead to that answer. So</a:t>
            </a:r>
            <a:r>
              <a:rPr lang="en-US" baseline="0" dirty="0" smtClean="0"/>
              <a:t> G</a:t>
            </a:r>
            <a:r>
              <a:rPr lang="en-US" dirty="0" smtClean="0"/>
              <a:t>uide Paper</a:t>
            </a:r>
            <a:r>
              <a:rPr lang="en-US" baseline="0" dirty="0" smtClean="0"/>
              <a:t> 11</a:t>
            </a:r>
            <a:r>
              <a:rPr lang="en-US" dirty="0" smtClean="0"/>
              <a:t> is an</a:t>
            </a:r>
            <a:r>
              <a:rPr lang="en-US" baseline="0" dirty="0" smtClean="0"/>
              <a:t> example of a 0 </a:t>
            </a:r>
            <a:r>
              <a:rPr lang="en-US" dirty="0" smtClean="0"/>
              <a:t>point paper. </a:t>
            </a:r>
          </a:p>
        </p:txBody>
      </p:sp>
      <p:sp>
        <p:nvSpPr>
          <p:cNvPr id="270340" name="Slide Number Placeholder 3"/>
          <p:cNvSpPr>
            <a:spLocks noGrp="1"/>
          </p:cNvSpPr>
          <p:nvPr>
            <p:ph type="sldNum" sz="quarter" idx="5"/>
          </p:nvPr>
        </p:nvSpPr>
        <p:spPr/>
        <p:txBody>
          <a:bodyPr/>
          <a:lstStyle/>
          <a:p>
            <a:fld id="{D9BC3D0A-20B5-4ACE-8654-364C7C30D4FD}" type="slidenum">
              <a:rPr lang="en-GB" smtClean="0"/>
              <a:pPr/>
              <a:t>27</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Notes Placeholder 2"/>
          <p:cNvSpPr>
            <a:spLocks noGrp="1"/>
          </p:cNvSpPr>
          <p:nvPr>
            <p:ph type="body" idx="1"/>
          </p:nvPr>
        </p:nvSpPr>
        <p:spPr/>
        <p:txBody>
          <a:bodyPr/>
          <a:lstStyle/>
          <a:p>
            <a:r>
              <a:rPr lang="en-US" dirty="0" smtClean="0"/>
              <a:t>Direct the participants to read the annotation; ask if there are any questions. A second training option is to read or paraphrase the annotation for participants while viewing the response slide.</a:t>
            </a:r>
          </a:p>
          <a:p>
            <a:endParaRPr lang="en-US" dirty="0" smtClean="0"/>
          </a:p>
        </p:txBody>
      </p:sp>
      <p:sp>
        <p:nvSpPr>
          <p:cNvPr id="271364" name="Slide Number Placeholder 3"/>
          <p:cNvSpPr>
            <a:spLocks noGrp="1"/>
          </p:cNvSpPr>
          <p:nvPr>
            <p:ph type="sldNum" sz="quarter" idx="5"/>
          </p:nvPr>
        </p:nvSpPr>
        <p:spPr/>
        <p:txBody>
          <a:bodyPr/>
          <a:lstStyle/>
          <a:p>
            <a:fld id="{510A8361-6484-4F25-9280-99368F942333}" type="slidenum">
              <a:rPr lang="en-GB" smtClean="0"/>
              <a:pPr/>
              <a:t>28</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 the guide paper analysis</a:t>
            </a:r>
            <a:r>
              <a:rPr lang="en-US" baseline="0" dirty="0" smtClean="0"/>
              <a:t> for the 4</a:t>
            </a:r>
            <a:r>
              <a:rPr lang="en-US" baseline="30000" dirty="0" smtClean="0"/>
              <a:t>th</a:t>
            </a:r>
            <a:r>
              <a:rPr lang="en-US" baseline="0" dirty="0" smtClean="0"/>
              <a:t> grade 3 point question.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next section in the </a:t>
            </a:r>
            <a:r>
              <a:rPr lang="en-US" dirty="0" smtClean="0">
                <a:latin typeface="Verdana" pitchFamily="34" charset="0"/>
                <a:cs typeface="Arial" charset="0"/>
              </a:rPr>
              <a:t>Grade 4</a:t>
            </a:r>
            <a:r>
              <a:rPr lang="en-US" baseline="0" dirty="0" smtClean="0">
                <a:latin typeface="Verdana" pitchFamily="34" charset="0"/>
                <a:cs typeface="Arial" charset="0"/>
              </a:rPr>
              <a:t> Extended</a:t>
            </a:r>
            <a:r>
              <a:rPr lang="en-US" dirty="0" smtClean="0">
                <a:latin typeface="Verdana" pitchFamily="34" charset="0"/>
                <a:cs typeface="Arial" charset="0"/>
              </a:rPr>
              <a:t>-response (3-point) Sample packet</a:t>
            </a:r>
            <a:r>
              <a:rPr lang="en-US" baseline="0" dirty="0" smtClean="0">
                <a:latin typeface="Verdana" pitchFamily="34" charset="0"/>
                <a:cs typeface="Arial" charset="0"/>
              </a:rPr>
              <a:t> contains the practice papers for this question.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Verdana" pitchFamily="34" charset="0"/>
                <a:cs typeface="Arial" charset="0"/>
              </a:rPr>
              <a:t>Using the 3 point holistic rubric, the scoring policies and these guide papers determine the scores for the practice papers.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Verdana" pitchFamily="34" charset="0"/>
              <a:cs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29</a:t>
            </a:fld>
            <a:endParaRPr lang="en-GB" dirty="0"/>
          </a:p>
        </p:txBody>
      </p:sp>
    </p:spTree>
    <p:extLst>
      <p:ext uri="{BB962C8B-B14F-4D97-AF65-F5344CB8AC3E}">
        <p14:creationId xmlns:p14="http://schemas.microsoft.com/office/powerpoint/2010/main" val="29995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Notes Placeholder 2"/>
          <p:cNvSpPr>
            <a:spLocks noGrp="1"/>
          </p:cNvSpPr>
          <p:nvPr>
            <p:ph type="body" idx="1"/>
          </p:nvPr>
        </p:nvSpPr>
        <p:spPr/>
        <p:txBody>
          <a:bodyPr/>
          <a:lstStyle/>
          <a:p>
            <a:r>
              <a:rPr lang="en-US" dirty="0" smtClean="0"/>
              <a:t>This is a sample of a grade 3 point question that is aligned with Common Core learning standard 4.OA.3</a:t>
            </a:r>
          </a:p>
          <a:p>
            <a:endParaRPr lang="en-US" dirty="0" smtClean="0"/>
          </a:p>
        </p:txBody>
      </p:sp>
      <p:sp>
        <p:nvSpPr>
          <p:cNvPr id="246788" name="Slide Number Placeholder 3"/>
          <p:cNvSpPr>
            <a:spLocks noGrp="1"/>
          </p:cNvSpPr>
          <p:nvPr>
            <p:ph type="sldNum" sz="quarter" idx="5"/>
          </p:nvPr>
        </p:nvSpPr>
        <p:spPr/>
        <p:txBody>
          <a:bodyPr/>
          <a:lstStyle/>
          <a:p>
            <a:fld id="{1BD43BB8-6D8E-409D-B49C-2F4808B5EF1B}" type="slidenum">
              <a:rPr lang="en-GB" smtClean="0"/>
              <a:pPr/>
              <a:t>3</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775" y="630238"/>
            <a:ext cx="3857625" cy="2894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C7F7FC8-DFCC-4405-AF1D-4EB489BCB67C}" type="slidenum">
              <a:rPr lang="en-GB" smtClean="0"/>
              <a:pPr>
                <a:defRPr/>
              </a:pPr>
              <a:t>30</a:t>
            </a:fld>
            <a:endParaRPr lang="en-GB" dirty="0"/>
          </a:p>
        </p:txBody>
      </p:sp>
    </p:spTree>
    <p:extLst>
      <p:ext uri="{BB962C8B-B14F-4D97-AF65-F5344CB8AC3E}">
        <p14:creationId xmlns:p14="http://schemas.microsoft.com/office/powerpoint/2010/main" val="282385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200" b="1" dirty="0" smtClean="0">
                <a:latin typeface="Gill Sans MT Pro Book"/>
              </a:rPr>
              <a:t>CCLS 4.OA.3</a:t>
            </a:r>
          </a:p>
          <a:p>
            <a:r>
              <a:rPr lang="en-US" sz="1200" dirty="0" smtClean="0">
                <a:latin typeface="Gill Sans MT Pro Book"/>
              </a:rPr>
              <a:t> </a:t>
            </a:r>
          </a:p>
          <a:p>
            <a:pPr algn="just"/>
            <a:r>
              <a:rPr lang="en-US" sz="1200" dirty="0" smtClean="0">
                <a:latin typeface="Gill Sans MT Pro Book"/>
              </a:rPr>
              <a:t>Requires</a:t>
            </a:r>
            <a:r>
              <a:rPr lang="en-US" sz="1200" baseline="0" dirty="0" smtClean="0">
                <a:latin typeface="Gill Sans MT Pro Book"/>
              </a:rPr>
              <a:t> that students s</a:t>
            </a:r>
            <a:r>
              <a:rPr lang="en-US" sz="1200" dirty="0" smtClean="0">
                <a:latin typeface="Gill Sans MT Pro Book"/>
              </a:rPr>
              <a:t>olve multistep word problems posed with whole numbers and having whole-number answers using the four operations, including problems in which remainders must be interpreted. Represent these problems using equations with a letter standing for the unknown quantity. Assess the reasonableness of answers using mental computation and estimation strategies including rounding.</a:t>
            </a:r>
          </a:p>
          <a:p>
            <a:pPr defTabSz="91285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A202337-F4D6-4504-9D17-B713B6592478}" type="slidenum">
              <a:rPr lang="en-GB" smtClean="0"/>
              <a:pPr/>
              <a:t>4</a:t>
            </a:fld>
            <a:endParaRPr lang="en-GB" dirty="0"/>
          </a:p>
        </p:txBody>
      </p:sp>
      <p:sp>
        <p:nvSpPr>
          <p:cNvPr id="7" name="Slide Image Placeholder 6"/>
          <p:cNvSpPr>
            <a:spLocks noGrp="1" noRot="1" noChangeAspect="1"/>
          </p:cNvSpPr>
          <p:nvPr>
            <p:ph type="sldImg"/>
          </p:nvPr>
        </p:nvSpPr>
        <p:spPr>
          <a:xfrm>
            <a:off x="231775" y="630238"/>
            <a:ext cx="3857625" cy="289401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Notes Placeholder 2"/>
          <p:cNvSpPr>
            <a:spLocks noGrp="1"/>
          </p:cNvSpPr>
          <p:nvPr>
            <p:ph type="body" idx="1"/>
          </p:nvPr>
        </p:nvSpPr>
        <p:spPr/>
        <p:txBody>
          <a:bodyPr/>
          <a:lstStyle/>
          <a:p>
            <a:r>
              <a:rPr lang="en-US" dirty="0" smtClean="0"/>
              <a:t>Take a couple minutes to think about how you would answer the question.  (Allow participants 3 – 4 minutes to answer the question and reflect.)</a:t>
            </a:r>
          </a:p>
          <a:p>
            <a:endParaRPr lang="en-US" dirty="0" smtClean="0"/>
          </a:p>
          <a:p>
            <a:r>
              <a:rPr lang="en-US" dirty="0" smtClean="0"/>
              <a:t>Pause the video and</a:t>
            </a:r>
            <a:r>
              <a:rPr lang="en-US" baseline="0" dirty="0" smtClean="0"/>
              <a:t> solve this problem</a:t>
            </a:r>
            <a:endParaRPr lang="en-US" dirty="0" smtClean="0"/>
          </a:p>
          <a:p>
            <a:endParaRPr lang="en-US" dirty="0" smtClean="0"/>
          </a:p>
          <a:p>
            <a:r>
              <a:rPr lang="en-US" dirty="0" smtClean="0"/>
              <a:t>Before</a:t>
            </a:r>
            <a:r>
              <a:rPr lang="en-US" baseline="0" dirty="0" smtClean="0"/>
              <a:t> we look at the guide papers-</a:t>
            </a:r>
          </a:p>
          <a:p>
            <a:endParaRPr lang="en-US" baseline="0" dirty="0" smtClean="0"/>
          </a:p>
          <a:p>
            <a:r>
              <a:rPr lang="en-US" dirty="0" smtClean="0"/>
              <a:t>Ask yourself what a typical a student response might look like at each of the levels of the three point rubric.</a:t>
            </a:r>
          </a:p>
          <a:p>
            <a:endParaRPr lang="en-US" dirty="0" smtClean="0"/>
          </a:p>
          <a:p>
            <a:endParaRPr lang="en-US" dirty="0" smtClean="0"/>
          </a:p>
          <a:p>
            <a:r>
              <a:rPr lang="en-US" dirty="0" smtClean="0"/>
              <a:t>Pause the video</a:t>
            </a:r>
            <a:r>
              <a:rPr lang="en-US" baseline="0" dirty="0" smtClean="0"/>
              <a:t> to discuss or jot down your thoughts. </a:t>
            </a:r>
            <a:endParaRPr lang="en-US" dirty="0" smtClean="0"/>
          </a:p>
          <a:p>
            <a:endParaRPr lang="en-US" dirty="0" smtClean="0"/>
          </a:p>
        </p:txBody>
      </p:sp>
      <p:sp>
        <p:nvSpPr>
          <p:cNvPr id="247812" name="Slide Number Placeholder 3"/>
          <p:cNvSpPr>
            <a:spLocks noGrp="1"/>
          </p:cNvSpPr>
          <p:nvPr>
            <p:ph type="sldNum" sz="quarter" idx="5"/>
          </p:nvPr>
        </p:nvSpPr>
        <p:spPr/>
        <p:txBody>
          <a:bodyPr/>
          <a:lstStyle/>
          <a:p>
            <a:fld id="{D2653BE2-E910-4EB8-B753-14986220E6BA}" type="slidenum">
              <a:rPr lang="en-GB" smtClean="0"/>
              <a:pPr/>
              <a:t>5</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Notes Placeholder 2"/>
          <p:cNvSpPr>
            <a:spLocks noGrp="1"/>
          </p:cNvSpPr>
          <p:nvPr>
            <p:ph type="body" idx="1"/>
          </p:nvPr>
        </p:nvSpPr>
        <p:spPr/>
        <p:txBody>
          <a:bodyPr/>
          <a:lstStyle/>
          <a:p>
            <a:r>
              <a:rPr lang="en-US" dirty="0" smtClean="0"/>
              <a:t>Talk through the response:</a:t>
            </a:r>
          </a:p>
          <a:p>
            <a:endParaRPr lang="en-US" dirty="0" smtClean="0"/>
          </a:p>
          <a:p>
            <a:r>
              <a:rPr lang="en-US" dirty="0" smtClean="0"/>
              <a:t>So here is an example of how a student could ear</a:t>
            </a:r>
            <a:r>
              <a:rPr lang="en-US" baseline="0" dirty="0" smtClean="0"/>
              <a:t>n a 3 on this question</a:t>
            </a:r>
          </a:p>
          <a:p>
            <a:endParaRPr lang="en-US" dirty="0" smtClean="0"/>
          </a:p>
          <a:p>
            <a:r>
              <a:rPr lang="en-US" dirty="0" smtClean="0"/>
              <a:t>The equation written on the line is correct, (240 – 32)/4 = x.  The equation is then correctly solved and the answer is correct.</a:t>
            </a:r>
          </a:p>
          <a:p>
            <a:endParaRPr lang="en-US" dirty="0" smtClean="0"/>
          </a:p>
          <a:p>
            <a:r>
              <a:rPr lang="en-US" dirty="0" smtClean="0"/>
              <a:t>This is what we would expect as a common, but not the only, 3-point response.</a:t>
            </a:r>
          </a:p>
          <a:p>
            <a:endParaRPr lang="en-US" dirty="0" smtClean="0"/>
          </a:p>
          <a:p>
            <a:r>
              <a:rPr lang="en-US" dirty="0" smtClean="0"/>
              <a:t>Guide the discussion by asking a few teachers for other ways this question may be answered correctly or what we might expect as common 2-point, 1-point and 0-point responses. </a:t>
            </a:r>
          </a:p>
          <a:p>
            <a:endParaRPr lang="en-US" dirty="0" smtClean="0"/>
          </a:p>
          <a:p>
            <a:endParaRPr lang="en-US" dirty="0" smtClean="0"/>
          </a:p>
        </p:txBody>
      </p:sp>
      <p:sp>
        <p:nvSpPr>
          <p:cNvPr id="248836" name="Slide Number Placeholder 3"/>
          <p:cNvSpPr>
            <a:spLocks noGrp="1"/>
          </p:cNvSpPr>
          <p:nvPr>
            <p:ph type="sldNum" sz="quarter" idx="5"/>
          </p:nvPr>
        </p:nvSpPr>
        <p:spPr/>
        <p:txBody>
          <a:bodyPr/>
          <a:lstStyle/>
          <a:p>
            <a:fld id="{1A85C856-32C2-40F4-AAC7-A941C7FBD0A3}" type="slidenum">
              <a:rPr lang="en-GB" smtClean="0"/>
              <a:pPr/>
              <a:t>6</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Notes Placeholder 2"/>
          <p:cNvSpPr>
            <a:spLocks noGrp="1"/>
          </p:cNvSpPr>
          <p:nvPr>
            <p:ph type="body" idx="1"/>
          </p:nvPr>
        </p:nvSpPr>
        <p:spPr/>
        <p:txBody>
          <a:bodyPr/>
          <a:lstStyle/>
          <a:p>
            <a:r>
              <a:rPr lang="en-US" dirty="0" smtClean="0"/>
              <a:t>Refer participants to Guide Paper 1 in the Grade 4 Extended-response (3-point) Sample Guide Set packet.</a:t>
            </a:r>
          </a:p>
          <a:p>
            <a:endParaRPr lang="en-US" dirty="0" smtClean="0"/>
          </a:p>
          <a:p>
            <a:r>
              <a:rPr lang="en-US" dirty="0" smtClean="0"/>
              <a:t>Guide paper 1 is our first example of a</a:t>
            </a:r>
            <a:r>
              <a:rPr lang="en-US" baseline="0" dirty="0" smtClean="0"/>
              <a:t> 3 point response. </a:t>
            </a:r>
          </a:p>
          <a:p>
            <a:endParaRPr lang="en-US" baseline="0" dirty="0" smtClean="0"/>
          </a:p>
          <a:p>
            <a:r>
              <a:rPr lang="en-US" dirty="0" smtClean="0"/>
              <a:t>This response answers the question correctly and demonstrates a thorough understanding of the mathematical concepts. The written equation is correct, the mathematical procedure used to solve the equation is appropriate with all necessary work shown, and the final answer is correct.</a:t>
            </a:r>
          </a:p>
        </p:txBody>
      </p:sp>
      <p:sp>
        <p:nvSpPr>
          <p:cNvPr id="249860" name="Slide Number Placeholder 3"/>
          <p:cNvSpPr>
            <a:spLocks noGrp="1"/>
          </p:cNvSpPr>
          <p:nvPr>
            <p:ph type="sldNum" sz="quarter" idx="5"/>
          </p:nvPr>
        </p:nvSpPr>
        <p:spPr/>
        <p:txBody>
          <a:bodyPr/>
          <a:lstStyle/>
          <a:p>
            <a:fld id="{D47DFB84-3DAF-4E32-973D-CD97D97ABD3A}" type="slidenum">
              <a:rPr lang="en-GB" smtClean="0"/>
              <a:pPr/>
              <a:t>7</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Notes Placeholder 2"/>
          <p:cNvSpPr>
            <a:spLocks noGrp="1"/>
          </p:cNvSpPr>
          <p:nvPr>
            <p:ph type="body" idx="1"/>
          </p:nvPr>
        </p:nvSpPr>
        <p:spPr/>
        <p:txBody>
          <a:bodyPr/>
          <a:lstStyle/>
          <a:p>
            <a:pPr defTabSz="912856">
              <a:defRPr/>
            </a:pPr>
            <a:r>
              <a:rPr lang="en-US" dirty="0" smtClean="0"/>
              <a:t>Direct the participants to read the annotation; ask if there are any questions. A second training option is to read or paraphrase the annotation for participants while viewing the response slide.</a:t>
            </a:r>
            <a:endParaRPr lang="en-US" dirty="0" smtClean="0">
              <a:latin typeface="Verdana" pitchFamily="34" charset="0"/>
              <a:cs typeface="Arial" charset="0"/>
            </a:endParaRPr>
          </a:p>
          <a:p>
            <a:endParaRPr lang="en-US" dirty="0" smtClean="0"/>
          </a:p>
          <a:p>
            <a:endParaRPr lang="en-US" dirty="0" smtClean="0"/>
          </a:p>
        </p:txBody>
      </p:sp>
      <p:sp>
        <p:nvSpPr>
          <p:cNvPr id="250884" name="Slide Number Placeholder 3"/>
          <p:cNvSpPr>
            <a:spLocks noGrp="1"/>
          </p:cNvSpPr>
          <p:nvPr>
            <p:ph type="sldNum" sz="quarter" idx="5"/>
          </p:nvPr>
        </p:nvSpPr>
        <p:spPr/>
        <p:txBody>
          <a:bodyPr/>
          <a:lstStyle/>
          <a:p>
            <a:fld id="{AD77AA32-64E5-466F-9124-6276293A2670}" type="slidenum">
              <a:rPr lang="en-GB" smtClean="0"/>
              <a:pPr/>
              <a:t>8</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Notes Placeholder 2"/>
          <p:cNvSpPr>
            <a:spLocks noGrp="1"/>
          </p:cNvSpPr>
          <p:nvPr>
            <p:ph type="body" idx="1"/>
          </p:nvPr>
        </p:nvSpPr>
        <p:spPr/>
        <p:txBody>
          <a:bodyPr/>
          <a:lstStyle/>
          <a:p>
            <a:r>
              <a:rPr lang="en-US" dirty="0" smtClean="0"/>
              <a:t>Refer participants to Guide Paper 2 in the Grade 4 Extended-response (3-point) Sample Guide Set packet.</a:t>
            </a:r>
          </a:p>
          <a:p>
            <a:endParaRPr lang="en-US" dirty="0" smtClean="0"/>
          </a:p>
          <a:p>
            <a:r>
              <a:rPr lang="en-US" dirty="0" smtClean="0"/>
              <a:t>Here is another example of a score point of 3.  </a:t>
            </a:r>
          </a:p>
          <a:p>
            <a:endParaRPr lang="en-US" dirty="0" smtClean="0"/>
          </a:p>
          <a:p>
            <a:r>
              <a:rPr lang="en-US" dirty="0" smtClean="0"/>
              <a:t>This response answers the question correctly and indicates that the student has completed the task correctly, using mathematically sound procedures. The written equation is correct, the mathematical procedure used to solve the equation is appropriate with all necessary work shown, and the final answer is correct.</a:t>
            </a:r>
          </a:p>
        </p:txBody>
      </p:sp>
      <p:sp>
        <p:nvSpPr>
          <p:cNvPr id="251908" name="Slide Number Placeholder 3"/>
          <p:cNvSpPr>
            <a:spLocks noGrp="1"/>
          </p:cNvSpPr>
          <p:nvPr>
            <p:ph type="sldNum" sz="quarter" idx="5"/>
          </p:nvPr>
        </p:nvSpPr>
        <p:spPr/>
        <p:txBody>
          <a:bodyPr/>
          <a:lstStyle/>
          <a:p>
            <a:fld id="{A234A740-5843-4801-970C-CFC7BCEA133C}" type="slidenum">
              <a:rPr lang="en-GB" smtClean="0"/>
              <a:pPr/>
              <a:t>9</a:t>
            </a:fld>
            <a:endParaRPr lang="en-GB" dirty="0" smtClean="0"/>
          </a:p>
        </p:txBody>
      </p:sp>
      <p:sp>
        <p:nvSpPr>
          <p:cNvPr id="4" name="Slide Image Placeholder 3"/>
          <p:cNvSpPr>
            <a:spLocks noGrp="1" noRot="1" noChangeAspect="1"/>
          </p:cNvSpPr>
          <p:nvPr>
            <p:ph type="sldImg"/>
          </p:nvPr>
        </p:nvSpPr>
        <p:spPr>
          <a:xfrm>
            <a:off x="231775" y="630238"/>
            <a:ext cx="3857625" cy="2894012"/>
          </a:xfr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2" descr="Pearson_Strap_Bound_White"/>
          <p:cNvPicPr>
            <a:picLocks noChangeAspect="1" noChangeArrowheads="1"/>
          </p:cNvPicPr>
          <p:nvPr userDrawn="1">
            <p:custDataLst>
              <p:tags r:id="rId1"/>
            </p:custDataLst>
          </p:nvPr>
        </p:nvPicPr>
        <p:blipFill>
          <a:blip r:embed="rId3"/>
          <a:srcRect/>
          <a:stretch>
            <a:fillRect/>
          </a:stretch>
        </p:blipFill>
        <p:spPr bwMode="auto">
          <a:xfrm>
            <a:off x="0" y="6356350"/>
            <a:ext cx="1908175" cy="493713"/>
          </a:xfrm>
          <a:prstGeom prst="rect">
            <a:avLst/>
          </a:prstGeom>
          <a:noFill/>
          <a:ln w="9525">
            <a:noFill/>
            <a:miter lim="800000"/>
            <a:headEnd/>
            <a:tailEnd/>
          </a:ln>
        </p:spPr>
      </p:pic>
      <p:sp>
        <p:nvSpPr>
          <p:cNvPr id="3" name="Rectangle 9"/>
          <p:cNvSpPr>
            <a:spLocks noChangeArrowheads="1"/>
          </p:cNvSpPr>
          <p:nvPr userDrawn="1"/>
        </p:nvSpPr>
        <p:spPr bwMode="auto">
          <a:xfrm>
            <a:off x="-12700" y="6502400"/>
            <a:ext cx="91821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4" name="Rectangle 6"/>
          <p:cNvSpPr>
            <a:spLocks noGrp="1" noChangeArrowheads="1"/>
          </p:cNvSpPr>
          <p:nvPr>
            <p:ph type="sldNum" sz="quarter" idx="10"/>
          </p:nvPr>
        </p:nvSpPr>
        <p:spPr/>
        <p:txBody>
          <a:bodyPr/>
          <a:lstStyle>
            <a:lvl1pPr>
              <a:defRPr>
                <a:solidFill>
                  <a:schemeClr val="bg1"/>
                </a:solidFill>
              </a:defRPr>
            </a:lvl1pPr>
          </a:lstStyle>
          <a:p>
            <a:pPr>
              <a:defRPr/>
            </a:pPr>
            <a:fld id="{D16B8BAC-7A9D-4D10-9AB4-B6BD8A5777C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solidFill>
                  <a:schemeClr val="accent3"/>
                </a:solidFill>
              </a:defRPr>
            </a:lvl1pPr>
          </a:lstStyle>
          <a:p>
            <a:pPr>
              <a:defRPr/>
            </a:pPr>
            <a:fld id="{DB51F911-9872-4B24-A7FD-2C5516E4AA1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5954F75-B906-4C76-8DBF-71B6BCDA871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5125" y="197628"/>
            <a:ext cx="8229600" cy="900113"/>
          </a:xfrm>
          <a:noFill/>
          <a:ln>
            <a:noFill/>
          </a:ln>
          <a:extLst/>
        </p:spPr>
        <p:txBody>
          <a:bodyPr/>
          <a:lstStyle>
            <a:lvl1pPr>
              <a:defRPr lang="en-US" sz="2400" b="0" kern="1200">
                <a:solidFill>
                  <a:srgbClr val="628DBB"/>
                </a:solidFill>
                <a:latin typeface="Verdana" pitchFamily="-1" charset="0"/>
                <a:ea typeface="+mn-ea"/>
                <a:cs typeface="Arial" charset="0"/>
              </a:defRPr>
            </a:lvl1pPr>
          </a:lstStyle>
          <a:p>
            <a:pPr lvl="0"/>
            <a:r>
              <a:rPr lang="en-US"/>
              <a:t>Click to edit Master title style</a:t>
            </a:r>
          </a:p>
        </p:txBody>
      </p:sp>
      <p:sp>
        <p:nvSpPr>
          <p:cNvPr id="3" name="Content Placeholder 2"/>
          <p:cNvSpPr>
            <a:spLocks noGrp="1"/>
          </p:cNvSpPr>
          <p:nvPr>
            <p:ph sz="half" idx="1"/>
          </p:nvPr>
        </p:nvSpPr>
        <p:spPr>
          <a:xfrm>
            <a:off x="365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546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60E6108-4ED6-4433-BA0D-75963D80D07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714375"/>
            <a:ext cx="9144000" cy="785813"/>
          </a:xfrm>
          <a:prstGeom prst="rect">
            <a:avLst/>
          </a:prstGeom>
          <a:solidFill>
            <a:schemeClr val="bg1"/>
          </a:solidFill>
          <a:ln w="9525" algn="ctr">
            <a:noFill/>
            <a:round/>
            <a:headEnd/>
            <a:tailEnd/>
          </a:ln>
        </p:spPr>
        <p:txBody>
          <a:bodyPr lIns="0" tIns="0" rIns="0" bIns="0"/>
          <a:lstStyle/>
          <a:p>
            <a:pPr>
              <a:spcBef>
                <a:spcPct val="50000"/>
              </a:spcBef>
              <a:defRPr/>
            </a:pPr>
            <a:endParaRPr lang="en-US" dirty="0"/>
          </a:p>
        </p:txBody>
      </p:sp>
      <p:sp>
        <p:nvSpPr>
          <p:cNvPr id="2" name="Title 1"/>
          <p:cNvSpPr>
            <a:spLocks noGrp="1"/>
          </p:cNvSpPr>
          <p:nvPr>
            <p:ph type="title"/>
          </p:nvPr>
        </p:nvSpPr>
        <p:spPr>
          <a:xfrm>
            <a:off x="365125" y="207670"/>
            <a:ext cx="8229600" cy="450056"/>
          </a:xfrm>
          <a:noFill/>
          <a:ln>
            <a:noFill/>
          </a:ln>
          <a:extLst/>
        </p:spPr>
        <p:txBody>
          <a:bodyPr/>
          <a:lstStyle>
            <a:lvl1pPr>
              <a:defRPr lang="en-US"/>
            </a:lvl1pPr>
          </a:lstStyle>
          <a:p>
            <a:pPr lvl="0"/>
            <a:r>
              <a:rPr lang="en-US"/>
              <a:t>Click to edit Master title style</a:t>
            </a:r>
          </a:p>
        </p:txBody>
      </p:sp>
      <p:sp>
        <p:nvSpPr>
          <p:cNvPr id="8" name="Slide Number Placeholder 4"/>
          <p:cNvSpPr txBox="1">
            <a:spLocks/>
          </p:cNvSpPr>
          <p:nvPr userDrawn="1"/>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p:spPr>
        <p:txBody>
          <a:bodyPr/>
          <a:lstStyle>
            <a:lvl1pPr>
              <a:defRPr lang="en-US"/>
            </a:lvl1pPr>
          </a:lstStyle>
          <a:p>
            <a:pPr lvl="0"/>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E4C9FFE0-BAFC-47E5-9493-BE1D780B663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639683D-1C67-49D7-8285-8FBF4904778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udentExample">
    <p:spTree>
      <p:nvGrpSpPr>
        <p:cNvPr id="1" name=""/>
        <p:cNvGrpSpPr/>
        <p:nvPr/>
      </p:nvGrpSpPr>
      <p:grpSpPr>
        <a:xfrm>
          <a:off x="0" y="0"/>
          <a:ext cx="0" cy="0"/>
          <a:chOff x="0" y="0"/>
          <a:chExt cx="0" cy="0"/>
        </a:xfrm>
      </p:grpSpPr>
      <p:sp>
        <p:nvSpPr>
          <p:cNvPr id="2" name="Title 1"/>
          <p:cNvSpPr>
            <a:spLocks noGrp="1"/>
          </p:cNvSpPr>
          <p:nvPr>
            <p:ph type="title"/>
          </p:nvPr>
        </p:nvSpPr>
        <p:spPr>
          <a:xfrm>
            <a:off x="365125" y="186742"/>
            <a:ext cx="8229600" cy="900112"/>
          </a:xfrm>
          <a:noFill/>
          <a:ln>
            <a:noFill/>
          </a:ln>
          <a:extLst/>
        </p:spPr>
        <p:txBody>
          <a:bodyPr/>
          <a:lstStyle>
            <a:lvl1pPr>
              <a:defRPr lang="en-US" dirty="0"/>
            </a:lvl1pPr>
          </a:lstStyle>
          <a:p>
            <a:pPr lvl="0"/>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06CF7D24-BF4A-42E9-9917-DCA939518D5D}"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6502400"/>
            <a:ext cx="9156700" cy="381000"/>
          </a:xfrm>
          <a:prstGeom prst="rect">
            <a:avLst/>
          </a:prstGeom>
          <a:solidFill>
            <a:srgbClr val="628DBB"/>
          </a:solidFill>
          <a:ln w="9525">
            <a:noFill/>
            <a:round/>
            <a:headEnd/>
            <a:tailEnd/>
          </a:ln>
        </p:spPr>
        <p:txBody>
          <a:bodyPr lIns="0" tIns="0" rIns="0" bIns="0"/>
          <a:lstStyle/>
          <a:p>
            <a:pPr>
              <a:spcBef>
                <a:spcPct val="50000"/>
              </a:spcBef>
              <a:defRPr/>
            </a:pPr>
            <a:endParaRPr lang="en-US" dirty="0"/>
          </a:p>
        </p:txBody>
      </p:sp>
      <p:sp>
        <p:nvSpPr>
          <p:cNvPr id="1027" name="Rectangle 6"/>
          <p:cNvSpPr>
            <a:spLocks noChangeArrowheads="1"/>
          </p:cNvSpPr>
          <p:nvPr/>
        </p:nvSpPr>
        <p:spPr bwMode="auto">
          <a:xfrm>
            <a:off x="0" y="0"/>
            <a:ext cx="9144000" cy="1193800"/>
          </a:xfrm>
          <a:prstGeom prst="rect">
            <a:avLst/>
          </a:prstGeom>
          <a:solidFill>
            <a:srgbClr val="E3EDF4"/>
          </a:solidFill>
          <a:ln w="9525">
            <a:noFill/>
            <a:round/>
            <a:headEnd/>
            <a:tailEnd/>
          </a:ln>
        </p:spPr>
        <p:txBody>
          <a:bodyPr lIns="0" tIns="0" rIns="0" bIns="0"/>
          <a:lstStyle/>
          <a:p>
            <a:pPr>
              <a:spcBef>
                <a:spcPct val="50000"/>
              </a:spcBef>
              <a:defRPr/>
            </a:pPr>
            <a:endParaRPr lang="en-US" dirty="0"/>
          </a:p>
        </p:txBody>
      </p:sp>
      <p:sp>
        <p:nvSpPr>
          <p:cNvPr id="1028" name="Rectangle 2"/>
          <p:cNvSpPr>
            <a:spLocks noGrp="1" noChangeArrowheads="1"/>
          </p:cNvSpPr>
          <p:nvPr>
            <p:ph type="title"/>
          </p:nvPr>
        </p:nvSpPr>
        <p:spPr bwMode="auto">
          <a:xfrm>
            <a:off x="365125" y="234950"/>
            <a:ext cx="8229600" cy="90011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65125" y="1546225"/>
            <a:ext cx="8229600"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72070" name="Rectangle 6"/>
          <p:cNvSpPr>
            <a:spLocks noGrp="1" noChangeArrowheads="1"/>
          </p:cNvSpPr>
          <p:nvPr>
            <p:ph type="sldNum" sz="quarter" idx="4"/>
          </p:nvPr>
        </p:nvSpPr>
        <p:spPr bwMode="gray">
          <a:xfrm>
            <a:off x="8623300" y="6584950"/>
            <a:ext cx="520700" cy="273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b="1">
                <a:solidFill>
                  <a:schemeClr val="bg1"/>
                </a:solidFill>
                <a:latin typeface="Verdana" pitchFamily="-1" charset="0"/>
                <a:cs typeface="Arial" charset="0"/>
              </a:defRPr>
            </a:lvl1pPr>
          </a:lstStyle>
          <a:p>
            <a:pPr>
              <a:defRPr/>
            </a:pPr>
            <a:fld id="{08C499F4-69B0-410F-8D93-A17F0EBCB59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62" r:id="rId1"/>
    <p:sldLayoutId id="2147484056" r:id="rId2"/>
    <p:sldLayoutId id="2147484057" r:id="rId3"/>
    <p:sldLayoutId id="2147484058" r:id="rId4"/>
    <p:sldLayoutId id="2147484063" r:id="rId5"/>
    <p:sldLayoutId id="2147484059" r:id="rId6"/>
    <p:sldLayoutId id="2147484060" r:id="rId7"/>
    <p:sldLayoutId id="2147484061" r:id="rId8"/>
  </p:sldLayoutIdLst>
  <p:timing>
    <p:tnLst>
      <p:par>
        <p:cTn id="1" dur="indefinite" restart="never" nodeType="tmRoot"/>
      </p:par>
    </p:tnLst>
  </p:timing>
  <p:hf hdr="0" dt="0"/>
  <p:txStyles>
    <p:titleStyle>
      <a:lvl1pPr algn="l" rtl="0" eaLnBrk="0" fontAlgn="base" hangingPunct="0">
        <a:spcBef>
          <a:spcPct val="0"/>
        </a:spcBef>
        <a:spcAft>
          <a:spcPct val="0"/>
        </a:spcAft>
        <a:defRPr lang="en-US" sz="2400" kern="1200">
          <a:solidFill>
            <a:srgbClr val="628DBB"/>
          </a:solidFill>
          <a:latin typeface="Verdana" pitchFamily="-1" charset="0"/>
          <a:ea typeface="+mn-ea"/>
          <a:cs typeface="Arial" charset="0"/>
        </a:defRPr>
      </a:lvl1pPr>
      <a:lvl2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2pPr>
      <a:lvl3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3pPr>
      <a:lvl4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4pPr>
      <a:lvl5pPr algn="l" rtl="0" eaLnBrk="0" fontAlgn="base" hangingPunct="0">
        <a:spcBef>
          <a:spcPct val="0"/>
        </a:spcBef>
        <a:spcAft>
          <a:spcPct val="0"/>
        </a:spcAft>
        <a:defRPr sz="2400">
          <a:solidFill>
            <a:srgbClr val="628DBB"/>
          </a:solidFill>
          <a:latin typeface="Verdana" pitchFamily="34" charset="0"/>
          <a:ea typeface="Arial" pitchFamily="-1" charset="0"/>
          <a:cs typeface="Arial" charset="0"/>
        </a:defRPr>
      </a:lvl5pPr>
      <a:lvl6pPr marL="4572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6pPr>
      <a:lvl7pPr marL="9144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7pPr>
      <a:lvl8pPr marL="13716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8pPr>
      <a:lvl9pPr marL="1828800" algn="l" rtl="0" fontAlgn="base">
        <a:spcBef>
          <a:spcPct val="0"/>
        </a:spcBef>
        <a:spcAft>
          <a:spcPct val="0"/>
        </a:spcAft>
        <a:defRPr sz="2400" b="1">
          <a:solidFill>
            <a:schemeClr val="accent1"/>
          </a:solidFill>
          <a:latin typeface="Verdana" pitchFamily="-1" charset="0"/>
          <a:ea typeface="Arial" pitchFamily="-1" charset="0"/>
          <a:cs typeface="Arial" pitchFamily="-1" charset="0"/>
        </a:defRPr>
      </a:lvl9pPr>
    </p:titleStyle>
    <p:bodyStyle>
      <a:lvl1pPr marL="342900" indent="-342900" algn="l" rtl="0" eaLnBrk="0" fontAlgn="base" hangingPunct="0">
        <a:spcBef>
          <a:spcPct val="50000"/>
        </a:spcBef>
        <a:spcAft>
          <a:spcPct val="0"/>
        </a:spcAft>
        <a:buSzPct val="80000"/>
        <a:buFont typeface="Verdana" pitchFamily="34" charset="0"/>
        <a:defRPr sz="2400">
          <a:solidFill>
            <a:schemeClr val="tx1"/>
          </a:solidFill>
          <a:latin typeface="Gill Sans MT Pro Book"/>
          <a:ea typeface="+mn-ea"/>
          <a:cs typeface="Gill Sans MT Pro Book"/>
        </a:defRPr>
      </a:lvl1pPr>
      <a:lvl2pPr marL="336550" indent="-334963" algn="l" rtl="0" eaLnBrk="0" fontAlgn="base" hangingPunct="0">
        <a:spcBef>
          <a:spcPct val="50000"/>
        </a:spcBef>
        <a:spcAft>
          <a:spcPct val="0"/>
        </a:spcAft>
        <a:buSzPct val="80000"/>
        <a:buFont typeface="Verdana" pitchFamily="34" charset="0"/>
        <a:buChar char="•"/>
        <a:defRPr sz="2400">
          <a:solidFill>
            <a:schemeClr val="tx1"/>
          </a:solidFill>
          <a:latin typeface="Gill Sans MT Pro Book"/>
          <a:ea typeface="+mn-ea"/>
          <a:cs typeface="Gill Sans MT Pro Book"/>
        </a:defRPr>
      </a:lvl2pPr>
      <a:lvl3pPr marL="690563" indent="-354013"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3pPr>
      <a:lvl4pPr marL="1027113" indent="-336550" algn="l" rtl="0" eaLnBrk="0" fontAlgn="base" hangingPunct="0">
        <a:spcBef>
          <a:spcPct val="20000"/>
        </a:spcBef>
        <a:spcAft>
          <a:spcPct val="0"/>
        </a:spcAft>
        <a:buSzPct val="80000"/>
        <a:buFont typeface="Arial" charset="0"/>
        <a:buChar char="○"/>
        <a:defRPr sz="2400">
          <a:solidFill>
            <a:schemeClr val="tx1"/>
          </a:solidFill>
          <a:latin typeface="Gill Sans MT Pro Book"/>
          <a:ea typeface="+mn-ea"/>
          <a:cs typeface="Gill Sans MT Pro Book"/>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mn-ea"/>
          <a:cs typeface="+mn-cs"/>
        </a:defRPr>
      </a:lvl5pPr>
      <a:lvl6pPr marL="25146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6pPr>
      <a:lvl7pPr marL="29718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7pPr>
      <a:lvl8pPr marL="34290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8pPr>
      <a:lvl9pPr marL="3886200" indent="-228600" algn="l" rtl="0" fontAlgn="base">
        <a:lnSpc>
          <a:spcPct val="120000"/>
        </a:lnSpc>
        <a:spcBef>
          <a:spcPct val="0"/>
        </a:spcBef>
        <a:spcAft>
          <a:spcPct val="0"/>
        </a:spcAft>
        <a:buSzPct val="80000"/>
        <a:buFont typeface="Verdana" pitchFamily="-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6.png"/><Relationship Id="rId3" Type="http://schemas.openxmlformats.org/officeDocument/2006/relationships/tags" Target="../tags/tag5.xml"/><Relationship Id="rId7" Type="http://schemas.openxmlformats.org/officeDocument/2006/relationships/slideLayout" Target="../slideLayouts/slideLayout1.xml"/><Relationship Id="rId12"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tags" Target="../tags/tag6.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mailto:emscassessinfo@mail.nysed.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engageny.org/resource/common-core-shifts/" TargetMode="External"/><Relationship Id="rId5" Type="http://schemas.openxmlformats.org/officeDocument/2006/relationships/hyperlink" Target="mailto:educatoreval@mail.nysed.gov" TargetMode="External"/><Relationship Id="rId4" Type="http://schemas.openxmlformats.org/officeDocument/2006/relationships/hyperlink" Target="http://www.p12.nysed.gov/assessment/ei/eigen.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image3_title.png"/>
          <p:cNvPicPr>
            <a:picLocks noChangeAspect="1"/>
          </p:cNvPicPr>
          <p:nvPr>
            <p:custDataLst>
              <p:tags r:id="rId2"/>
            </p:custDataLst>
          </p:nvPr>
        </p:nvPicPr>
        <p:blipFill>
          <a:blip r:embed="rId9"/>
          <a:srcRect/>
          <a:stretch>
            <a:fillRect/>
          </a:stretch>
        </p:blipFill>
        <p:spPr bwMode="auto">
          <a:xfrm rot="1210289">
            <a:off x="2965450" y="2470150"/>
            <a:ext cx="3213100" cy="2260600"/>
          </a:xfrm>
          <a:prstGeom prst="rect">
            <a:avLst/>
          </a:prstGeom>
          <a:noFill/>
          <a:ln w="9525">
            <a:noFill/>
            <a:miter lim="800000"/>
            <a:headEnd/>
            <a:tailEnd/>
          </a:ln>
        </p:spPr>
      </p:pic>
      <p:pic>
        <p:nvPicPr>
          <p:cNvPr id="4099" name="Picture 15" descr="image4_title.png"/>
          <p:cNvPicPr>
            <a:picLocks noChangeAspect="1"/>
          </p:cNvPicPr>
          <p:nvPr>
            <p:custDataLst>
              <p:tags r:id="rId3"/>
            </p:custDataLst>
          </p:nvPr>
        </p:nvPicPr>
        <p:blipFill>
          <a:blip r:embed="rId10"/>
          <a:srcRect/>
          <a:stretch>
            <a:fillRect/>
          </a:stretch>
        </p:blipFill>
        <p:spPr bwMode="auto">
          <a:xfrm rot="-913974">
            <a:off x="4708525" y="2728913"/>
            <a:ext cx="3213100" cy="2260600"/>
          </a:xfrm>
          <a:prstGeom prst="rect">
            <a:avLst/>
          </a:prstGeom>
          <a:noFill/>
          <a:ln w="9525">
            <a:noFill/>
            <a:miter lim="800000"/>
            <a:headEnd/>
            <a:tailEnd/>
          </a:ln>
        </p:spPr>
      </p:pic>
      <p:pic>
        <p:nvPicPr>
          <p:cNvPr id="4100" name="Picture 13" descr="image1_title.png"/>
          <p:cNvPicPr>
            <a:picLocks noChangeAspect="1"/>
          </p:cNvPicPr>
          <p:nvPr>
            <p:custDataLst>
              <p:tags r:id="rId4"/>
            </p:custDataLst>
          </p:nvPr>
        </p:nvPicPr>
        <p:blipFill>
          <a:blip r:embed="rId11"/>
          <a:srcRect/>
          <a:stretch>
            <a:fillRect/>
          </a:stretch>
        </p:blipFill>
        <p:spPr bwMode="auto">
          <a:xfrm rot="-1176974">
            <a:off x="286221" y="2899319"/>
            <a:ext cx="3213100" cy="2260600"/>
          </a:xfrm>
          <a:prstGeom prst="rect">
            <a:avLst/>
          </a:prstGeom>
          <a:noFill/>
          <a:ln w="9525">
            <a:noFill/>
            <a:miter lim="800000"/>
            <a:headEnd/>
            <a:tailEnd/>
          </a:ln>
        </p:spPr>
      </p:pic>
      <p:pic>
        <p:nvPicPr>
          <p:cNvPr id="4101" name="PPTShape_0" descr="ny-images-title2.png"/>
          <p:cNvPicPr>
            <a:picLocks noChangeAspect="1"/>
          </p:cNvPicPr>
          <p:nvPr>
            <p:custDataLst>
              <p:tags r:id="rId5"/>
            </p:custDataLst>
          </p:nvPr>
        </p:nvPicPr>
        <p:blipFill>
          <a:blip r:embed="rId12"/>
          <a:srcRect/>
          <a:stretch>
            <a:fillRect/>
          </a:stretch>
        </p:blipFill>
        <p:spPr bwMode="auto">
          <a:xfrm rot="-972850">
            <a:off x="1606550" y="3008313"/>
            <a:ext cx="2790825" cy="1963737"/>
          </a:xfrm>
          <a:prstGeom prst="rect">
            <a:avLst/>
          </a:prstGeom>
          <a:noFill/>
          <a:ln w="9525">
            <a:noFill/>
            <a:miter lim="800000"/>
            <a:headEnd/>
            <a:tailEnd/>
          </a:ln>
        </p:spPr>
      </p:pic>
      <p:pic>
        <p:nvPicPr>
          <p:cNvPr id="4102" name="Picture 20" descr="ny-images-title5.png"/>
          <p:cNvPicPr>
            <a:picLocks noChangeAspect="1"/>
          </p:cNvPicPr>
          <p:nvPr>
            <p:custDataLst>
              <p:tags r:id="rId6"/>
            </p:custDataLst>
          </p:nvPr>
        </p:nvPicPr>
        <p:blipFill>
          <a:blip r:embed="rId13"/>
          <a:srcRect/>
          <a:stretch>
            <a:fillRect/>
          </a:stretch>
        </p:blipFill>
        <p:spPr bwMode="auto">
          <a:xfrm rot="659028">
            <a:off x="6191250" y="3086100"/>
            <a:ext cx="2790825" cy="1963738"/>
          </a:xfrm>
          <a:prstGeom prst="rect">
            <a:avLst/>
          </a:prstGeom>
          <a:noFill/>
          <a:ln w="9525">
            <a:noFill/>
            <a:miter lim="800000"/>
            <a:headEnd/>
            <a:tailEnd/>
          </a:ln>
        </p:spPr>
      </p:pic>
      <p:sp>
        <p:nvSpPr>
          <p:cNvPr id="4103" name="Rectangle 5"/>
          <p:cNvSpPr>
            <a:spLocks noChangeArrowheads="1"/>
          </p:cNvSpPr>
          <p:nvPr/>
        </p:nvSpPr>
        <p:spPr bwMode="auto">
          <a:xfrm>
            <a:off x="0" y="4356100"/>
            <a:ext cx="9156700" cy="2514600"/>
          </a:xfrm>
          <a:prstGeom prst="rect">
            <a:avLst/>
          </a:prstGeom>
          <a:solidFill>
            <a:srgbClr val="628DBB"/>
          </a:solidFill>
          <a:ln w="9525">
            <a:noFill/>
            <a:round/>
            <a:headEnd/>
            <a:tailEnd/>
          </a:ln>
        </p:spPr>
        <p:txBody>
          <a:bodyPr lIns="0" tIns="0" rIns="0" bIns="0"/>
          <a:lstStyle/>
          <a:p>
            <a:pPr>
              <a:spcBef>
                <a:spcPct val="50000"/>
              </a:spcBef>
            </a:pPr>
            <a:endParaRPr lang="en-US" dirty="0"/>
          </a:p>
        </p:txBody>
      </p:sp>
      <p:sp>
        <p:nvSpPr>
          <p:cNvPr id="4104" name="Rectangle 4"/>
          <p:cNvSpPr txBox="1">
            <a:spLocks noChangeArrowheads="1"/>
          </p:cNvSpPr>
          <p:nvPr/>
        </p:nvSpPr>
        <p:spPr bwMode="auto">
          <a:xfrm>
            <a:off x="0" y="4367213"/>
            <a:ext cx="9144000" cy="1701800"/>
          </a:xfrm>
          <a:prstGeom prst="rect">
            <a:avLst/>
          </a:prstGeom>
          <a:noFill/>
          <a:ln w="9525">
            <a:noFill/>
            <a:miter lim="800000"/>
            <a:headEnd/>
            <a:tailEnd/>
          </a:ln>
        </p:spPr>
        <p:txBody>
          <a:bodyPr lIns="0" tIns="0"/>
          <a:lstStyle/>
          <a:p>
            <a:pPr algn="ctr"/>
            <a:r>
              <a:rPr lang="en-US" sz="4000" b="1" dirty="0">
                <a:solidFill>
                  <a:srgbClr val="FBF5EA"/>
                </a:solidFill>
              </a:rPr>
              <a:t>New York State 2013 </a:t>
            </a:r>
            <a:br>
              <a:rPr lang="en-US" sz="4000" b="1" dirty="0">
                <a:solidFill>
                  <a:srgbClr val="FBF5EA"/>
                </a:solidFill>
              </a:rPr>
            </a:br>
            <a:r>
              <a:rPr lang="en-US" sz="4000" b="1" dirty="0">
                <a:solidFill>
                  <a:srgbClr val="FBF5EA"/>
                </a:solidFill>
              </a:rPr>
              <a:t>Grades 3-8 Common Core </a:t>
            </a:r>
            <a:r>
              <a:rPr lang="en-US" sz="4000" b="1" dirty="0" smtClean="0">
                <a:solidFill>
                  <a:srgbClr val="FBF5EA"/>
                </a:solidFill>
              </a:rPr>
              <a:t>Mathematics </a:t>
            </a:r>
            <a:r>
              <a:rPr lang="en-US" sz="4000" b="1" dirty="0">
                <a:solidFill>
                  <a:srgbClr val="FBF5EA"/>
                </a:solidFill>
              </a:rPr>
              <a:t>Rubric and Scoring Turnkey Training</a:t>
            </a:r>
            <a:endParaRPr lang="en-GB" sz="4000" b="1" dirty="0">
              <a:solidFill>
                <a:srgbClr val="FBF5EA"/>
              </a:solidFill>
              <a:latin typeface="Gill Sans MT Pro Book" pitchFamily="-1" charset="0"/>
            </a:endParaRPr>
          </a:p>
        </p:txBody>
      </p:sp>
      <p:sp>
        <p:nvSpPr>
          <p:cNvPr id="2" name="TextBox 1"/>
          <p:cNvSpPr txBox="1"/>
          <p:nvPr/>
        </p:nvSpPr>
        <p:spPr>
          <a:xfrm>
            <a:off x="228964" y="317241"/>
            <a:ext cx="7956409" cy="1077218"/>
          </a:xfrm>
          <a:prstGeom prst="rect">
            <a:avLst/>
          </a:prstGeom>
          <a:noFill/>
        </p:spPr>
        <p:txBody>
          <a:bodyPr wrap="none" rtlCol="0">
            <a:spAutoFit/>
          </a:bodyPr>
          <a:lstStyle/>
          <a:p>
            <a:r>
              <a:rPr lang="en-US" sz="3200" dirty="0" smtClean="0"/>
              <a:t>Video 10: Guide </a:t>
            </a:r>
            <a:r>
              <a:rPr lang="en-US" sz="3200" dirty="0"/>
              <a:t>Papers for </a:t>
            </a:r>
            <a:r>
              <a:rPr lang="en-US" sz="3200" dirty="0" smtClean="0"/>
              <a:t>4</a:t>
            </a:r>
            <a:r>
              <a:rPr lang="en-US" sz="3200" baseline="30000" dirty="0" smtClean="0"/>
              <a:t>th</a:t>
            </a:r>
            <a:r>
              <a:rPr lang="en-US" sz="3200" dirty="0" smtClean="0"/>
              <a:t> </a:t>
            </a:r>
            <a:r>
              <a:rPr lang="en-US" sz="3200" dirty="0"/>
              <a:t>Grade </a:t>
            </a:r>
            <a:endParaRPr lang="en-US" sz="3200" dirty="0" smtClean="0"/>
          </a:p>
          <a:p>
            <a:r>
              <a:rPr lang="en-US" sz="3200" dirty="0"/>
              <a:t> </a:t>
            </a:r>
            <a:r>
              <a:rPr lang="en-US" sz="3200" dirty="0" smtClean="0"/>
              <a:t>              Three </a:t>
            </a:r>
            <a:r>
              <a:rPr lang="en-US" sz="3200" dirty="0"/>
              <a:t>Point Question</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Content Placeholder 3"/>
          <p:cNvSpPr>
            <a:spLocks noGrp="1"/>
          </p:cNvSpPr>
          <p:nvPr>
            <p:ph idx="1"/>
          </p:nvPr>
        </p:nvSpPr>
        <p:spPr/>
        <p:txBody>
          <a:bodyPr/>
          <a:lstStyle/>
          <a:p>
            <a:pPr>
              <a:defRPr/>
            </a:pPr>
            <a:r>
              <a:rPr lang="en-US" b="1" dirty="0" smtClean="0"/>
              <a:t>Score Point 3</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indicates that the student has completed the task correctly, using mathematically sound procedures. The written equation is correct, the mathematical procedure used to solve the equation is appropriate with all necessary work shown, and the final answer is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10</a:t>
            </a:fld>
            <a:endParaRPr lang="en-US" dirty="0"/>
          </a:p>
        </p:txBody>
      </p:sp>
      <p:sp>
        <p:nvSpPr>
          <p:cNvPr id="2" name="Title 1"/>
          <p:cNvSpPr>
            <a:spLocks noGrp="1"/>
          </p:cNvSpPr>
          <p:nvPr>
            <p:ph type="title"/>
          </p:nvPr>
        </p:nvSpPr>
        <p:spPr>
          <a:xfrm>
            <a:off x="365124" y="197628"/>
            <a:ext cx="8778875" cy="900113"/>
          </a:xfrm>
        </p:spPr>
        <p:txBody>
          <a:bodyPr/>
          <a:lstStyle/>
          <a:p>
            <a:r>
              <a:rPr lang="en-US" dirty="0">
                <a:latin typeface="Verdana" pitchFamily="34" charset="0"/>
              </a:rPr>
              <a:t>Grade 4 Extended-response Guide Paper 2 Annotation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a:t>
            </a:r>
            <a:r>
              <a:rPr lang="en-US" dirty="0" smtClean="0">
                <a:latin typeface="Verdana" pitchFamily="34" charset="0"/>
              </a:rPr>
              <a:t> </a:t>
            </a:r>
            <a:r>
              <a:rPr dirty="0" smtClean="0">
                <a:latin typeface="Verdana" pitchFamily="34" charset="0"/>
              </a:rPr>
              <a:t>Guide Paper 3</a:t>
            </a:r>
          </a:p>
        </p:txBody>
      </p:sp>
      <p:pic>
        <p:nvPicPr>
          <p:cNvPr id="2050" name="Picture 2"/>
          <p:cNvPicPr>
            <a:picLocks noChangeAspect="1" noChangeArrowheads="1"/>
          </p:cNvPicPr>
          <p:nvPr/>
        </p:nvPicPr>
        <p:blipFill>
          <a:blip r:embed="rId3"/>
          <a:srcRect/>
          <a:stretch>
            <a:fillRect/>
          </a:stretch>
        </p:blipFill>
        <p:spPr bwMode="auto">
          <a:xfrm>
            <a:off x="1206312" y="873742"/>
            <a:ext cx="6004980" cy="551712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11</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Point </a:t>
            </a:r>
            <a:r>
              <a:rPr lang="en-US" b="1" dirty="0" smtClean="0"/>
              <a:t>3</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3"/>
          <p:cNvSpPr>
            <a:spLocks noGrp="1"/>
          </p:cNvSpPr>
          <p:nvPr>
            <p:ph idx="1"/>
          </p:nvPr>
        </p:nvSpPr>
        <p:spPr/>
        <p:txBody>
          <a:bodyPr/>
          <a:lstStyle/>
          <a:p>
            <a:pPr>
              <a:defRPr/>
            </a:pPr>
            <a:r>
              <a:rPr lang="en-US" b="1" smtClean="0"/>
              <a:t>Score Point 3</a:t>
            </a:r>
            <a:endParaRPr lang="en-US" smtClean="0"/>
          </a:p>
          <a:p>
            <a:pPr>
              <a:defRPr/>
            </a:pPr>
            <a:r>
              <a:rPr lang="en-US" b="1" smtClean="0"/>
              <a:t> </a:t>
            </a:r>
            <a:endParaRPr lang="en-US" smtClean="0"/>
          </a:p>
          <a:p>
            <a:pPr marL="0" indent="0" algn="just">
              <a:defRPr/>
            </a:pPr>
            <a:r>
              <a:rPr lang="en-US" smtClean="0"/>
              <a:t>This response answers the question correctly and demonstrates a thorough understanding of the mathematical concepts. The written equation is correct, the mathematical procedure used to solve the equation is appropriate with all necessary work shown, and the final answer is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12</a:t>
            </a:fld>
            <a:endParaRPr lang="en-US" dirty="0"/>
          </a:p>
        </p:txBody>
      </p:sp>
      <p:sp>
        <p:nvSpPr>
          <p:cNvPr id="2" name="Title 1"/>
          <p:cNvSpPr>
            <a:spLocks noGrp="1"/>
          </p:cNvSpPr>
          <p:nvPr>
            <p:ph type="title"/>
          </p:nvPr>
        </p:nvSpPr>
        <p:spPr>
          <a:xfrm>
            <a:off x="365124" y="197628"/>
            <a:ext cx="8518525" cy="900113"/>
          </a:xfrm>
        </p:spPr>
        <p:txBody>
          <a:bodyPr/>
          <a:lstStyle/>
          <a:p>
            <a:r>
              <a:rPr lang="en-US" dirty="0">
                <a:latin typeface="Verdana" pitchFamily="34" charset="0"/>
              </a:rPr>
              <a:t>Grade 4 Extended-response Guide Paper 3 Annotation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4 </a:t>
            </a:r>
          </a:p>
        </p:txBody>
      </p:sp>
      <p:pic>
        <p:nvPicPr>
          <p:cNvPr id="99331" name="Picture 3"/>
          <p:cNvPicPr>
            <a:picLocks noChangeAspect="1" noChangeArrowheads="1"/>
          </p:cNvPicPr>
          <p:nvPr/>
        </p:nvPicPr>
        <p:blipFill>
          <a:blip r:embed="rId3"/>
          <a:srcRect/>
          <a:stretch>
            <a:fillRect/>
          </a:stretch>
        </p:blipFill>
        <p:spPr bwMode="auto">
          <a:xfrm>
            <a:off x="895350" y="747713"/>
            <a:ext cx="6438900" cy="564515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13</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2</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4 Annotation</a:t>
            </a:r>
          </a:p>
        </p:txBody>
      </p:sp>
      <p:sp>
        <p:nvSpPr>
          <p:cNvPr id="100355" name="Content Placeholder 3"/>
          <p:cNvSpPr>
            <a:spLocks noGrp="1"/>
          </p:cNvSpPr>
          <p:nvPr>
            <p:ph idx="1"/>
          </p:nvPr>
        </p:nvSpPr>
        <p:spPr/>
        <p:txBody>
          <a:bodyPr/>
          <a:lstStyle/>
          <a:p>
            <a:r>
              <a:rPr lang="en-US" b="1" dirty="0" smtClean="0"/>
              <a:t>Score Point 2</a:t>
            </a:r>
            <a:endParaRPr lang="en-US" dirty="0" smtClean="0"/>
          </a:p>
          <a:p>
            <a:r>
              <a:rPr lang="en-US" b="1" dirty="0" smtClean="0"/>
              <a:t> </a:t>
            </a:r>
            <a:endParaRPr lang="en-US" dirty="0" smtClean="0"/>
          </a:p>
          <a:p>
            <a:pPr marL="0" indent="0" algn="just"/>
            <a:r>
              <a:rPr lang="en-US" dirty="0" smtClean="0"/>
              <a:t>This response is partially correct and addresses most aspects of the task, using mathematically sound procedures. An expression rather than an equation is written and it does not include a variable. However, the expression has been simplified correctly and the final answer is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5 </a:t>
            </a:r>
          </a:p>
        </p:txBody>
      </p:sp>
      <p:pic>
        <p:nvPicPr>
          <p:cNvPr id="101379" name="Picture 2"/>
          <p:cNvPicPr>
            <a:picLocks noChangeAspect="1" noChangeArrowheads="1"/>
          </p:cNvPicPr>
          <p:nvPr/>
        </p:nvPicPr>
        <p:blipFill>
          <a:blip r:embed="rId3"/>
          <a:srcRect/>
          <a:stretch>
            <a:fillRect/>
          </a:stretch>
        </p:blipFill>
        <p:spPr bwMode="auto">
          <a:xfrm>
            <a:off x="833438" y="731838"/>
            <a:ext cx="6832600" cy="562610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15</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365125" y="197628"/>
            <a:ext cx="8778875" cy="900113"/>
          </a:xfrm>
        </p:spPr>
        <p:txBody>
          <a:bodyPr/>
          <a:lstStyle/>
          <a:p>
            <a:pPr>
              <a:tabLst>
                <a:tab pos="6907213" algn="l"/>
              </a:tabLst>
            </a:pPr>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5 Annotation</a:t>
            </a:r>
          </a:p>
        </p:txBody>
      </p:sp>
      <p:sp>
        <p:nvSpPr>
          <p:cNvPr id="102403" name="Content Placeholder 3"/>
          <p:cNvSpPr>
            <a:spLocks noGrp="1"/>
          </p:cNvSpPr>
          <p:nvPr>
            <p:ph idx="1"/>
          </p:nvPr>
        </p:nvSpPr>
        <p:spPr/>
        <p:txBody>
          <a:bodyPr/>
          <a:lstStyle/>
          <a:p>
            <a:r>
              <a:rPr lang="en-US" b="1" dirty="0" smtClean="0"/>
              <a:t>Score Point 2</a:t>
            </a:r>
            <a:endParaRPr lang="en-US" dirty="0" smtClean="0"/>
          </a:p>
          <a:p>
            <a:r>
              <a:rPr lang="en-US" b="1" dirty="0" smtClean="0"/>
              <a:t> </a:t>
            </a:r>
            <a:endParaRPr lang="en-US" dirty="0" smtClean="0"/>
          </a:p>
          <a:p>
            <a:pPr marL="0" indent="0" algn="just"/>
            <a:r>
              <a:rPr lang="en-US" dirty="0" smtClean="0"/>
              <a:t>This response demonstrates partial understanding and addresses most aspects of the task, using mathematically sound procedures. The equation is partially correct; it does not account for the 208. The mathematical procedure used to determine the amount of money to be saved each month is mathematically sound; however, the division error results in an incorrect answer.</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6 </a:t>
            </a:r>
          </a:p>
        </p:txBody>
      </p:sp>
      <p:pic>
        <p:nvPicPr>
          <p:cNvPr id="103427" name="Picture 2"/>
          <p:cNvPicPr>
            <a:picLocks noChangeAspect="1" noChangeArrowheads="1"/>
          </p:cNvPicPr>
          <p:nvPr/>
        </p:nvPicPr>
        <p:blipFill>
          <a:blip r:embed="rId3"/>
          <a:srcRect/>
          <a:stretch>
            <a:fillRect/>
          </a:stretch>
        </p:blipFill>
        <p:spPr bwMode="auto">
          <a:xfrm>
            <a:off x="523875" y="739775"/>
            <a:ext cx="7375525" cy="5672138"/>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17</a:t>
            </a:fld>
            <a:endParaRPr lang="en-US" dirty="0"/>
          </a:p>
        </p:txBody>
      </p:sp>
      <p:sp>
        <p:nvSpPr>
          <p:cNvPr id="6" name="Rectangle 5"/>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2</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6 Annotation</a:t>
            </a:r>
          </a:p>
        </p:txBody>
      </p:sp>
      <p:sp>
        <p:nvSpPr>
          <p:cNvPr id="104451" name="Content Placeholder 3"/>
          <p:cNvSpPr>
            <a:spLocks noGrp="1"/>
          </p:cNvSpPr>
          <p:nvPr>
            <p:ph idx="1"/>
          </p:nvPr>
        </p:nvSpPr>
        <p:spPr/>
        <p:txBody>
          <a:bodyPr/>
          <a:lstStyle/>
          <a:p>
            <a:r>
              <a:rPr lang="en-US" b="1" dirty="0" smtClean="0"/>
              <a:t>Score Point 2</a:t>
            </a:r>
            <a:endParaRPr lang="en-US" dirty="0" smtClean="0"/>
          </a:p>
          <a:p>
            <a:r>
              <a:rPr lang="en-US" b="1" dirty="0" smtClean="0"/>
              <a:t> </a:t>
            </a:r>
            <a:endParaRPr lang="en-US" dirty="0" smtClean="0"/>
          </a:p>
          <a:p>
            <a:pPr marL="0" indent="0" algn="just"/>
            <a:r>
              <a:rPr lang="en-US" dirty="0" smtClean="0"/>
              <a:t>This response demonstrates partial understanding. The equation is missing the parentheses around 240 - 32. However, the correct order of operations is followed to solve the incorrect equation.</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7 </a:t>
            </a:r>
          </a:p>
        </p:txBody>
      </p:sp>
      <p:pic>
        <p:nvPicPr>
          <p:cNvPr id="105475" name="Picture 2"/>
          <p:cNvPicPr>
            <a:picLocks noChangeAspect="1" noChangeArrowheads="1"/>
          </p:cNvPicPr>
          <p:nvPr/>
        </p:nvPicPr>
        <p:blipFill>
          <a:blip r:embed="rId3"/>
          <a:srcRect/>
          <a:stretch>
            <a:fillRect/>
          </a:stretch>
        </p:blipFill>
        <p:spPr bwMode="auto">
          <a:xfrm>
            <a:off x="971550" y="844550"/>
            <a:ext cx="6869113" cy="556577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19</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2</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004" y="156119"/>
            <a:ext cx="4830915" cy="625177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7 Annotation</a:t>
            </a:r>
          </a:p>
        </p:txBody>
      </p:sp>
      <p:sp>
        <p:nvSpPr>
          <p:cNvPr id="106499"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r>
              <a:rPr lang="en-US" dirty="0" smtClean="0"/>
              <a:t>This response exhibits many flaws and demonstrates only a limited understanding of the question. There is no equation given and the expression (</a:t>
            </a:r>
            <a:r>
              <a:rPr lang="en-US" i="1" dirty="0" smtClean="0"/>
              <a:t>x</a:t>
            </a:r>
            <a:r>
              <a:rPr lang="en-US" dirty="0" smtClean="0"/>
              <a:t> ÷ 4) does not show any understanding. The procedure used to solve the equation is appropriate; however, there are two division errors – both for the estimate (200 ÷ 4 = $55) and for the equation identified as “real” (208 ÷ 4 = $57). The final answer (57.00) is incorrect.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8 </a:t>
            </a: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804863"/>
            <a:ext cx="8428037"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365125" y="197628"/>
            <a:ext cx="8439150"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8 Annotation</a:t>
            </a:r>
          </a:p>
        </p:txBody>
      </p:sp>
      <p:sp>
        <p:nvSpPr>
          <p:cNvPr id="108547" name="Content Placeholder 3"/>
          <p:cNvSpPr>
            <a:spLocks noGrp="1"/>
          </p:cNvSpPr>
          <p:nvPr>
            <p:ph idx="1"/>
          </p:nvPr>
        </p:nvSpPr>
        <p:spPr/>
        <p:txBody>
          <a:bodyPr/>
          <a:lstStyle/>
          <a:p>
            <a:r>
              <a:rPr lang="en-US" b="1" dirty="0" smtClean="0"/>
              <a:t>Score Point 1</a:t>
            </a:r>
            <a:endParaRPr lang="en-US" dirty="0" smtClean="0"/>
          </a:p>
          <a:p>
            <a:r>
              <a:rPr lang="en-US" b="1" dirty="0" smtClean="0"/>
              <a:t> </a:t>
            </a:r>
            <a:endParaRPr lang="en-US" dirty="0" smtClean="0"/>
          </a:p>
          <a:p>
            <a:pPr marL="0" indent="0" algn="just"/>
            <a:r>
              <a:rPr lang="en-US" dirty="0" smtClean="0"/>
              <a:t>This response demonstrates only a limited understanding of the mathematical concepts. The equation is not provided and while the answer is correct, not all of the required work is provided.</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9 </a:t>
            </a:r>
          </a:p>
        </p:txBody>
      </p:sp>
      <p:pic>
        <p:nvPicPr>
          <p:cNvPr id="109571" name="Picture 2"/>
          <p:cNvPicPr>
            <a:picLocks noChangeAspect="1" noChangeArrowheads="1"/>
          </p:cNvPicPr>
          <p:nvPr/>
        </p:nvPicPr>
        <p:blipFill>
          <a:blip r:embed="rId3"/>
          <a:srcRect/>
          <a:stretch>
            <a:fillRect/>
          </a:stretch>
        </p:blipFill>
        <p:spPr bwMode="auto">
          <a:xfrm>
            <a:off x="379413" y="712788"/>
            <a:ext cx="8045450" cy="5464175"/>
          </a:xfrm>
          <a:prstGeom prst="rect">
            <a:avLst/>
          </a:prstGeom>
          <a:noFill/>
          <a:ln w="9525">
            <a:noFill/>
            <a:miter lim="800000"/>
            <a:headEnd/>
            <a:tailEnd/>
          </a:ln>
        </p:spPr>
      </p:pic>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23</a:t>
            </a:fld>
            <a:endParaRPr lang="en-US" dirty="0"/>
          </a:p>
        </p:txBody>
      </p:sp>
      <p:sp>
        <p:nvSpPr>
          <p:cNvPr id="6" name="Rectangle 5"/>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365124"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9 Annotation</a:t>
            </a:r>
          </a:p>
        </p:txBody>
      </p:sp>
      <p:sp>
        <p:nvSpPr>
          <p:cNvPr id="110595" name="Content Placeholder 3"/>
          <p:cNvSpPr>
            <a:spLocks noGrp="1"/>
          </p:cNvSpPr>
          <p:nvPr>
            <p:ph idx="1"/>
          </p:nvPr>
        </p:nvSpPr>
        <p:spPr/>
        <p:txBody>
          <a:bodyPr/>
          <a:lstStyle/>
          <a:p>
            <a:r>
              <a:rPr lang="en-US" b="1" dirty="0" smtClean="0"/>
              <a:t>Score Point 1</a:t>
            </a:r>
            <a:endParaRPr lang="en-US" dirty="0" smtClean="0"/>
          </a:p>
          <a:p>
            <a:r>
              <a:rPr lang="en-US" dirty="0" smtClean="0"/>
              <a:t> </a:t>
            </a:r>
          </a:p>
          <a:p>
            <a:pPr marL="0" indent="0" algn="just"/>
            <a:r>
              <a:rPr lang="en-US" dirty="0" smtClean="0"/>
              <a:t>This response demonstrates only a limited understanding. While some aspects of the task are addressed correctly, faulty reasoning results in an inadequate solution. The equation is incorrect and does not take into account the $32 already saved. This reflects a lack of essential understanding of the underlying mathematical concept. However, that incorrect equation is solved correctly.</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65124" y="207670"/>
            <a:ext cx="8778875" cy="450056"/>
          </a:xfrm>
        </p:spPr>
        <p:txBody>
          <a:bodyPr/>
          <a:lstStyle/>
          <a:p>
            <a:r>
              <a:rPr lang="en-US" dirty="0" smtClean="0"/>
              <a:t>Grade 4 Extended-response Guide Paper 10 </a:t>
            </a:r>
          </a:p>
        </p:txBody>
      </p:sp>
      <p:pic>
        <p:nvPicPr>
          <p:cNvPr id="111619" name="Picture 3"/>
          <p:cNvPicPr>
            <a:picLocks noChangeAspect="1" noChangeArrowheads="1"/>
          </p:cNvPicPr>
          <p:nvPr/>
        </p:nvPicPr>
        <p:blipFill>
          <a:blip r:embed="rId3"/>
          <a:srcRect/>
          <a:stretch>
            <a:fillRect/>
          </a:stretch>
        </p:blipFill>
        <p:spPr bwMode="auto">
          <a:xfrm>
            <a:off x="473075" y="796925"/>
            <a:ext cx="6842125" cy="5510213"/>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25</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365125" y="197628"/>
            <a:ext cx="8778875" cy="900113"/>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10 Annotation</a:t>
            </a:r>
          </a:p>
        </p:txBody>
      </p:sp>
      <p:sp>
        <p:nvSpPr>
          <p:cNvPr id="113667"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b="1" dirty="0" smtClean="0"/>
              <a:t> </a:t>
            </a:r>
            <a:endParaRPr lang="en-US" dirty="0" smtClean="0"/>
          </a:p>
          <a:p>
            <a:pPr marL="0" indent="0" algn="just">
              <a:defRPr/>
            </a:pPr>
            <a:r>
              <a:rPr lang="en-US" dirty="0" smtClean="0"/>
              <a:t>This response is incorrect. The initial equation is not correct and only the very first step of the process is completed. This results in an incorrect answer. Holistically, this is not sufficient to demonstrate even a limited understanding of the mathematical concepts embodied in the task.</a:t>
            </a:r>
            <a:endParaRPr lang="en-US" dirty="0" smtClean="0">
              <a:latin typeface="Gill Sans MT Pro Book" pitchFamily="-1" charset="0"/>
              <a:cs typeface="Gill Sans MT Pro Book" pitchFamily="-1" charset="0"/>
            </a:endParaRPr>
          </a:p>
        </p:txBody>
      </p:sp>
      <p:sp>
        <p:nvSpPr>
          <p:cNvPr id="5" name="Slide Number Placeholder 3"/>
          <p:cNvSpPr>
            <a:spLocks noGrp="1"/>
          </p:cNvSpPr>
          <p:nvPr>
            <p:ph type="sldNum" sz="quarter" idx="10"/>
          </p:nvPr>
        </p:nvSpPr>
        <p:spPr>
          <a:xfrm>
            <a:off x="8623300" y="6584950"/>
            <a:ext cx="520700" cy="273050"/>
          </a:xfrm>
        </p:spPr>
        <p:txBody>
          <a:bodyPr/>
          <a:lstStyle/>
          <a:p>
            <a:fld id="{85AC1CD9-F3E8-49B3-855D-43858F9D0A18}"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365124" y="207963"/>
            <a:ext cx="9227763"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Extended-response</a:t>
            </a:r>
            <a:r>
              <a:rPr dirty="0" smtClean="0">
                <a:latin typeface="Verdana" pitchFamily="34" charset="0"/>
              </a:rPr>
              <a:t> Guide Paper 11 </a:t>
            </a:r>
          </a:p>
        </p:txBody>
      </p:sp>
      <p:pic>
        <p:nvPicPr>
          <p:cNvPr id="113667" name="Picture 2"/>
          <p:cNvPicPr>
            <a:picLocks noChangeAspect="1" noChangeArrowheads="1"/>
          </p:cNvPicPr>
          <p:nvPr/>
        </p:nvPicPr>
        <p:blipFill>
          <a:blip r:embed="rId3"/>
          <a:srcRect/>
          <a:stretch>
            <a:fillRect/>
          </a:stretch>
        </p:blipFill>
        <p:spPr bwMode="auto">
          <a:xfrm>
            <a:off x="487363" y="742950"/>
            <a:ext cx="8231187" cy="5638800"/>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27</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a:t>
            </a:r>
            <a:r>
              <a:rPr lang="en-US" b="1" dirty="0" smtClean="0"/>
              <a:t>Point 0</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Content Placeholder 3"/>
          <p:cNvSpPr>
            <a:spLocks noGrp="1"/>
          </p:cNvSpPr>
          <p:nvPr>
            <p:ph idx="1"/>
          </p:nvPr>
        </p:nvSpPr>
        <p:spPr/>
        <p:txBody>
          <a:bodyPr/>
          <a:lstStyle/>
          <a:p>
            <a:pPr>
              <a:defRPr/>
            </a:pPr>
            <a:r>
              <a:rPr lang="en-US" b="1" dirty="0" smtClean="0"/>
              <a:t>Score Point 0</a:t>
            </a:r>
            <a:endParaRPr lang="en-US" dirty="0" smtClean="0"/>
          </a:p>
          <a:p>
            <a:pPr>
              <a:defRPr/>
            </a:pPr>
            <a:r>
              <a:rPr lang="en-US" dirty="0" smtClean="0"/>
              <a:t> </a:t>
            </a:r>
          </a:p>
          <a:p>
            <a:pPr marL="0" indent="0" algn="just">
              <a:defRPr/>
            </a:pPr>
            <a:r>
              <a:rPr lang="en-US" dirty="0" smtClean="0"/>
              <a:t>This response is incorrect. The equation given is incorrect and while the final answer is correct, no correct work or mathematically appropriate process is shown that would lead to that answer.</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28</a:t>
            </a:fld>
            <a:endParaRPr lang="en-US" dirty="0"/>
          </a:p>
        </p:txBody>
      </p:sp>
      <p:sp>
        <p:nvSpPr>
          <p:cNvPr id="2" name="Title 1"/>
          <p:cNvSpPr>
            <a:spLocks noGrp="1"/>
          </p:cNvSpPr>
          <p:nvPr>
            <p:ph type="title"/>
          </p:nvPr>
        </p:nvSpPr>
        <p:spPr>
          <a:xfrm>
            <a:off x="365124" y="197628"/>
            <a:ext cx="8778875" cy="900113"/>
          </a:xfrm>
        </p:spPr>
        <p:txBody>
          <a:bodyPr/>
          <a:lstStyle/>
          <a:p>
            <a:r>
              <a:rPr lang="en-US" dirty="0">
                <a:latin typeface="Verdana" pitchFamily="34" charset="0"/>
              </a:rPr>
              <a:t>Grade 4 Extended-response Guide Paper 11 Annotation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Grades 3-8 Mathematics Assessment Scoring Training</a:t>
            </a:r>
            <a:endParaRPr lang="en-US" sz="2800" b="1" dirty="0"/>
          </a:p>
        </p:txBody>
      </p:sp>
      <p:sp>
        <p:nvSpPr>
          <p:cNvPr id="3" name="Content Placeholder 2"/>
          <p:cNvSpPr>
            <a:spLocks noGrp="1"/>
          </p:cNvSpPr>
          <p:nvPr>
            <p:ph idx="1"/>
          </p:nvPr>
        </p:nvSpPr>
        <p:spPr>
          <a:xfrm>
            <a:off x="365125" y="1546225"/>
            <a:ext cx="8573602" cy="4525963"/>
          </a:xfrm>
        </p:spPr>
        <p:txBody>
          <a:bodyPr/>
          <a:lstStyle/>
          <a:p>
            <a:r>
              <a:rPr lang="en-US" dirty="0"/>
              <a:t>Video 1: Instructional Shifts</a:t>
            </a:r>
          </a:p>
          <a:p>
            <a:r>
              <a:rPr lang="en-US" dirty="0"/>
              <a:t>Video 2: Holistic Scoring</a:t>
            </a:r>
          </a:p>
          <a:p>
            <a:r>
              <a:rPr lang="en-US" dirty="0"/>
              <a:t>Video 3: Scoring Policies &amp; the Test Development Process</a:t>
            </a:r>
          </a:p>
          <a:p>
            <a:r>
              <a:rPr lang="en-US" dirty="0"/>
              <a:t>Video 4: Two Point Holistic Rubric</a:t>
            </a:r>
          </a:p>
          <a:p>
            <a:r>
              <a:rPr lang="en-US" dirty="0"/>
              <a:t>Videos 5-8: Guide Papers and Practice Sets- 2 Point Rubric</a:t>
            </a:r>
          </a:p>
          <a:p>
            <a:r>
              <a:rPr lang="en-US" dirty="0"/>
              <a:t>Video 9: Three Point Holistic Rubric</a:t>
            </a:r>
          </a:p>
          <a:p>
            <a:r>
              <a:rPr lang="en-US" b="1" dirty="0"/>
              <a:t>Videos 10-13: Guide Papers and Practice Sets- 3 Point Rubric</a:t>
            </a:r>
          </a:p>
        </p:txBody>
      </p:sp>
      <p:sp>
        <p:nvSpPr>
          <p:cNvPr id="4" name="Slide Number Placeholder 3"/>
          <p:cNvSpPr>
            <a:spLocks noGrp="1"/>
          </p:cNvSpPr>
          <p:nvPr>
            <p:ph type="sldNum" sz="quarter" idx="10"/>
          </p:nvPr>
        </p:nvSpPr>
        <p:spPr/>
        <p:txBody>
          <a:bodyPr/>
          <a:lstStyle/>
          <a:p>
            <a:pPr>
              <a:defRPr/>
            </a:pPr>
            <a:fld id="{DB51F911-9872-4B24-A7FD-2C5516E4AA1A}" type="slidenum">
              <a:rPr lang="en-US" smtClean="0"/>
              <a:pPr>
                <a:defRPr/>
              </a:pPr>
              <a:t>29</a:t>
            </a:fld>
            <a:endParaRPr lang="en-US" dirty="0"/>
          </a:p>
        </p:txBody>
      </p:sp>
    </p:spTree>
    <p:extLst>
      <p:ext uri="{BB962C8B-B14F-4D97-AF65-F5344CB8AC3E}">
        <p14:creationId xmlns:p14="http://schemas.microsoft.com/office/powerpoint/2010/main" val="2398930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Question</a:t>
            </a:r>
          </a:p>
        </p:txBody>
      </p:sp>
      <p:sp>
        <p:nvSpPr>
          <p:cNvPr id="4" name="Content Placeholder 3"/>
          <p:cNvSpPr>
            <a:spLocks noGrp="1"/>
          </p:cNvSpPr>
          <p:nvPr>
            <p:ph idx="4294967295"/>
          </p:nvPr>
        </p:nvSpPr>
        <p:spPr>
          <a:xfrm>
            <a:off x="1163638" y="1244600"/>
            <a:ext cx="7747000" cy="5253038"/>
          </a:xfrm>
        </p:spPr>
        <p:txBody>
          <a:bodyPr/>
          <a:lstStyle/>
          <a:p>
            <a:pPr marL="0" indent="0">
              <a:defRPr/>
            </a:pPr>
            <a:r>
              <a:rPr lang="en-US" sz="1800" dirty="0"/>
              <a:t>Candy wants to buy herself a new bicycle that cost $240. Candy has already saved $32, but she needs to make a plan so she can save the rest of the money she needs. She decides to save the same amount of money, </a:t>
            </a:r>
            <a:r>
              <a:rPr lang="en-US" sz="1800" i="1" dirty="0"/>
              <a:t>x</a:t>
            </a:r>
            <a:r>
              <a:rPr lang="en-US" sz="1800" dirty="0"/>
              <a:t> dollars, each month for the next four months.</a:t>
            </a:r>
          </a:p>
          <a:p>
            <a:pPr marL="0" indent="0">
              <a:defRPr/>
            </a:pPr>
            <a:r>
              <a:rPr lang="en-US" sz="1800" dirty="0"/>
              <a:t>Write an equation that helps Candy determine the amount of money she must save </a:t>
            </a:r>
            <a:r>
              <a:rPr lang="en-US" sz="1800" dirty="0" smtClean="0"/>
              <a:t>each </a:t>
            </a:r>
            <a:r>
              <a:rPr lang="en-US" sz="1800" dirty="0"/>
              <a:t>month.</a:t>
            </a:r>
          </a:p>
          <a:p>
            <a:pPr marL="0" indent="0">
              <a:spcBef>
                <a:spcPts val="600"/>
              </a:spcBef>
              <a:defRPr/>
            </a:pPr>
            <a:endParaRPr lang="en-US" sz="1800" dirty="0" smtClean="0"/>
          </a:p>
          <a:p>
            <a:pPr marL="0" indent="0">
              <a:defRPr/>
            </a:pPr>
            <a:r>
              <a:rPr lang="en-US" sz="1800" b="1" dirty="0"/>
              <a:t>Equation ___________________________________________________</a:t>
            </a:r>
            <a:endParaRPr lang="en-US" sz="1800" dirty="0"/>
          </a:p>
          <a:p>
            <a:pPr marL="0" indent="0">
              <a:defRPr/>
            </a:pPr>
            <a:endParaRPr lang="en-US" sz="1050" dirty="0"/>
          </a:p>
          <a:p>
            <a:pPr marL="0" indent="0">
              <a:defRPr/>
            </a:pPr>
            <a:r>
              <a:rPr lang="en-US" sz="1800" dirty="0"/>
              <a:t>Solve the equation to find the amount of money she must save each month to meet her goal of buying a bicycle.</a:t>
            </a:r>
          </a:p>
          <a:p>
            <a:pPr>
              <a:defRPr/>
            </a:pPr>
            <a:r>
              <a:rPr lang="en-US" sz="1800" b="1" dirty="0" smtClean="0"/>
              <a:t>Show </a:t>
            </a:r>
            <a:r>
              <a:rPr lang="en-US" sz="1800" b="1" dirty="0"/>
              <a:t>your work.</a:t>
            </a:r>
          </a:p>
          <a:p>
            <a:pPr>
              <a:defRPr/>
            </a:pPr>
            <a:endParaRPr lang="en-US" sz="1800" b="1" dirty="0" smtClean="0"/>
          </a:p>
          <a:p>
            <a:pPr>
              <a:defRPr/>
            </a:pPr>
            <a:endParaRPr lang="en-US" sz="1800" b="1" dirty="0"/>
          </a:p>
          <a:p>
            <a:pPr>
              <a:defRPr/>
            </a:pPr>
            <a:r>
              <a:rPr lang="en-US" sz="1800" b="1" dirty="0" smtClean="0"/>
              <a:t>Answer </a:t>
            </a:r>
            <a:r>
              <a:rPr lang="en-US" sz="1800" b="1" dirty="0"/>
              <a:t>$_________________________________________________</a:t>
            </a:r>
          </a:p>
        </p:txBody>
      </p:sp>
      <p:sp>
        <p:nvSpPr>
          <p:cNvPr id="90116" name="Text Box 7"/>
          <p:cNvSpPr txBox="1">
            <a:spLocks noChangeArrowheads="1"/>
          </p:cNvSpPr>
          <p:nvPr/>
        </p:nvSpPr>
        <p:spPr bwMode="auto">
          <a:xfrm>
            <a:off x="392113" y="125730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90117"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8"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sz="2200" dirty="0" smtClean="0"/>
              <a:t>For questions related to assessment: </a:t>
            </a:r>
          </a:p>
          <a:p>
            <a:pPr lvl="2"/>
            <a:r>
              <a:rPr lang="en-US" sz="2200" dirty="0" smtClean="0"/>
              <a:t>Email your question to: </a:t>
            </a:r>
            <a:r>
              <a:rPr lang="en-US" sz="2200" dirty="0" smtClean="0">
                <a:hlinkClick r:id="rId3"/>
              </a:rPr>
              <a:t>emscassessinfo@mail.nysed.gov</a:t>
            </a:r>
            <a:endParaRPr lang="en-US" sz="2200" dirty="0" smtClean="0"/>
          </a:p>
          <a:p>
            <a:pPr lvl="2"/>
            <a:r>
              <a:rPr lang="en-US" sz="2200" dirty="0" smtClean="0"/>
              <a:t>Check for additional information at the following website </a:t>
            </a:r>
            <a:r>
              <a:rPr lang="en-US" sz="2200" dirty="0">
                <a:hlinkClick r:id="rId4"/>
              </a:rPr>
              <a:t>http://</a:t>
            </a:r>
            <a:r>
              <a:rPr lang="en-US" sz="2200" dirty="0" smtClean="0">
                <a:hlinkClick r:id="rId4"/>
              </a:rPr>
              <a:t>www.p12.nysed.gov/assessment/ei/eigen.html</a:t>
            </a:r>
            <a:endParaRPr lang="en-US" sz="2200" dirty="0" smtClean="0"/>
          </a:p>
          <a:p>
            <a:pPr lvl="2"/>
            <a:r>
              <a:rPr lang="en-US" sz="2200" dirty="0" smtClean="0"/>
              <a:t>For questions related to APPR</a:t>
            </a:r>
          </a:p>
          <a:p>
            <a:pPr lvl="2"/>
            <a:r>
              <a:rPr lang="en-US" sz="2200" dirty="0" smtClean="0"/>
              <a:t>Email your </a:t>
            </a:r>
            <a:r>
              <a:rPr lang="en-US" sz="2200" dirty="0"/>
              <a:t>question to: </a:t>
            </a:r>
            <a:r>
              <a:rPr lang="en-US" sz="2200" dirty="0">
                <a:hlinkClick r:id="rId5"/>
              </a:rPr>
              <a:t>educatoreval@mail.nysed.gov</a:t>
            </a:r>
            <a:endParaRPr lang="en-US" sz="2200" dirty="0"/>
          </a:p>
          <a:p>
            <a:pPr marL="0" indent="0"/>
            <a:r>
              <a:rPr lang="en-US" sz="2200" dirty="0" smtClean="0"/>
              <a:t>Additional information regarding the common core shifts can be found at the following website: </a:t>
            </a:r>
          </a:p>
          <a:p>
            <a:pPr lvl="2"/>
            <a:r>
              <a:rPr lang="en-US" sz="2200" dirty="0">
                <a:hlinkClick r:id="rId6"/>
              </a:rPr>
              <a:t>http://engageny.org/resource/common-core-shifts/</a:t>
            </a:r>
            <a:endParaRPr lang="en-US" sz="2200" dirty="0"/>
          </a:p>
        </p:txBody>
      </p:sp>
      <p:sp>
        <p:nvSpPr>
          <p:cNvPr id="5"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30</a:t>
            </a:fld>
            <a:endParaRPr lang="en-US" dirty="0"/>
          </a:p>
        </p:txBody>
      </p:sp>
    </p:spTree>
    <p:extLst>
      <p:ext uri="{BB962C8B-B14F-4D97-AF65-F5344CB8AC3E}">
        <p14:creationId xmlns:p14="http://schemas.microsoft.com/office/powerpoint/2010/main" val="2031182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62142AB-812A-4239-AA92-D00D609D3D2F}" type="slidenum">
              <a:rPr lang="en-US" smtClean="0"/>
              <a:pPr>
                <a:defRPr/>
              </a:pPr>
              <a:t>4</a:t>
            </a:fld>
            <a:endParaRPr lang="en-US" dirty="0"/>
          </a:p>
        </p:txBody>
      </p:sp>
      <p:sp>
        <p:nvSpPr>
          <p:cNvPr id="4" name="Content Placeholder 3"/>
          <p:cNvSpPr txBox="1">
            <a:spLocks/>
          </p:cNvSpPr>
          <p:nvPr/>
        </p:nvSpPr>
        <p:spPr>
          <a:xfrm>
            <a:off x="365125" y="1546225"/>
            <a:ext cx="8229600" cy="4525963"/>
          </a:xfrm>
          <a:prstGeom prst="rect">
            <a:avLst/>
          </a:prstGeom>
        </p:spPr>
        <p:txBody>
          <a:bodyPr/>
          <a:lstStyle/>
          <a:p>
            <a:r>
              <a:rPr lang="en-US" sz="2400" b="1" dirty="0" smtClean="0">
                <a:latin typeface="Gill Sans MT Pro Book"/>
              </a:rPr>
              <a:t>CCLS 4.OA.3</a:t>
            </a:r>
          </a:p>
          <a:p>
            <a:r>
              <a:rPr lang="en-US" sz="2400" dirty="0" smtClean="0">
                <a:latin typeface="Gill Sans MT Pro Book"/>
              </a:rPr>
              <a:t> </a:t>
            </a:r>
          </a:p>
          <a:p>
            <a:pPr algn="just"/>
            <a:r>
              <a:rPr lang="en-US" sz="2400" dirty="0" smtClean="0">
                <a:latin typeface="Gill Sans MT Pro Book"/>
              </a:rPr>
              <a:t>Solve multistep word problems posed with whole numbers and having whole-number answers using the four operations, including problems in which remainders must be interpreted. Represent these problems using equations with a letter standing for the unknown quantity. Assess the reasonableness of answers using mental computation and estimation strategies including rounding.</a:t>
            </a:r>
            <a:endParaRPr lang="en-US" sz="2400" dirty="0">
              <a:latin typeface="Gill Sans MT Pro Book"/>
            </a:endParaRPr>
          </a:p>
        </p:txBody>
      </p:sp>
      <p:sp>
        <p:nvSpPr>
          <p:cNvPr id="5" name="Title 4"/>
          <p:cNvSpPr>
            <a:spLocks noGrp="1"/>
          </p:cNvSpPr>
          <p:nvPr>
            <p:ph type="title"/>
          </p:nvPr>
        </p:nvSpPr>
        <p:spPr>
          <a:xfrm>
            <a:off x="365125" y="197628"/>
            <a:ext cx="8229600" cy="900113"/>
          </a:xfrm>
        </p:spPr>
        <p:txBody>
          <a:bodyPr/>
          <a:lstStyle/>
          <a:p>
            <a:r>
              <a:rPr lang="en-US" dirty="0"/>
              <a:t>Grade 4 Extended-response </a:t>
            </a:r>
            <a:r>
              <a:rPr lang="en-US" dirty="0">
                <a:latin typeface="Verdana" pitchFamily="34" charset="0"/>
              </a:rPr>
              <a:t> </a:t>
            </a:r>
            <a:br>
              <a:rPr lang="en-US" dirty="0">
                <a:latin typeface="Verdana" pitchFamily="34" charset="0"/>
              </a:rPr>
            </a:br>
            <a:r>
              <a:rPr lang="en-US" dirty="0"/>
              <a:t>Common Core Learning Standard Assessed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65125" y="207963"/>
            <a:ext cx="8229600"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Question</a:t>
            </a:r>
          </a:p>
        </p:txBody>
      </p:sp>
      <p:sp>
        <p:nvSpPr>
          <p:cNvPr id="4" name="Content Placeholder 3"/>
          <p:cNvSpPr>
            <a:spLocks noGrp="1"/>
          </p:cNvSpPr>
          <p:nvPr>
            <p:ph idx="4294967295"/>
          </p:nvPr>
        </p:nvSpPr>
        <p:spPr>
          <a:xfrm>
            <a:off x="1163638" y="1244600"/>
            <a:ext cx="7747000" cy="5253038"/>
          </a:xfrm>
        </p:spPr>
        <p:txBody>
          <a:bodyPr/>
          <a:lstStyle/>
          <a:p>
            <a:pPr marL="0" indent="0">
              <a:defRPr/>
            </a:pPr>
            <a:r>
              <a:rPr lang="en-US" sz="1800" dirty="0"/>
              <a:t>Candy wants to buy herself a new bicycle that cost $240. Candy has already saved $32, but she needs to make a plan so she can save the rest of the money she needs. She decides to save the same amount of money, </a:t>
            </a:r>
            <a:r>
              <a:rPr lang="en-US" sz="1800" i="1" dirty="0"/>
              <a:t>x</a:t>
            </a:r>
            <a:r>
              <a:rPr lang="en-US" sz="1800" dirty="0"/>
              <a:t> dollars, each month for the next four months.</a:t>
            </a:r>
          </a:p>
          <a:p>
            <a:pPr marL="0" indent="0">
              <a:defRPr/>
            </a:pPr>
            <a:r>
              <a:rPr lang="en-US" sz="1800" dirty="0"/>
              <a:t>Write an equation that helps Candy determine the amount of money she must save </a:t>
            </a:r>
            <a:r>
              <a:rPr lang="en-US" sz="1800" dirty="0" smtClean="0"/>
              <a:t>each </a:t>
            </a:r>
            <a:r>
              <a:rPr lang="en-US" sz="1800" dirty="0"/>
              <a:t>month</a:t>
            </a:r>
            <a:r>
              <a:rPr lang="en-US" sz="1800" dirty="0" smtClean="0"/>
              <a:t>.</a:t>
            </a:r>
          </a:p>
          <a:p>
            <a:pPr marL="0" indent="0">
              <a:spcBef>
                <a:spcPts val="600"/>
              </a:spcBef>
              <a:defRPr/>
            </a:pPr>
            <a:endParaRPr lang="en-US" sz="1800" dirty="0"/>
          </a:p>
          <a:p>
            <a:pPr marL="0" indent="0">
              <a:defRPr/>
            </a:pPr>
            <a:r>
              <a:rPr lang="en-US" sz="1800" b="1" dirty="0" smtClean="0"/>
              <a:t>Equation ___________________________________________________</a:t>
            </a:r>
            <a:endParaRPr lang="en-US" sz="1800" dirty="0"/>
          </a:p>
          <a:p>
            <a:pPr marL="0" indent="0">
              <a:defRPr/>
            </a:pPr>
            <a:endParaRPr lang="en-US" sz="1050" dirty="0" smtClean="0"/>
          </a:p>
          <a:p>
            <a:pPr marL="0" indent="0">
              <a:defRPr/>
            </a:pPr>
            <a:r>
              <a:rPr lang="en-US" sz="1800" dirty="0" smtClean="0"/>
              <a:t>Solve </a:t>
            </a:r>
            <a:r>
              <a:rPr lang="en-US" sz="1800" dirty="0"/>
              <a:t>the equation to find the amount of money she must save each month to meet her goal of buying a bicycle.</a:t>
            </a:r>
          </a:p>
          <a:p>
            <a:pPr>
              <a:defRPr/>
            </a:pPr>
            <a:r>
              <a:rPr lang="en-US" sz="1800" b="1" dirty="0" smtClean="0"/>
              <a:t>Show your work.</a:t>
            </a:r>
          </a:p>
          <a:p>
            <a:pPr>
              <a:defRPr/>
            </a:pPr>
            <a:endParaRPr lang="en-US" sz="1800" b="1" dirty="0" smtClean="0"/>
          </a:p>
          <a:p>
            <a:pPr>
              <a:defRPr/>
            </a:pPr>
            <a:endParaRPr lang="en-US" sz="1800" b="1" dirty="0"/>
          </a:p>
          <a:p>
            <a:pPr>
              <a:defRPr/>
            </a:pPr>
            <a:r>
              <a:rPr lang="en-US" sz="1800" b="1" dirty="0" smtClean="0"/>
              <a:t>Answer $_________________________________________________</a:t>
            </a:r>
            <a:endParaRPr lang="en-US" sz="1800" b="1" dirty="0"/>
          </a:p>
        </p:txBody>
      </p:sp>
      <p:sp>
        <p:nvSpPr>
          <p:cNvPr id="91140" name="Text Box 7"/>
          <p:cNvSpPr txBox="1">
            <a:spLocks noChangeArrowheads="1"/>
          </p:cNvSpPr>
          <p:nvPr/>
        </p:nvSpPr>
        <p:spPr bwMode="auto">
          <a:xfrm>
            <a:off x="392113" y="125730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91141" name="Straight Connector 8"/>
          <p:cNvCxnSpPr>
            <a:cxnSpLocks noChangeShapeType="1"/>
          </p:cNvCxnSpPr>
          <p:nvPr/>
        </p:nvCxnSpPr>
        <p:spPr bwMode="auto">
          <a:xfrm>
            <a:off x="1984375" y="6245225"/>
            <a:ext cx="5210175" cy="0"/>
          </a:xfrm>
          <a:prstGeom prst="line">
            <a:avLst/>
          </a:prstGeom>
          <a:noFill/>
          <a:ln w="9525" algn="ctr">
            <a:noFill/>
            <a:round/>
            <a:headEnd/>
            <a:tailEnd/>
          </a:ln>
        </p:spPr>
      </p:cxnSp>
      <p:sp>
        <p:nvSpPr>
          <p:cNvPr id="91142" name="Rectangle 6"/>
          <p:cNvSpPr>
            <a:spLocks noChangeArrowheads="1"/>
          </p:cNvSpPr>
          <p:nvPr/>
        </p:nvSpPr>
        <p:spPr bwMode="auto">
          <a:xfrm>
            <a:off x="4821238" y="4689475"/>
            <a:ext cx="3898900" cy="1481138"/>
          </a:xfrm>
          <a:prstGeom prst="rect">
            <a:avLst/>
          </a:prstGeom>
          <a:solidFill>
            <a:srgbClr val="E3EDF4"/>
          </a:solidFill>
          <a:ln w="9525">
            <a:noFill/>
            <a:round/>
            <a:headEnd/>
            <a:tailEnd/>
          </a:ln>
        </p:spPr>
        <p:txBody>
          <a:bodyPr lIns="0" tIns="0" rIns="0" bIns="0" anchor="ctr"/>
          <a:lstStyle/>
          <a:p>
            <a:pPr algn="ctr"/>
            <a:r>
              <a:rPr lang="en-US" sz="3200" b="1" dirty="0">
                <a:solidFill>
                  <a:srgbClr val="628DBB"/>
                </a:solidFill>
              </a:rPr>
              <a:t>How would you answer this question?</a:t>
            </a:r>
          </a:p>
        </p:txBody>
      </p:sp>
      <p:sp>
        <p:nvSpPr>
          <p:cNvPr id="9"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Exemplar</a:t>
            </a:r>
          </a:p>
        </p:txBody>
      </p:sp>
      <p:sp>
        <p:nvSpPr>
          <p:cNvPr id="4" name="Content Placeholder 3"/>
          <p:cNvSpPr>
            <a:spLocks noGrp="1"/>
          </p:cNvSpPr>
          <p:nvPr>
            <p:ph idx="4294967295"/>
          </p:nvPr>
        </p:nvSpPr>
        <p:spPr>
          <a:xfrm>
            <a:off x="1163638" y="1244600"/>
            <a:ext cx="7747000" cy="5253038"/>
          </a:xfrm>
        </p:spPr>
        <p:txBody>
          <a:bodyPr/>
          <a:lstStyle/>
          <a:p>
            <a:pPr marL="0" indent="0">
              <a:defRPr/>
            </a:pPr>
            <a:r>
              <a:rPr lang="en-US" sz="1800" dirty="0"/>
              <a:t>Candy wants to buy herself a new bicycle that cost $240. Candy has already saved $32, but she needs to make a plan so she can save the rest of the money she needs. She decides to save the same amount of money, </a:t>
            </a:r>
            <a:r>
              <a:rPr lang="en-US" sz="1800" i="1" dirty="0"/>
              <a:t>x</a:t>
            </a:r>
            <a:r>
              <a:rPr lang="en-US" sz="1800" dirty="0"/>
              <a:t> dollars, each month for the next four months.</a:t>
            </a:r>
          </a:p>
          <a:p>
            <a:pPr marL="0" indent="0">
              <a:defRPr/>
            </a:pPr>
            <a:r>
              <a:rPr lang="en-US" sz="1800" dirty="0"/>
              <a:t>Write an equation that helps Candy determine the amount of money she must save </a:t>
            </a:r>
            <a:r>
              <a:rPr lang="en-US" sz="1800" dirty="0" smtClean="0"/>
              <a:t>each </a:t>
            </a:r>
            <a:r>
              <a:rPr lang="en-US" sz="1800" dirty="0"/>
              <a:t>month</a:t>
            </a:r>
            <a:r>
              <a:rPr lang="en-US" sz="1800" dirty="0" smtClean="0"/>
              <a:t>.</a:t>
            </a:r>
          </a:p>
          <a:p>
            <a:pPr marL="0" indent="0">
              <a:spcBef>
                <a:spcPts val="600"/>
              </a:spcBef>
              <a:defRPr/>
            </a:pPr>
            <a:endParaRPr lang="en-US" sz="1800" dirty="0"/>
          </a:p>
          <a:p>
            <a:pPr marL="0" indent="0">
              <a:defRPr/>
            </a:pPr>
            <a:r>
              <a:rPr lang="en-US" sz="1800" b="1" dirty="0" smtClean="0"/>
              <a:t>Equation ___________________________________________________</a:t>
            </a:r>
            <a:endParaRPr lang="en-US" sz="1800" dirty="0"/>
          </a:p>
          <a:p>
            <a:pPr marL="0" indent="0">
              <a:defRPr/>
            </a:pPr>
            <a:endParaRPr lang="en-US" sz="1050" dirty="0"/>
          </a:p>
          <a:p>
            <a:pPr marL="0" indent="0">
              <a:defRPr/>
            </a:pPr>
            <a:r>
              <a:rPr lang="en-US" sz="1800" dirty="0"/>
              <a:t>Solve the equation to find the amount of money she must save each month to meet her goal of buying a bicycle.</a:t>
            </a:r>
          </a:p>
          <a:p>
            <a:pPr>
              <a:defRPr/>
            </a:pPr>
            <a:r>
              <a:rPr lang="en-US" sz="1800" b="1" dirty="0" smtClean="0"/>
              <a:t>Show </a:t>
            </a:r>
            <a:r>
              <a:rPr lang="en-US" sz="1800" b="1" dirty="0"/>
              <a:t>your work.</a:t>
            </a:r>
          </a:p>
          <a:p>
            <a:pPr>
              <a:defRPr/>
            </a:pPr>
            <a:endParaRPr lang="en-US" sz="1800" b="1" dirty="0" smtClean="0"/>
          </a:p>
          <a:p>
            <a:pPr>
              <a:defRPr/>
            </a:pPr>
            <a:endParaRPr lang="en-US" sz="1800" b="1" dirty="0"/>
          </a:p>
          <a:p>
            <a:pPr>
              <a:defRPr/>
            </a:pPr>
            <a:r>
              <a:rPr lang="en-US" sz="1800" b="1" dirty="0" smtClean="0"/>
              <a:t>Answer </a:t>
            </a:r>
            <a:r>
              <a:rPr lang="en-US" sz="1800" b="1" dirty="0"/>
              <a:t>$_________________________________________________</a:t>
            </a:r>
          </a:p>
        </p:txBody>
      </p:sp>
      <p:sp>
        <p:nvSpPr>
          <p:cNvPr id="92164" name="Text Box 7"/>
          <p:cNvSpPr txBox="1">
            <a:spLocks noChangeArrowheads="1"/>
          </p:cNvSpPr>
          <p:nvPr/>
        </p:nvSpPr>
        <p:spPr bwMode="auto">
          <a:xfrm>
            <a:off x="392113" y="1257300"/>
            <a:ext cx="457200" cy="461963"/>
          </a:xfrm>
          <a:prstGeom prst="rect">
            <a:avLst/>
          </a:prstGeom>
          <a:gradFill rotWithShape="1">
            <a:gsLst>
              <a:gs pos="0">
                <a:srgbClr val="F2F2F2"/>
              </a:gs>
              <a:gs pos="100000">
                <a:srgbClr val="707070"/>
              </a:gs>
            </a:gsLst>
            <a:lin ang="5400000" scaled="1"/>
          </a:gradFill>
          <a:ln w="9525">
            <a:solidFill>
              <a:srgbClr val="000000"/>
            </a:solidFill>
            <a:miter lim="800000"/>
            <a:headEnd/>
            <a:tailEnd/>
          </a:ln>
        </p:spPr>
        <p:txBody>
          <a:bodyPr tIns="91440"/>
          <a:lstStyle/>
          <a:p>
            <a:pPr algn="ctr">
              <a:spcAft>
                <a:spcPts val="1000"/>
              </a:spcAft>
            </a:pPr>
            <a:r>
              <a:rPr lang="en-US" sz="1800" b="1" dirty="0"/>
              <a:t>2</a:t>
            </a:r>
            <a:endParaRPr lang="en-US" dirty="0"/>
          </a:p>
        </p:txBody>
      </p:sp>
      <p:cxnSp>
        <p:nvCxnSpPr>
          <p:cNvPr id="92165" name="Straight Connector 8"/>
          <p:cNvCxnSpPr>
            <a:cxnSpLocks noChangeShapeType="1"/>
          </p:cNvCxnSpPr>
          <p:nvPr/>
        </p:nvCxnSpPr>
        <p:spPr bwMode="auto">
          <a:xfrm>
            <a:off x="1751013" y="6245225"/>
            <a:ext cx="5210175" cy="0"/>
          </a:xfrm>
          <a:prstGeom prst="line">
            <a:avLst/>
          </a:prstGeom>
          <a:noFill/>
          <a:ln w="9525" algn="ctr">
            <a:noFill/>
            <a:round/>
            <a:headEnd/>
            <a:tailEnd/>
          </a:ln>
        </p:spPr>
      </p:cxnSp>
      <p:sp>
        <p:nvSpPr>
          <p:cNvPr id="2" name="Rectangle 1"/>
          <p:cNvSpPr>
            <a:spLocks noRot="1" noChangeAspect="1" noMove="1" noResize="1" noEditPoints="1" noAdjustHandles="1" noChangeArrowheads="1" noChangeShapeType="1" noTextEdit="1"/>
          </p:cNvSpPr>
          <p:nvPr/>
        </p:nvSpPr>
        <p:spPr>
          <a:xfrm>
            <a:off x="2742716" y="3421427"/>
            <a:ext cx="2203680" cy="369332"/>
          </a:xfrm>
          <a:prstGeom prst="rect">
            <a:avLst/>
          </a:prstGeom>
          <a:blipFill rotWithShape="1">
            <a:blip r:embed="rId3"/>
            <a:stretch>
              <a:fillRect/>
            </a:stretch>
          </a:blipFill>
        </p:spPr>
        <p:txBody>
          <a:bodyPr/>
          <a:lstStyle/>
          <a:p>
            <a:pPr>
              <a:defRPr/>
            </a:pPr>
            <a:r>
              <a:rPr lang="en-US" dirty="0">
                <a:noFill/>
              </a:rPr>
              <a:t> </a:t>
            </a:r>
          </a:p>
        </p:txBody>
      </p:sp>
      <p:sp>
        <p:nvSpPr>
          <p:cNvPr id="3" name="Rectangle 2"/>
          <p:cNvSpPr>
            <a:spLocks noRot="1" noChangeAspect="1" noMove="1" noResize="1" noEditPoints="1" noAdjustHandles="1" noChangeArrowheads="1" noChangeShapeType="1" noTextEdit="1"/>
          </p:cNvSpPr>
          <p:nvPr/>
        </p:nvSpPr>
        <p:spPr>
          <a:xfrm>
            <a:off x="3034546" y="5026091"/>
            <a:ext cx="2173224" cy="646331"/>
          </a:xfrm>
          <a:prstGeom prst="rect">
            <a:avLst/>
          </a:prstGeom>
          <a:blipFill rotWithShape="1">
            <a:blip r:embed="rId4"/>
            <a:stretch>
              <a:fillRect t="-5607" r="-3090"/>
            </a:stretch>
          </a:blipFill>
        </p:spPr>
        <p:txBody>
          <a:bodyPr/>
          <a:lstStyle/>
          <a:p>
            <a:pPr>
              <a:defRPr/>
            </a:pPr>
            <a:r>
              <a:rPr lang="en-US" dirty="0">
                <a:noFill/>
              </a:rPr>
              <a:t> </a:t>
            </a:r>
          </a:p>
        </p:txBody>
      </p:sp>
      <p:sp>
        <p:nvSpPr>
          <p:cNvPr id="5" name="Rectangle 4"/>
          <p:cNvSpPr>
            <a:spLocks noRot="1" noChangeAspect="1" noMove="1" noResize="1" noEditPoints="1" noAdjustHandles="1" noChangeArrowheads="1" noChangeShapeType="1" noTextEdit="1"/>
          </p:cNvSpPr>
          <p:nvPr/>
        </p:nvSpPr>
        <p:spPr>
          <a:xfrm>
            <a:off x="2167680" y="5941024"/>
            <a:ext cx="827471" cy="369332"/>
          </a:xfrm>
          <a:prstGeom prst="rect">
            <a:avLst/>
          </a:prstGeom>
          <a:blipFill rotWithShape="1">
            <a:blip r:embed="rId5"/>
            <a:stretch>
              <a:fillRect/>
            </a:stretch>
          </a:blipFill>
        </p:spPr>
        <p:txBody>
          <a:bodyPr/>
          <a:lstStyle/>
          <a:p>
            <a:pPr>
              <a:defRPr/>
            </a:pPr>
            <a:r>
              <a:rPr lang="en-US" dirty="0">
                <a:noFill/>
              </a:rPr>
              <a:t> </a:t>
            </a:r>
          </a:p>
        </p:txBody>
      </p:sp>
      <p:sp>
        <p:nvSpPr>
          <p:cNvPr id="11"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dirty="0" smtClean="0"/>
              <a:t>Grade 4 Extended-response Guide Paper 1</a:t>
            </a:r>
          </a:p>
        </p:txBody>
      </p:sp>
      <p:pic>
        <p:nvPicPr>
          <p:cNvPr id="93187" name="Picture 7"/>
          <p:cNvPicPr>
            <a:picLocks noChangeAspect="1" noChangeArrowheads="1"/>
          </p:cNvPicPr>
          <p:nvPr/>
        </p:nvPicPr>
        <p:blipFill>
          <a:blip r:embed="rId3"/>
          <a:srcRect/>
          <a:stretch>
            <a:fillRect/>
          </a:stretch>
        </p:blipFill>
        <p:spPr bwMode="auto">
          <a:xfrm>
            <a:off x="503238" y="833438"/>
            <a:ext cx="6831012" cy="5459412"/>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7</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Point </a:t>
            </a:r>
            <a:r>
              <a:rPr lang="en-US" b="1" dirty="0" smtClean="0"/>
              <a:t>3</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Content Placeholder 3"/>
          <p:cNvSpPr>
            <a:spLocks noGrp="1"/>
          </p:cNvSpPr>
          <p:nvPr>
            <p:ph idx="1"/>
          </p:nvPr>
        </p:nvSpPr>
        <p:spPr>
          <a:xfrm>
            <a:off x="365125" y="1565275"/>
            <a:ext cx="8229600" cy="4525963"/>
          </a:xfrm>
        </p:spPr>
        <p:txBody>
          <a:bodyPr/>
          <a:lstStyle/>
          <a:p>
            <a:pPr>
              <a:defRPr/>
            </a:pPr>
            <a:r>
              <a:rPr lang="en-US" b="1" dirty="0" smtClean="0"/>
              <a:t>Score Point 3</a:t>
            </a:r>
            <a:endParaRPr lang="en-US" dirty="0" smtClean="0"/>
          </a:p>
          <a:p>
            <a:pPr>
              <a:defRPr/>
            </a:pPr>
            <a:r>
              <a:rPr lang="en-US" b="1" dirty="0" smtClean="0"/>
              <a:t> </a:t>
            </a:r>
            <a:endParaRPr lang="en-US" dirty="0" smtClean="0"/>
          </a:p>
          <a:p>
            <a:pPr marL="0" indent="0" algn="just">
              <a:defRPr/>
            </a:pPr>
            <a:r>
              <a:rPr lang="en-US" dirty="0" smtClean="0"/>
              <a:t>This response answers the question correctly and demonstrates a thorough understanding of the mathematical concepts. The written equation is correct, the mathematical procedure used to solve the equation is appropriate with all necessary work shown, and the final answer is correct.</a:t>
            </a:r>
            <a:endParaRPr lang="en-US" dirty="0" smtClean="0">
              <a:latin typeface="Gill Sans MT Pro Book" pitchFamily="-1" charset="0"/>
              <a:cs typeface="Gill Sans MT Pro Book" pitchFamily="-1" charset="0"/>
            </a:endParaRPr>
          </a:p>
        </p:txBody>
      </p:sp>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8</a:t>
            </a:fld>
            <a:endParaRPr lang="en-US" dirty="0"/>
          </a:p>
        </p:txBody>
      </p:sp>
      <p:sp>
        <p:nvSpPr>
          <p:cNvPr id="2" name="Title 1"/>
          <p:cNvSpPr>
            <a:spLocks noGrp="1"/>
          </p:cNvSpPr>
          <p:nvPr>
            <p:ph type="title"/>
          </p:nvPr>
        </p:nvSpPr>
        <p:spPr>
          <a:xfrm>
            <a:off x="365124" y="197628"/>
            <a:ext cx="8518525" cy="900113"/>
          </a:xfrm>
        </p:spPr>
        <p:txBody>
          <a:bodyPr/>
          <a:lstStyle/>
          <a:p>
            <a:r>
              <a:rPr lang="en-US" dirty="0">
                <a:latin typeface="Verdana" pitchFamily="34" charset="0"/>
              </a:rPr>
              <a:t>Grade 4 Extended-response Guide Paper 1 Annotation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65124" y="207963"/>
            <a:ext cx="8778875" cy="449262"/>
          </a:xfrm>
        </p:spPr>
        <p:txBody>
          <a:bodyPr/>
          <a:lstStyle/>
          <a:p>
            <a:r>
              <a:rPr lang="en-US" dirty="0" smtClean="0">
                <a:latin typeface="Verdana" pitchFamily="34" charset="0"/>
              </a:rPr>
              <a:t>Grade</a:t>
            </a:r>
            <a:r>
              <a:rPr dirty="0" smtClean="0">
                <a:latin typeface="Verdana" pitchFamily="34" charset="0"/>
              </a:rPr>
              <a:t> </a:t>
            </a:r>
            <a:r>
              <a:rPr lang="en-US" dirty="0" smtClean="0">
                <a:latin typeface="Verdana" pitchFamily="34" charset="0"/>
              </a:rPr>
              <a:t>4 Extended</a:t>
            </a:r>
            <a:r>
              <a:rPr dirty="0" smtClean="0">
                <a:latin typeface="Verdana" pitchFamily="34" charset="0"/>
              </a:rPr>
              <a:t>-response Guide Paper 2</a:t>
            </a:r>
          </a:p>
        </p:txBody>
      </p:sp>
      <p:pic>
        <p:nvPicPr>
          <p:cNvPr id="95235" name="Picture 6"/>
          <p:cNvPicPr>
            <a:picLocks noChangeAspect="1" noChangeArrowheads="1"/>
          </p:cNvPicPr>
          <p:nvPr/>
        </p:nvPicPr>
        <p:blipFill>
          <a:blip r:embed="rId3"/>
          <a:srcRect/>
          <a:stretch>
            <a:fillRect/>
          </a:stretch>
        </p:blipFill>
        <p:spPr bwMode="auto">
          <a:xfrm>
            <a:off x="822325" y="850900"/>
            <a:ext cx="7651750" cy="5432425"/>
          </a:xfrm>
          <a:prstGeom prst="rect">
            <a:avLst/>
          </a:prstGeom>
          <a:noFill/>
          <a:ln w="9525">
            <a:noFill/>
            <a:miter lim="800000"/>
            <a:headEnd/>
            <a:tailEnd/>
          </a:ln>
        </p:spPr>
      </p:pic>
      <p:sp>
        <p:nvSpPr>
          <p:cNvPr id="6" name="Slide Number Placeholder 4"/>
          <p:cNvSpPr txBox="1">
            <a:spLocks/>
          </p:cNvSpPr>
          <p:nvPr/>
        </p:nvSpPr>
        <p:spPr bwMode="auto">
          <a:xfrm>
            <a:off x="8623300" y="6584950"/>
            <a:ext cx="520700" cy="273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defPPr>
              <a:defRPr lang="en-GB"/>
            </a:defPPr>
            <a:lvl1pPr eaLnBrk="1" hangingPunct="1">
              <a:defRPr b="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fld id="{A6A7D220-E632-4FD2-A823-20A271D2B6D3}" type="slidenum">
              <a:rPr lang="en-US"/>
              <a:pPr/>
              <a:t>9</a:t>
            </a:fld>
            <a:endParaRPr lang="en-US" dirty="0"/>
          </a:p>
        </p:txBody>
      </p:sp>
      <p:sp>
        <p:nvSpPr>
          <p:cNvPr id="5" name="Rectangle 4"/>
          <p:cNvSpPr/>
          <p:nvPr/>
        </p:nvSpPr>
        <p:spPr>
          <a:xfrm>
            <a:off x="7223814" y="196010"/>
            <a:ext cx="1526380" cy="307777"/>
          </a:xfrm>
          <a:prstGeom prst="rect">
            <a:avLst/>
          </a:prstGeom>
        </p:spPr>
        <p:txBody>
          <a:bodyPr wrap="none">
            <a:spAutoFit/>
          </a:bodyPr>
          <a:lstStyle/>
          <a:p>
            <a:pPr>
              <a:defRPr/>
            </a:pPr>
            <a:r>
              <a:rPr lang="en-US" b="1" dirty="0"/>
              <a:t>Score Point </a:t>
            </a:r>
            <a:r>
              <a:rPr lang="en-US" b="1" dirty="0" smtClean="0"/>
              <a:t>3</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UBLISH_TITLE" val="NY State 2013 Turnkey Training"/>
  <p:tag name="ARTICULATE_PUBLISH_PATH" val="C:\Users\Christina\Documents\Consulting\Intrepid\Subversion\FY13_AuditSampling\FY13_AS_05_ProfilingApproach\FY13_AS_05_Beta"/>
  <p:tag name="ARTICULATE_LOGO" val="logo_placeholder.gif"/>
  <p:tag name="ARTICULATE_PRESENTER" val="(None selected)"/>
  <p:tag name="ARTICULATE_PRESENTER_GUID" val="9869030842"/>
  <p:tag name="ARTICULATE_LMS" val="0"/>
  <p:tag name="ARTICULATE_TEMPLATE" val="NYTurnkey"/>
  <p:tag name="ARTICULATE_TEMPLATE_GUID" val="abe42820-f29a-44b5-9dc9-e8045800da6b"/>
  <p:tag name="LMS_PUBLISH" val="No"/>
  <p:tag name="PRESENTER_PREVIEW_MODE" val="0"/>
  <p:tag name="PRESENTER_PREVIEW_START" val="1"/>
  <p:tag name="PLAYERLOGOHEIGHT" val="75"/>
  <p:tag name="PLAYERLOGOWIDTH" val="181"/>
  <p:tag name="LAUNCHINNEWWINDOW" val="0"/>
  <p:tag name="LASTPUBLISHED" val="C:\Users\Christina\Documents\Consulting\Intrepid\Subversion\FY13_AuditSampling\FY13_AS_05_ProfilingApproach\FY13_AS_05_Beta\NY State 2013 Turnkey Training\player.html"/>
  <p:tag name="ARTICULATE_PRESENTER_VERSION" val="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R2UoQpAu_files\slide0001_image001.emz"/>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0"/>
  <p:tag name="ARTICULATE_SLIDE_GUID" val="160e88b4-0557-40d0-be98-efea0914d527"/>
  <p:tag name="ARTICULATE_SLIDE_NAV" val="1"/>
</p:tagLst>
</file>

<file path=ppt/tags/tag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2"/>
  <p:tag name="ARTICULATE_SOURCE_IMAGE" val="C:\Users\CHRIST~1\AppData\Local\Temp\articulate\presenter\imgtemp\MgI7ON8A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LK9o8ACB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OYmR81cT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CGr3Bepx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HRIST~1\AppData\Local\Temp\articulate\presenter\imgtemp\93xq7Uy6_files\slide0001_image001.png"/>
</p:tagLst>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pitchFamily="-1" charset="0"/>
            <a:ea typeface="Arial" pitchFamily="-1" charset="0"/>
            <a:cs typeface="Arial" pitchFamily="-1"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9143</TotalTime>
  <Words>2445</Words>
  <Application>Microsoft Office PowerPoint</Application>
  <PresentationFormat>On-screen Show (4:3)</PresentationFormat>
  <Paragraphs>282</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Custom Design</vt:lpstr>
      <vt:lpstr>PowerPoint Presentation</vt:lpstr>
      <vt:lpstr>PowerPoint Presentation</vt:lpstr>
      <vt:lpstr>Grade 4 Extended-response Question</vt:lpstr>
      <vt:lpstr>Grade 4 Extended-response   Common Core Learning Standard Assessed</vt:lpstr>
      <vt:lpstr>Grade 4 Extended-response Question</vt:lpstr>
      <vt:lpstr>Grade 4 Extended-response Exemplar</vt:lpstr>
      <vt:lpstr>Grade 4 Extended-response Guide Paper 1</vt:lpstr>
      <vt:lpstr>Grade 4 Extended-response Guide Paper 1 Annotation</vt:lpstr>
      <vt:lpstr>Grade 4 Extended-response Guide Paper 2</vt:lpstr>
      <vt:lpstr>Grade 4 Extended-response Guide Paper 2 Annotation</vt:lpstr>
      <vt:lpstr>Grade 4 Extended-response Guide Paper 3</vt:lpstr>
      <vt:lpstr>Grade 4 Extended-response Guide Paper 3 Annotation</vt:lpstr>
      <vt:lpstr>Grade 4 Extended-response Guide Paper 4 </vt:lpstr>
      <vt:lpstr>Grade 4 Extended-response Guide Paper 4 Annotation</vt:lpstr>
      <vt:lpstr>Grade 4 Extended-response Guide Paper 5 </vt:lpstr>
      <vt:lpstr>Grade 4 Extended-response Guide Paper 5 Annotation</vt:lpstr>
      <vt:lpstr>Grade 4 Extended-response Guide Paper 6 </vt:lpstr>
      <vt:lpstr>Grade 4 Extended-response Guide Paper 6 Annotation</vt:lpstr>
      <vt:lpstr>Grade 4 Extended-response Guide Paper 7 </vt:lpstr>
      <vt:lpstr>Grade 4 Extended-response Guide Paper 7 Annotation</vt:lpstr>
      <vt:lpstr>Grade 4 Extended-response Guide Paper 8 </vt:lpstr>
      <vt:lpstr>Grade 4 Extended-response Guide Paper 8 Annotation</vt:lpstr>
      <vt:lpstr>Grade 4 Extended-response Guide Paper 9 </vt:lpstr>
      <vt:lpstr>Grade 4 Extended-response Guide Paper 9 Annotation</vt:lpstr>
      <vt:lpstr>Grade 4 Extended-response Guide Paper 10 </vt:lpstr>
      <vt:lpstr>Grade 4 Extended-response Guide Paper 10 Annotation</vt:lpstr>
      <vt:lpstr>Grade 4 Extended-response Guide Paper 11 </vt:lpstr>
      <vt:lpstr>Grade 4 Extended-response Guide Paper 11 Annotation</vt:lpstr>
      <vt:lpstr>Grades 3-8 Mathematics Assessment Scoring Training</vt:lpstr>
      <vt:lpstr>Resources</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Erin Wheeler</cp:lastModifiedBy>
  <cp:revision>506</cp:revision>
  <cp:lastPrinted>2013-02-27T00:42:49Z</cp:lastPrinted>
  <dcterms:created xsi:type="dcterms:W3CDTF">2012-12-04T16:51:55Z</dcterms:created>
  <dcterms:modified xsi:type="dcterms:W3CDTF">2013-03-11T03:17:08Z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ArticulateUseProject">
    <vt:lpwstr>1</vt:lpwstr>
  </property>
  <property fmtid="{D5CDD505-2E9C-101B-9397-08002B2CF9AE}" pid="4" name="ArticulatePath">
    <vt:lpwstr>NY_Turnkey_PPT_TemplateV3</vt:lpwstr>
  </property>
  <property fmtid="{D5CDD505-2E9C-101B-9397-08002B2CF9AE}" pid="5" name="ArticulateGUID">
    <vt:lpwstr>04EC54D3-CC3A-4DED-9F0B-A2BBF62492BA</vt:lpwstr>
  </property>
  <property fmtid="{D5CDD505-2E9C-101B-9397-08002B2CF9AE}" pid="6" name="ArticulateProjectFull">
    <vt:lpwstr>C:\Users\Christina\Documents\Consulting\Pearson\Development\Revised_Final_Turnkey_Math_Training_012013.ppta</vt:lpwstr>
  </property>
</Properties>
</file>