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332" r:id="rId2"/>
    <p:sldId id="618" r:id="rId3"/>
    <p:sldId id="535" r:id="rId4"/>
    <p:sldId id="536" r:id="rId5"/>
    <p:sldId id="537" r:id="rId6"/>
    <p:sldId id="538" r:id="rId7"/>
    <p:sldId id="539" r:id="rId8"/>
    <p:sldId id="540" r:id="rId9"/>
    <p:sldId id="541" r:id="rId10"/>
    <p:sldId id="542" r:id="rId11"/>
    <p:sldId id="543" r:id="rId12"/>
    <p:sldId id="544" r:id="rId13"/>
    <p:sldId id="619" r:id="rId14"/>
    <p:sldId id="617" r:id="rId15"/>
  </p:sldIdLst>
  <p:sldSz cx="9144000" cy="6858000" type="screen4x3"/>
  <p:notesSz cx="7010400" cy="9296400"/>
  <p:custDataLst>
    <p:tags r:id="rId18"/>
  </p:custDataLst>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Arial" charset="0"/>
      </a:defRPr>
    </a:lvl1pPr>
    <a:lvl2pPr marL="457200" algn="l" rtl="0" fontAlgn="base">
      <a:spcBef>
        <a:spcPct val="0"/>
      </a:spcBef>
      <a:spcAft>
        <a:spcPct val="0"/>
      </a:spcAft>
      <a:defRPr sz="1400" kern="1200">
        <a:solidFill>
          <a:schemeClr val="tx1"/>
        </a:solidFill>
        <a:latin typeface="Verdana" pitchFamily="34" charset="0"/>
        <a:ea typeface="+mn-ea"/>
        <a:cs typeface="Arial" charset="0"/>
      </a:defRPr>
    </a:lvl2pPr>
    <a:lvl3pPr marL="914400" algn="l" rtl="0" fontAlgn="base">
      <a:spcBef>
        <a:spcPct val="0"/>
      </a:spcBef>
      <a:spcAft>
        <a:spcPct val="0"/>
      </a:spcAft>
      <a:defRPr sz="1400" kern="1200">
        <a:solidFill>
          <a:schemeClr val="tx1"/>
        </a:solidFill>
        <a:latin typeface="Verdana" pitchFamily="34" charset="0"/>
        <a:ea typeface="+mn-ea"/>
        <a:cs typeface="Arial" charset="0"/>
      </a:defRPr>
    </a:lvl3pPr>
    <a:lvl4pPr marL="1371600" algn="l" rtl="0" fontAlgn="base">
      <a:spcBef>
        <a:spcPct val="0"/>
      </a:spcBef>
      <a:spcAft>
        <a:spcPct val="0"/>
      </a:spcAft>
      <a:defRPr sz="1400" kern="1200">
        <a:solidFill>
          <a:schemeClr val="tx1"/>
        </a:solidFill>
        <a:latin typeface="Verdana" pitchFamily="34" charset="0"/>
        <a:ea typeface="+mn-ea"/>
        <a:cs typeface="Arial" charset="0"/>
      </a:defRPr>
    </a:lvl4pPr>
    <a:lvl5pPr marL="1828800" algn="l" rtl="0" fontAlgn="base">
      <a:spcBef>
        <a:spcPct val="0"/>
      </a:spcBef>
      <a:spcAft>
        <a:spcPct val="0"/>
      </a:spcAft>
      <a:defRPr sz="1400" kern="1200">
        <a:solidFill>
          <a:schemeClr val="tx1"/>
        </a:solidFill>
        <a:latin typeface="Verdana" pitchFamily="34" charset="0"/>
        <a:ea typeface="+mn-ea"/>
        <a:cs typeface="Arial" charset="0"/>
      </a:defRPr>
    </a:lvl5pPr>
    <a:lvl6pPr marL="2286000" algn="l" defTabSz="914400" rtl="0" eaLnBrk="1" latinLnBrk="0" hangingPunct="1">
      <a:defRPr sz="1400" kern="1200">
        <a:solidFill>
          <a:schemeClr val="tx1"/>
        </a:solidFill>
        <a:latin typeface="Verdana" pitchFamily="34" charset="0"/>
        <a:ea typeface="+mn-ea"/>
        <a:cs typeface="Arial" charset="0"/>
      </a:defRPr>
    </a:lvl6pPr>
    <a:lvl7pPr marL="2743200" algn="l" defTabSz="914400" rtl="0" eaLnBrk="1" latinLnBrk="0" hangingPunct="1">
      <a:defRPr sz="1400" kern="1200">
        <a:solidFill>
          <a:schemeClr val="tx1"/>
        </a:solidFill>
        <a:latin typeface="Verdana" pitchFamily="34" charset="0"/>
        <a:ea typeface="+mn-ea"/>
        <a:cs typeface="Arial" charset="0"/>
      </a:defRPr>
    </a:lvl7pPr>
    <a:lvl8pPr marL="3200400" algn="l" defTabSz="914400" rtl="0" eaLnBrk="1" latinLnBrk="0" hangingPunct="1">
      <a:defRPr sz="1400" kern="1200">
        <a:solidFill>
          <a:schemeClr val="tx1"/>
        </a:solidFill>
        <a:latin typeface="Verdana" pitchFamily="34" charset="0"/>
        <a:ea typeface="+mn-ea"/>
        <a:cs typeface="Arial" charset="0"/>
      </a:defRPr>
    </a:lvl8pPr>
    <a:lvl9pPr marL="3657600" algn="l" defTabSz="914400" rtl="0" eaLnBrk="1" latinLnBrk="0" hangingPunct="1">
      <a:defRPr sz="1400"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geored" initials="elg" lastIdx="7" clrIdx="0"/>
  <p:cmAuthor id="1" name="Amy Larson" initials="AL"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47191"/>
    <a:srgbClr val="B1426D"/>
    <a:srgbClr val="BA5A7F"/>
    <a:srgbClr val="C471A3"/>
    <a:srgbClr val="A72B5A"/>
    <a:srgbClr val="EFEACC"/>
    <a:srgbClr val="628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59" autoAdjust="0"/>
    <p:restoredTop sz="70795" autoAdjust="0"/>
  </p:normalViewPr>
  <p:slideViewPr>
    <p:cSldViewPr snapToGrid="0">
      <p:cViewPr>
        <p:scale>
          <a:sx n="51" d="100"/>
          <a:sy n="51" d="100"/>
        </p:scale>
        <p:origin x="-654" y="-90"/>
      </p:cViewPr>
      <p:guideLst>
        <p:guide orient="horz" pos="3284"/>
        <p:guide orient="horz" pos="3838"/>
        <p:guide orient="horz" pos="1356"/>
        <p:guide orient="horz" pos="966"/>
        <p:guide pos="240"/>
        <p:guide pos="2875"/>
        <p:guide pos="5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snapToGrid="0">
      <p:cViewPr>
        <p:scale>
          <a:sx n="48" d="100"/>
          <a:sy n="48" d="100"/>
        </p:scale>
        <p:origin x="-2040" y="283"/>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1"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3" name="Rectangle 3"/>
          <p:cNvSpPr>
            <a:spLocks noGrp="1" noChangeArrowheads="1"/>
          </p:cNvSpPr>
          <p:nvPr>
            <p:ph type="dt" sz="quarter" idx="1"/>
          </p:nvPr>
        </p:nvSpPr>
        <p:spPr bwMode="auto">
          <a:xfrm>
            <a:off x="3970786"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lgn="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4" name="Rectangle 4"/>
          <p:cNvSpPr>
            <a:spLocks noGrp="1" noChangeArrowheads="1"/>
          </p:cNvSpPr>
          <p:nvPr>
            <p:ph type="ftr" sz="quarter" idx="2"/>
          </p:nvPr>
        </p:nvSpPr>
        <p:spPr bwMode="auto">
          <a:xfrm>
            <a:off x="1"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5" name="Rectangle 5"/>
          <p:cNvSpPr>
            <a:spLocks noGrp="1" noChangeArrowheads="1"/>
          </p:cNvSpPr>
          <p:nvPr>
            <p:ph type="sldNum" sz="quarter" idx="3"/>
          </p:nvPr>
        </p:nvSpPr>
        <p:spPr bwMode="auto">
          <a:xfrm>
            <a:off x="3970786"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lgn="r">
              <a:defRPr sz="1100">
                <a:latin typeface="Arial" charset="0"/>
                <a:cs typeface="Arial" charset="0"/>
              </a:defRPr>
            </a:lvl1pPr>
          </a:lstStyle>
          <a:p>
            <a:pPr>
              <a:defRPr/>
            </a:pPr>
            <a:fld id="{7BF40EB6-CD35-4750-9961-37B1849BF2E0}" type="slidenum">
              <a:rPr lang="en-US"/>
              <a:pPr>
                <a:defRPr/>
              </a:pPr>
              <a:t>‹#›</a:t>
            </a:fld>
            <a:endParaRPr lang="en-US" dirty="0"/>
          </a:p>
        </p:txBody>
      </p:sp>
    </p:spTree>
    <p:extLst>
      <p:ext uri="{BB962C8B-B14F-4D97-AF65-F5344CB8AC3E}">
        <p14:creationId xmlns:p14="http://schemas.microsoft.com/office/powerpoint/2010/main" val="417305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Rot="1" noChangeAspect="1" noChangeArrowheads="1" noTextEdit="1"/>
          </p:cNvSpPr>
          <p:nvPr>
            <p:ph type="sldImg" idx="2"/>
          </p:nvPr>
        </p:nvSpPr>
        <p:spPr bwMode="auto">
          <a:xfrm>
            <a:off x="233363" y="631825"/>
            <a:ext cx="3854450" cy="2892425"/>
          </a:xfrm>
          <a:prstGeom prst="rect">
            <a:avLst/>
          </a:prstGeom>
          <a:noFill/>
          <a:ln w="9525">
            <a:solidFill>
              <a:srgbClr val="000000"/>
            </a:solidFill>
            <a:miter lim="800000"/>
            <a:headEnd/>
            <a:tailEnd/>
          </a:ln>
        </p:spPr>
      </p:sp>
      <p:sp>
        <p:nvSpPr>
          <p:cNvPr id="13" name="Rectangle 5"/>
          <p:cNvSpPr>
            <a:spLocks noGrp="1" noChangeArrowheads="1"/>
          </p:cNvSpPr>
          <p:nvPr>
            <p:ph type="body" sz="quarter" idx="3"/>
          </p:nvPr>
        </p:nvSpPr>
        <p:spPr bwMode="auto">
          <a:xfrm>
            <a:off x="247202" y="3652611"/>
            <a:ext cx="6447462" cy="4949413"/>
          </a:xfrm>
          <a:prstGeom prst="rect">
            <a:avLst/>
          </a:prstGeom>
          <a:noFill/>
          <a:ln w="9525">
            <a:noFill/>
            <a:miter lim="800000"/>
            <a:headEnd/>
            <a:tailEnd/>
          </a:ln>
          <a:effectLst/>
        </p:spPr>
        <p:txBody>
          <a:bodyPr vert="horz" wrap="square" lIns="89123" tIns="44563" rIns="89123" bIns="445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 name="Rectangle 13"/>
          <p:cNvSpPr/>
          <p:nvPr/>
        </p:nvSpPr>
        <p:spPr>
          <a:xfrm>
            <a:off x="0" y="102888"/>
            <a:ext cx="7010400" cy="245885"/>
          </a:xfrm>
          <a:prstGeom prst="rect">
            <a:avLst/>
          </a:prstGeom>
        </p:spPr>
        <p:txBody>
          <a:bodyPr wrap="square" lIns="91285" tIns="45643" rIns="91285" bIns="45643">
            <a:spAutoFit/>
          </a:bodyPr>
          <a:lstStyle/>
          <a:p>
            <a:pPr algn="l">
              <a:defRPr/>
            </a:pPr>
            <a:r>
              <a:rPr lang="en-US" sz="1000" b="0" dirty="0" smtClean="0"/>
              <a:t>New York State 2013 Grades 3-8 Common</a:t>
            </a:r>
            <a:r>
              <a:rPr lang="en-US" sz="1000" b="0" baseline="0" dirty="0" smtClean="0"/>
              <a:t> </a:t>
            </a:r>
            <a:r>
              <a:rPr lang="en-US" sz="1000" b="0" dirty="0" smtClean="0"/>
              <a:t>Core</a:t>
            </a:r>
            <a:r>
              <a:rPr lang="en-US" sz="1000" b="0" baseline="0" dirty="0" smtClean="0"/>
              <a:t> Math </a:t>
            </a:r>
            <a:r>
              <a:rPr lang="en-US" sz="1000" b="0" dirty="0" smtClean="0"/>
              <a:t>Rubric and Scoring Turnkey Training</a:t>
            </a:r>
            <a:endParaRPr lang="en-GB" sz="1000" b="0" dirty="0" smtClean="0">
              <a:latin typeface="Gill Sans MT Pro Book" pitchFamily="-1" charset="0"/>
            </a:endParaRPr>
          </a:p>
        </p:txBody>
      </p:sp>
      <p:cxnSp>
        <p:nvCxnSpPr>
          <p:cNvPr id="15" name="Straight Connector 14"/>
          <p:cNvCxnSpPr/>
          <p:nvPr/>
        </p:nvCxnSpPr>
        <p:spPr>
          <a:xfrm>
            <a:off x="0" y="379509"/>
            <a:ext cx="7010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9007552"/>
            <a:ext cx="70104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Rectangle 7"/>
          <p:cNvSpPr>
            <a:spLocks noGrp="1" noChangeArrowheads="1"/>
          </p:cNvSpPr>
          <p:nvPr>
            <p:ph type="sldNum" sz="quarter" idx="5"/>
          </p:nvPr>
        </p:nvSpPr>
        <p:spPr bwMode="auto">
          <a:xfrm>
            <a:off x="3971081" y="8822387"/>
            <a:ext cx="3037735" cy="466088"/>
          </a:xfrm>
          <a:prstGeom prst="rect">
            <a:avLst/>
          </a:prstGeom>
          <a:noFill/>
          <a:ln w="9525">
            <a:noFill/>
            <a:miter lim="800000"/>
            <a:headEnd/>
            <a:tailEnd/>
          </a:ln>
          <a:effectLst/>
        </p:spPr>
        <p:txBody>
          <a:bodyPr vert="horz" wrap="square" lIns="89123" tIns="44563" rIns="89123" bIns="44563" numCol="1" anchor="b" anchorCtr="0" compatLnSpc="1">
            <a:prstTxWarp prst="textNoShape">
              <a:avLst/>
            </a:prstTxWarp>
          </a:bodyPr>
          <a:lstStyle>
            <a:lvl1pPr algn="r" defTabSz="891451">
              <a:defRPr sz="1100">
                <a:latin typeface="Arial" charset="0"/>
                <a:cs typeface="Arial" charset="0"/>
              </a:defRPr>
            </a:lvl1pPr>
          </a:lstStyle>
          <a:p>
            <a:pPr>
              <a:defRPr/>
            </a:pPr>
            <a:fld id="{BC7F7FC8-DFCC-4405-AF1D-4EB489BCB67C}" type="slidenum">
              <a:rPr lang="en-GB" smtClean="0"/>
              <a:pPr>
                <a:defRPr/>
              </a:pPr>
              <a:t>‹#›</a:t>
            </a:fld>
            <a:endParaRPr lang="en-GB" dirty="0"/>
          </a:p>
        </p:txBody>
      </p:sp>
      <p:sp>
        <p:nvSpPr>
          <p:cNvPr id="18" name="Rectangle 17"/>
          <p:cNvSpPr/>
          <p:nvPr/>
        </p:nvSpPr>
        <p:spPr>
          <a:xfrm>
            <a:off x="5457463" y="9026577"/>
            <a:ext cx="1237201" cy="245885"/>
          </a:xfrm>
          <a:prstGeom prst="rect">
            <a:avLst/>
          </a:prstGeom>
        </p:spPr>
        <p:txBody>
          <a:bodyPr wrap="none" lIns="91285" tIns="45643" rIns="91285" bIns="45643">
            <a:spAutoFit/>
          </a:bodyPr>
          <a:lstStyle/>
          <a:p>
            <a:r>
              <a:rPr lang="en-GB" sz="1000" dirty="0" smtClean="0"/>
              <a:t>Facilitator Guide</a:t>
            </a:r>
            <a:endParaRPr lang="en-US" sz="1000" dirty="0"/>
          </a:p>
        </p:txBody>
      </p:sp>
    </p:spTree>
    <p:extLst>
      <p:ext uri="{BB962C8B-B14F-4D97-AF65-F5344CB8AC3E}">
        <p14:creationId xmlns:p14="http://schemas.microsoft.com/office/powerpoint/2010/main" val="4085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Notes Placeholder 2"/>
          <p:cNvSpPr>
            <a:spLocks noGrp="1"/>
          </p:cNvSpPr>
          <p:nvPr>
            <p:ph type="body" idx="1"/>
          </p:nvPr>
        </p:nvSpPr>
        <p:spPr/>
        <p:txBody>
          <a:bodyPr/>
          <a:lstStyle/>
          <a:p>
            <a:pPr defTabSz="912856">
              <a:defRPr/>
            </a:pPr>
            <a:r>
              <a:rPr lang="en-US" dirty="0" smtClean="0"/>
              <a:t>Ensure participants have a copy of </a:t>
            </a:r>
            <a:r>
              <a:rPr lang="en-US" dirty="0" smtClean="0">
                <a:latin typeface="Verdana" pitchFamily="34" charset="0"/>
                <a:cs typeface="Arial" charset="0"/>
              </a:rPr>
              <a:t>the Grade 4 Extended-response (3-point) Sample Guide/Practice Set packet.</a:t>
            </a:r>
          </a:p>
          <a:p>
            <a:endParaRPr lang="en-US" dirty="0" smtClean="0"/>
          </a:p>
          <a:p>
            <a:r>
              <a:rPr lang="en-US" dirty="0" smtClean="0"/>
              <a:t>The</a:t>
            </a:r>
            <a:r>
              <a:rPr lang="en-US" baseline="0" dirty="0" smtClean="0"/>
              <a:t> </a:t>
            </a:r>
            <a:r>
              <a:rPr lang="en-US" dirty="0" smtClean="0"/>
              <a:t>general purpose of this</a:t>
            </a:r>
            <a:r>
              <a:rPr lang="en-US" baseline="0" dirty="0" smtClean="0"/>
              <a:t> </a:t>
            </a:r>
            <a:r>
              <a:rPr lang="en-US" dirty="0" smtClean="0"/>
              <a:t>video:  </a:t>
            </a:r>
          </a:p>
          <a:p>
            <a:endParaRPr lang="en-US" dirty="0" smtClean="0"/>
          </a:p>
          <a:p>
            <a:r>
              <a:rPr lang="en-US" dirty="0" smtClean="0"/>
              <a:t>Now that you have the descriptions of the levels of performance on the three point rubric</a:t>
            </a:r>
            <a:r>
              <a:rPr lang="en-US" baseline="0" dirty="0" smtClean="0"/>
              <a:t> and have the seen how the</a:t>
            </a:r>
            <a:r>
              <a:rPr lang="en-US" dirty="0" smtClean="0"/>
              <a:t> guide papers to define what</a:t>
            </a:r>
            <a:r>
              <a:rPr lang="en-US" baseline="0" dirty="0" smtClean="0"/>
              <a:t> types of work demonstrate the understanding required for each level, we will use this information to score the 5 practice papers.  If you find that your scores are not accurate, it is important to consider why.   Once you are able to identify how the practice papers connect to the guide papers, your accuracy will improve. </a:t>
            </a:r>
            <a:endParaRPr lang="en-US" dirty="0" smtClean="0"/>
          </a:p>
          <a:p>
            <a:endParaRPr lang="en-US" dirty="0" smtClean="0"/>
          </a:p>
        </p:txBody>
      </p:sp>
      <p:sp>
        <p:nvSpPr>
          <p:cNvPr id="171012" name="Slide Number Placeholder 3"/>
          <p:cNvSpPr>
            <a:spLocks noGrp="1"/>
          </p:cNvSpPr>
          <p:nvPr>
            <p:ph type="sldNum" sz="quarter" idx="5"/>
          </p:nvPr>
        </p:nvSpPr>
        <p:spPr>
          <a:xfrm>
            <a:off x="3971081" y="8822387"/>
            <a:ext cx="3037735" cy="466088"/>
          </a:xfrm>
        </p:spPr>
        <p:txBody>
          <a:bodyPr/>
          <a:lstStyle/>
          <a:p>
            <a:fld id="{B2EEA984-5704-4F91-90CA-44AF48FDC865}" type="slidenum">
              <a:rPr lang="en-GB" smtClean="0"/>
              <a:pPr/>
              <a:t>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4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p:txBody>
      </p:sp>
      <p:sp>
        <p:nvSpPr>
          <p:cNvPr id="280580" name="Slide Number Placeholder 3"/>
          <p:cNvSpPr>
            <a:spLocks noGrp="1"/>
          </p:cNvSpPr>
          <p:nvPr>
            <p:ph type="sldNum" sz="quarter" idx="5"/>
          </p:nvPr>
        </p:nvSpPr>
        <p:spPr/>
        <p:txBody>
          <a:bodyPr/>
          <a:lstStyle/>
          <a:p>
            <a:fld id="{3E2B2E73-040B-4A42-ACEB-75A988C72E1E}" type="slidenum">
              <a:rPr lang="en-GB" smtClean="0"/>
              <a:pPr/>
              <a:t>10</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Notes Placeholder 2"/>
          <p:cNvSpPr>
            <a:spLocks noGrp="1"/>
          </p:cNvSpPr>
          <p:nvPr>
            <p:ph type="body" idx="1"/>
          </p:nvPr>
        </p:nvSpPr>
        <p:spPr/>
        <p:txBody>
          <a:bodyPr/>
          <a:lstStyle/>
          <a:p>
            <a:r>
              <a:rPr lang="en-US" dirty="0" smtClean="0"/>
              <a:t>Refer participants to Practice Paper 5 in the Grade 4 Extended-response (3-point) Sample Practice Set packet.</a:t>
            </a:r>
          </a:p>
          <a:p>
            <a:endParaRPr lang="en-US" dirty="0" smtClean="0"/>
          </a:p>
          <a:p>
            <a:r>
              <a:rPr lang="en-US" dirty="0" smtClean="0"/>
              <a:t>This response exhibits many flaws but is not completely incorrect.  The written equation is an acceptable equation; however, the mathematical procedure used to solve the equation and the answer are flawed and incorrect.</a:t>
            </a:r>
          </a:p>
        </p:txBody>
      </p:sp>
      <p:sp>
        <p:nvSpPr>
          <p:cNvPr id="281604" name="Slide Number Placeholder 3"/>
          <p:cNvSpPr>
            <a:spLocks noGrp="1"/>
          </p:cNvSpPr>
          <p:nvPr>
            <p:ph type="sldNum" sz="quarter" idx="5"/>
          </p:nvPr>
        </p:nvSpPr>
        <p:spPr/>
        <p:txBody>
          <a:bodyPr/>
          <a:lstStyle/>
          <a:p>
            <a:fld id="{46CC4FBF-144F-4E3E-A891-37A3975A3720}" type="slidenum">
              <a:rPr lang="en-GB" smtClean="0"/>
              <a:pPr/>
              <a:t>11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Notes Placeholder 2"/>
          <p:cNvSpPr>
            <a:spLocks noGrp="1"/>
          </p:cNvSpPr>
          <p:nvPr>
            <p:ph type="body" idx="1"/>
          </p:nvPr>
        </p:nvSpPr>
        <p:spPr/>
        <p:txBody>
          <a:bodyPr/>
          <a:lstStyle/>
          <a:p>
            <a:r>
              <a:rPr lang="en-US" smtClean="0"/>
              <a:t>Direct the participants to read the annotation; ask if there are any questions.</a:t>
            </a:r>
          </a:p>
          <a:p>
            <a:endParaRPr lang="en-US" dirty="0" smtClean="0"/>
          </a:p>
        </p:txBody>
      </p:sp>
      <p:sp>
        <p:nvSpPr>
          <p:cNvPr id="282628" name="Slide Number Placeholder 3"/>
          <p:cNvSpPr>
            <a:spLocks noGrp="1"/>
          </p:cNvSpPr>
          <p:nvPr>
            <p:ph type="sldNum" sz="quarter" idx="5"/>
          </p:nvPr>
        </p:nvSpPr>
        <p:spPr/>
        <p:txBody>
          <a:bodyPr/>
          <a:lstStyle/>
          <a:p>
            <a:fld id="{DE57E786-35F6-4A13-9A3B-55BBF9C1D6C8}" type="slidenum">
              <a:rPr lang="en-GB" smtClean="0"/>
              <a:pPr/>
              <a:t>12</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13</a:t>
            </a:fld>
            <a:endParaRPr lang="en-GB" dirty="0"/>
          </a:p>
        </p:txBody>
      </p:sp>
    </p:spTree>
    <p:extLst>
      <p:ext uri="{BB962C8B-B14F-4D97-AF65-F5344CB8AC3E}">
        <p14:creationId xmlns:p14="http://schemas.microsoft.com/office/powerpoint/2010/main" val="299950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r>
              <a:rPr lang="en-US" dirty="0" smtClean="0"/>
              <a:t>Point out the available resources.</a:t>
            </a:r>
          </a:p>
          <a:p>
            <a:endParaRPr lang="en-US" dirty="0"/>
          </a:p>
          <a:p>
            <a:r>
              <a:rPr lang="en-US" dirty="0">
                <a:latin typeface="Verdana" pitchFamily="34" charset="0"/>
                <a:cs typeface="Arial" charset="0"/>
              </a:rPr>
              <a:t>Cover any “parking lot” issues/questions that were tabled during the presentation.</a:t>
            </a:r>
          </a:p>
          <a:p>
            <a:endParaRPr lang="en-US" dirty="0">
              <a:latin typeface="Verdana" pitchFamily="34" charset="0"/>
              <a:cs typeface="Arial" charset="0"/>
            </a:endParaRPr>
          </a:p>
          <a:p>
            <a:r>
              <a:rPr lang="en-US" dirty="0">
                <a:latin typeface="Verdana" pitchFamily="34" charset="0"/>
                <a:cs typeface="Arial" charset="0"/>
              </a:rPr>
              <a:t>A video of this training has been created and will be available, along with the handouts, on </a:t>
            </a:r>
            <a:r>
              <a:rPr lang="en-US" dirty="0" err="1">
                <a:latin typeface="Verdana" pitchFamily="34" charset="0"/>
                <a:cs typeface="Arial" charset="0"/>
              </a:rPr>
              <a:t>EngageNY</a:t>
            </a:r>
            <a:r>
              <a:rPr lang="en-US" dirty="0">
                <a:latin typeface="Verdana" pitchFamily="34" charset="0"/>
                <a:cs typeface="Arial" charset="0"/>
              </a:rPr>
              <a:t>. </a:t>
            </a:r>
          </a:p>
          <a:p>
            <a:endParaRPr lang="en-US" dirty="0">
              <a:latin typeface="Verdana" pitchFamily="34" charset="0"/>
              <a:cs typeface="Arial" charset="0"/>
            </a:endParaRPr>
          </a:p>
          <a:p>
            <a:r>
              <a:rPr lang="en-US" dirty="0">
                <a:latin typeface="Verdana" pitchFamily="34" charset="0"/>
                <a:cs typeface="Arial" charset="0"/>
              </a:rPr>
              <a:t>Thank the participants for being engaged in the training, which covered a lot of material.</a:t>
            </a:r>
          </a:p>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14</a:t>
            </a:fld>
            <a:endParaRPr lang="en-GB" dirty="0"/>
          </a:p>
        </p:txBody>
      </p:sp>
    </p:spTree>
    <p:extLst>
      <p:ext uri="{BB962C8B-B14F-4D97-AF65-F5344CB8AC3E}">
        <p14:creationId xmlns:p14="http://schemas.microsoft.com/office/powerpoint/2010/main" val="282385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Refer participants to Grade 4 Extended-response (3-point) Sample Practice Set packet.</a:t>
            </a:r>
          </a:p>
          <a:p>
            <a:endParaRPr lang="en-US" dirty="0" smtClean="0"/>
          </a:p>
          <a:p>
            <a:r>
              <a:rPr lang="en-US" dirty="0" smtClean="0"/>
              <a:t>If you have not yet had the opportunity to score the practice papers, please</a:t>
            </a:r>
            <a:r>
              <a:rPr lang="en-US" baseline="0" dirty="0" smtClean="0"/>
              <a:t> stop and score them before reviewing information. </a:t>
            </a:r>
            <a:endParaRPr lang="en-US" dirty="0" smtClean="0"/>
          </a:p>
        </p:txBody>
      </p:sp>
      <p:sp>
        <p:nvSpPr>
          <p:cNvPr id="4" name="Slide Number Placeholder 3"/>
          <p:cNvSpPr>
            <a:spLocks noGrp="1"/>
          </p:cNvSpPr>
          <p:nvPr>
            <p:ph type="sldNum" sz="quarter" idx="10"/>
          </p:nvPr>
        </p:nvSpPr>
        <p:spPr/>
        <p:txBody>
          <a:bodyPr/>
          <a:lstStyle/>
          <a:p>
            <a:fld id="{BC7F7FC8-DFCC-4405-AF1D-4EB489BCB67C}" type="slidenum">
              <a:rPr lang="en-GB" smtClean="0"/>
              <a:pPr/>
              <a:t>2</a:t>
            </a:fld>
            <a:endParaRPr lang="en-GB" dirty="0"/>
          </a:p>
        </p:txBody>
      </p:sp>
      <p:sp>
        <p:nvSpPr>
          <p:cNvPr id="7" name="Slide Image Placeholder 6"/>
          <p:cNvSpPr>
            <a:spLocks noGrp="1" noRot="1" noChangeAspect="1"/>
          </p:cNvSpPr>
          <p:nvPr>
            <p:ph type="sldImg"/>
          </p:nvPr>
        </p:nvSpPr>
        <p:spPr>
          <a:xfrm>
            <a:off x="231775" y="630238"/>
            <a:ext cx="3857625" cy="2894012"/>
          </a:xfrm>
        </p:spPr>
      </p:sp>
    </p:spTree>
    <p:extLst>
      <p:ext uri="{BB962C8B-B14F-4D97-AF65-F5344CB8AC3E}">
        <p14:creationId xmlns:p14="http://schemas.microsoft.com/office/powerpoint/2010/main" val="168325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1" name="Notes Placeholder 2"/>
          <p:cNvSpPr>
            <a:spLocks noGrp="1"/>
          </p:cNvSpPr>
          <p:nvPr>
            <p:ph type="body" idx="1"/>
          </p:nvPr>
        </p:nvSpPr>
        <p:spPr/>
        <p:txBody>
          <a:bodyPr/>
          <a:lstStyle/>
          <a:p>
            <a:r>
              <a:rPr lang="en-US" dirty="0" smtClean="0"/>
              <a:t>Refer participants to Practice Paper 1 in the Grade 4 Extended-response (3-point) Sample Practice Set packet.</a:t>
            </a:r>
          </a:p>
          <a:p>
            <a:endParaRPr lang="en-US" dirty="0" smtClean="0"/>
          </a:p>
          <a:p>
            <a:r>
              <a:rPr lang="en-US" dirty="0" smtClean="0"/>
              <a:t>This response is incorrect. The equation does not contain a variable and is irrelevant. While the initial step in the solution is correct (240 – 32 = 208), the question’s direction specifying that the same amount of money is saved every month is disregarded, resulting in incorrect work and an incorrect answer. While some parts contain correct mathematical procedures, holistically, they are not sufficient to demonstrate even a limited understanding of the mathematical concepts embodied in the task.</a:t>
            </a:r>
          </a:p>
        </p:txBody>
      </p:sp>
      <p:sp>
        <p:nvSpPr>
          <p:cNvPr id="273412" name="Slide Number Placeholder 3"/>
          <p:cNvSpPr>
            <a:spLocks noGrp="1"/>
          </p:cNvSpPr>
          <p:nvPr>
            <p:ph type="sldNum" sz="quarter" idx="5"/>
          </p:nvPr>
        </p:nvSpPr>
        <p:spPr/>
        <p:txBody>
          <a:bodyPr/>
          <a:lstStyle/>
          <a:p>
            <a:fld id="{8D33F5F5-DDF3-4F79-9692-FC5D968A464A}" type="slidenum">
              <a:rPr lang="en-GB" smtClean="0"/>
              <a:pPr/>
              <a:t>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p:txBody>
      </p:sp>
      <p:sp>
        <p:nvSpPr>
          <p:cNvPr id="274436" name="Slide Number Placeholder 3"/>
          <p:cNvSpPr>
            <a:spLocks noGrp="1"/>
          </p:cNvSpPr>
          <p:nvPr>
            <p:ph type="sldNum" sz="quarter" idx="5"/>
          </p:nvPr>
        </p:nvSpPr>
        <p:spPr/>
        <p:txBody>
          <a:bodyPr/>
          <a:lstStyle/>
          <a:p>
            <a:fld id="{0C3EC405-79C6-4DE7-8B3D-15A411A0FF3F}" type="slidenum">
              <a:rPr lang="en-GB" smtClean="0"/>
              <a:pPr/>
              <a:t>4</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Notes Placeholder 2"/>
          <p:cNvSpPr>
            <a:spLocks noGrp="1"/>
          </p:cNvSpPr>
          <p:nvPr>
            <p:ph type="body" idx="1"/>
          </p:nvPr>
        </p:nvSpPr>
        <p:spPr/>
        <p:txBody>
          <a:bodyPr/>
          <a:lstStyle/>
          <a:p>
            <a:r>
              <a:rPr lang="en-US" smtClean="0"/>
              <a:t>Refer participants to Practice Paper 2 in the Grade 4 Extended-response (3-point) Sample Practice Set packet.</a:t>
            </a:r>
          </a:p>
          <a:p>
            <a:endParaRPr lang="en-US" smtClean="0"/>
          </a:p>
          <a:p>
            <a:r>
              <a:rPr lang="en-US" smtClean="0"/>
              <a:t>This response answers the question correctly and indicates that the student has completed the task correctly, using mathematically sound procedures. The equation given is correct. The mathematical procedure used to solve the equation is appropriate with all necessary work shown, and the final answer is correct.</a:t>
            </a:r>
            <a:endParaRPr lang="en-US" dirty="0" smtClean="0"/>
          </a:p>
        </p:txBody>
      </p:sp>
      <p:sp>
        <p:nvSpPr>
          <p:cNvPr id="275460" name="Slide Number Placeholder 3"/>
          <p:cNvSpPr>
            <a:spLocks noGrp="1"/>
          </p:cNvSpPr>
          <p:nvPr>
            <p:ph type="sldNum" sz="quarter" idx="5"/>
          </p:nvPr>
        </p:nvSpPr>
        <p:spPr/>
        <p:txBody>
          <a:bodyPr/>
          <a:lstStyle/>
          <a:p>
            <a:fld id="{808EAB09-7555-4B28-8C2D-8C92B5555613}" type="slidenum">
              <a:rPr lang="en-GB" smtClean="0"/>
              <a:pPr/>
              <a:t>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3"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p:txBody>
      </p:sp>
      <p:sp>
        <p:nvSpPr>
          <p:cNvPr id="276484" name="Slide Number Placeholder 3"/>
          <p:cNvSpPr>
            <a:spLocks noGrp="1"/>
          </p:cNvSpPr>
          <p:nvPr>
            <p:ph type="sldNum" sz="quarter" idx="5"/>
          </p:nvPr>
        </p:nvSpPr>
        <p:spPr/>
        <p:txBody>
          <a:bodyPr/>
          <a:lstStyle/>
          <a:p>
            <a:fld id="{D7BCA2A6-6DF4-4AF2-99E9-DE256AEAF18B}" type="slidenum">
              <a:rPr lang="en-GB" smtClean="0"/>
              <a:pPr/>
              <a:t>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7" name="Notes Placeholder 2"/>
          <p:cNvSpPr>
            <a:spLocks noGrp="1"/>
          </p:cNvSpPr>
          <p:nvPr>
            <p:ph type="body" idx="1"/>
          </p:nvPr>
        </p:nvSpPr>
        <p:spPr/>
        <p:txBody>
          <a:bodyPr/>
          <a:lstStyle/>
          <a:p>
            <a:r>
              <a:rPr lang="en-US" smtClean="0"/>
              <a:t>Refer participants to Practice Paper 3 in the Grade 4 Extended-response (3-point) Sample Practice Set packet.</a:t>
            </a:r>
          </a:p>
          <a:p>
            <a:endParaRPr lang="en-US" smtClean="0"/>
          </a:p>
          <a:p>
            <a:r>
              <a:rPr lang="en-US" smtClean="0"/>
              <a:t>This response is incorrect.  The equation is incorrect. Though some correct operations are indicated in the work, subtraction followed by division, only the subtraction is correctly completed. Holistically, this is not sufficient to demonstrate even a limited understanding of the mathematical concepts embodied in the task.</a:t>
            </a:r>
            <a:endParaRPr lang="en-US" dirty="0" smtClean="0"/>
          </a:p>
        </p:txBody>
      </p:sp>
      <p:sp>
        <p:nvSpPr>
          <p:cNvPr id="277508" name="Slide Number Placeholder 3"/>
          <p:cNvSpPr>
            <a:spLocks noGrp="1"/>
          </p:cNvSpPr>
          <p:nvPr>
            <p:ph type="sldNum" sz="quarter" idx="5"/>
          </p:nvPr>
        </p:nvSpPr>
        <p:spPr/>
        <p:txBody>
          <a:bodyPr/>
          <a:lstStyle/>
          <a:p>
            <a:fld id="{9B7C3929-13D3-4903-9406-1D49C7D6C006}" type="slidenum">
              <a:rPr lang="en-GB" smtClean="0"/>
              <a:pPr/>
              <a:t>7</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1"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p:txBody>
      </p:sp>
      <p:sp>
        <p:nvSpPr>
          <p:cNvPr id="278532" name="Slide Number Placeholder 3"/>
          <p:cNvSpPr>
            <a:spLocks noGrp="1"/>
          </p:cNvSpPr>
          <p:nvPr>
            <p:ph type="sldNum" sz="quarter" idx="5"/>
          </p:nvPr>
        </p:nvSpPr>
        <p:spPr/>
        <p:txBody>
          <a:bodyPr/>
          <a:lstStyle/>
          <a:p>
            <a:fld id="{3A224423-9314-442C-BF3C-3E0352A04DF2}" type="slidenum">
              <a:rPr lang="en-GB" smtClean="0"/>
              <a:pPr/>
              <a:t>8</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Notes Placeholder 2"/>
          <p:cNvSpPr>
            <a:spLocks noGrp="1"/>
          </p:cNvSpPr>
          <p:nvPr>
            <p:ph type="body" idx="1"/>
          </p:nvPr>
        </p:nvSpPr>
        <p:spPr/>
        <p:txBody>
          <a:bodyPr/>
          <a:lstStyle/>
          <a:p>
            <a:r>
              <a:rPr lang="en-US" smtClean="0"/>
              <a:t>Refer participants to Practice Paper 4 in the Grade 4 Extended-response (3-point) Sample Practice Set packet.</a:t>
            </a:r>
          </a:p>
          <a:p>
            <a:endParaRPr lang="en-US" smtClean="0"/>
          </a:p>
          <a:p>
            <a:r>
              <a:rPr lang="en-US" smtClean="0"/>
              <a:t>This response demonstrates partial understanding and addresses most aspects of the task using mathematically sound procedures. The equation is not correct. However, the mathematical procedure used and the answer are correct.</a:t>
            </a:r>
            <a:endParaRPr lang="en-US" dirty="0" smtClean="0"/>
          </a:p>
        </p:txBody>
      </p:sp>
      <p:sp>
        <p:nvSpPr>
          <p:cNvPr id="279556" name="Slide Number Placeholder 3"/>
          <p:cNvSpPr>
            <a:spLocks noGrp="1"/>
          </p:cNvSpPr>
          <p:nvPr>
            <p:ph type="sldNum" sz="quarter" idx="5"/>
          </p:nvPr>
        </p:nvSpPr>
        <p:spPr/>
        <p:txBody>
          <a:bodyPr/>
          <a:lstStyle/>
          <a:p>
            <a:fld id="{3C3479C7-4D0B-4A6E-B200-10F38D504099}" type="slidenum">
              <a:rPr lang="en-GB" smtClean="0"/>
              <a:pPr/>
              <a:t>9</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7" r:id="rId3"/>
    <p:sldLayoutId id="2147484058" r:id="rId4"/>
    <p:sldLayoutId id="2147484063" r:id="rId5"/>
    <p:sldLayoutId id="2147484059" r:id="rId6"/>
    <p:sldLayoutId id="2147484060" r:id="rId7"/>
    <p:sldLayoutId id="214748406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1.xml"/><Relationship Id="rId12"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4.png"/><Relationship Id="rId5" Type="http://schemas.openxmlformats.org/officeDocument/2006/relationships/tags" Target="../tags/tag7.xml"/><Relationship Id="rId10" Type="http://schemas.openxmlformats.org/officeDocument/2006/relationships/image" Target="../media/image3.png"/><Relationship Id="rId4" Type="http://schemas.openxmlformats.org/officeDocument/2006/relationships/tags" Target="../tags/tag6.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emscassessinfo@mail.nysed.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engageny.org/resource/common-core-shifts/" TargetMode="External"/><Relationship Id="rId5" Type="http://schemas.openxmlformats.org/officeDocument/2006/relationships/hyperlink" Target="mailto:educatoreval@mail.nysed.gov" TargetMode="External"/><Relationship Id="rId4" Type="http://schemas.openxmlformats.org/officeDocument/2006/relationships/hyperlink" Target="http://www.p12.nysed.gov/apd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image3_title.png"/>
          <p:cNvPicPr>
            <a:picLocks noChangeAspect="1"/>
          </p:cNvPicPr>
          <p:nvPr>
            <p:custDataLst>
              <p:tags r:id="rId2"/>
            </p:custDataLst>
          </p:nvPr>
        </p:nvPicPr>
        <p:blipFill>
          <a:blip r:embed="rId9"/>
          <a:srcRect/>
          <a:stretch>
            <a:fillRect/>
          </a:stretch>
        </p:blipFill>
        <p:spPr bwMode="auto">
          <a:xfrm rot="1210289">
            <a:off x="2965450" y="2470150"/>
            <a:ext cx="3213100" cy="2260600"/>
          </a:xfrm>
          <a:prstGeom prst="rect">
            <a:avLst/>
          </a:prstGeom>
          <a:noFill/>
          <a:ln w="9525">
            <a:noFill/>
            <a:miter lim="800000"/>
            <a:headEnd/>
            <a:tailEnd/>
          </a:ln>
        </p:spPr>
      </p:pic>
      <p:pic>
        <p:nvPicPr>
          <p:cNvPr id="4099" name="Picture 15" descr="image4_title.png"/>
          <p:cNvPicPr>
            <a:picLocks noChangeAspect="1"/>
          </p:cNvPicPr>
          <p:nvPr>
            <p:custDataLst>
              <p:tags r:id="rId3"/>
            </p:custDataLst>
          </p:nvPr>
        </p:nvPicPr>
        <p:blipFill>
          <a:blip r:embed="rId10"/>
          <a:srcRect/>
          <a:stretch>
            <a:fillRect/>
          </a:stretch>
        </p:blipFill>
        <p:spPr bwMode="auto">
          <a:xfrm rot="-913974">
            <a:off x="4708525" y="2728913"/>
            <a:ext cx="3213100" cy="2260600"/>
          </a:xfrm>
          <a:prstGeom prst="rect">
            <a:avLst/>
          </a:prstGeom>
          <a:noFill/>
          <a:ln w="9525">
            <a:noFill/>
            <a:miter lim="800000"/>
            <a:headEnd/>
            <a:tailEnd/>
          </a:ln>
        </p:spPr>
      </p:pic>
      <p:pic>
        <p:nvPicPr>
          <p:cNvPr id="4100" name="Picture 13" descr="image1_title.png"/>
          <p:cNvPicPr>
            <a:picLocks noChangeAspect="1"/>
          </p:cNvPicPr>
          <p:nvPr>
            <p:custDataLst>
              <p:tags r:id="rId4"/>
            </p:custDataLst>
          </p:nvPr>
        </p:nvPicPr>
        <p:blipFill>
          <a:blip r:embed="rId11"/>
          <a:srcRect/>
          <a:stretch>
            <a:fillRect/>
          </a:stretch>
        </p:blipFill>
        <p:spPr bwMode="auto">
          <a:xfrm rot="-1176974">
            <a:off x="286221" y="2899319"/>
            <a:ext cx="3213100" cy="2260600"/>
          </a:xfrm>
          <a:prstGeom prst="rect">
            <a:avLst/>
          </a:prstGeom>
          <a:noFill/>
          <a:ln w="9525">
            <a:noFill/>
            <a:miter lim="800000"/>
            <a:headEnd/>
            <a:tailEnd/>
          </a:ln>
        </p:spPr>
      </p:pic>
      <p:pic>
        <p:nvPicPr>
          <p:cNvPr id="4101" name="PPTShape_0" descr="ny-images-title2.png"/>
          <p:cNvPicPr>
            <a:picLocks noChangeAspect="1"/>
          </p:cNvPicPr>
          <p:nvPr>
            <p:custDataLst>
              <p:tags r:id="rId5"/>
            </p:custDataLst>
          </p:nvPr>
        </p:nvPicPr>
        <p:blipFill>
          <a:blip r:embed="rId12"/>
          <a:srcRect/>
          <a:stretch>
            <a:fillRect/>
          </a:stretch>
        </p:blipFill>
        <p:spPr bwMode="auto">
          <a:xfrm rot="-972850">
            <a:off x="1606550" y="3008313"/>
            <a:ext cx="2790825" cy="1963737"/>
          </a:xfrm>
          <a:prstGeom prst="rect">
            <a:avLst/>
          </a:prstGeom>
          <a:noFill/>
          <a:ln w="9525">
            <a:noFill/>
            <a:miter lim="800000"/>
            <a:headEnd/>
            <a:tailEnd/>
          </a:ln>
        </p:spPr>
      </p:pic>
      <p:pic>
        <p:nvPicPr>
          <p:cNvPr id="4102" name="Picture 20" descr="ny-images-title5.png"/>
          <p:cNvPicPr>
            <a:picLocks noChangeAspect="1"/>
          </p:cNvPicPr>
          <p:nvPr>
            <p:custDataLst>
              <p:tags r:id="rId6"/>
            </p:custDataLst>
          </p:nvPr>
        </p:nvPicPr>
        <p:blipFill>
          <a:blip r:embed="rId13"/>
          <a:srcRect/>
          <a:stretch>
            <a:fillRect/>
          </a:stretch>
        </p:blipFill>
        <p:spPr bwMode="auto">
          <a:xfrm rot="659028">
            <a:off x="6191250" y="3086100"/>
            <a:ext cx="2790825" cy="1963738"/>
          </a:xfrm>
          <a:prstGeom prst="rect">
            <a:avLst/>
          </a:prstGeom>
          <a:noFill/>
          <a:ln w="9525">
            <a:noFill/>
            <a:miter lim="800000"/>
            <a:headEnd/>
            <a:tailEnd/>
          </a:ln>
        </p:spPr>
      </p:pic>
      <p:sp>
        <p:nvSpPr>
          <p:cNvPr id="4103" name="Rectangle 5"/>
          <p:cNvSpPr>
            <a:spLocks noChangeArrowheads="1"/>
          </p:cNvSpPr>
          <p:nvPr/>
        </p:nvSpPr>
        <p:spPr bwMode="auto">
          <a:xfrm>
            <a:off x="0" y="4356100"/>
            <a:ext cx="9156700" cy="2514600"/>
          </a:xfrm>
          <a:prstGeom prst="rect">
            <a:avLst/>
          </a:prstGeom>
          <a:solidFill>
            <a:srgbClr val="628DBB"/>
          </a:solidFill>
          <a:ln w="9525">
            <a:noFill/>
            <a:round/>
            <a:headEnd/>
            <a:tailEnd/>
          </a:ln>
        </p:spPr>
        <p:txBody>
          <a:bodyPr lIns="0" tIns="0" rIns="0" bIns="0"/>
          <a:lstStyle/>
          <a:p>
            <a:pPr>
              <a:spcBef>
                <a:spcPct val="50000"/>
              </a:spcBef>
            </a:pPr>
            <a:endParaRPr lang="en-US" dirty="0"/>
          </a:p>
        </p:txBody>
      </p:sp>
      <p:sp>
        <p:nvSpPr>
          <p:cNvPr id="4104" name="Rectangle 4"/>
          <p:cNvSpPr txBox="1">
            <a:spLocks noChangeArrowheads="1"/>
          </p:cNvSpPr>
          <p:nvPr/>
        </p:nvSpPr>
        <p:spPr bwMode="auto">
          <a:xfrm>
            <a:off x="0" y="4367213"/>
            <a:ext cx="9144000" cy="1701800"/>
          </a:xfrm>
          <a:prstGeom prst="rect">
            <a:avLst/>
          </a:prstGeom>
          <a:noFill/>
          <a:ln w="9525">
            <a:noFill/>
            <a:miter lim="800000"/>
            <a:headEnd/>
            <a:tailEnd/>
          </a:ln>
        </p:spPr>
        <p:txBody>
          <a:bodyPr lIns="0" tIns="0"/>
          <a:lstStyle/>
          <a:p>
            <a:pPr algn="ctr"/>
            <a:r>
              <a:rPr lang="en-US" sz="4000" b="1" dirty="0">
                <a:solidFill>
                  <a:srgbClr val="FBF5EA"/>
                </a:solidFill>
              </a:rPr>
              <a:t>New York State 2013 </a:t>
            </a:r>
            <a:br>
              <a:rPr lang="en-US" sz="4000" b="1" dirty="0">
                <a:solidFill>
                  <a:srgbClr val="FBF5EA"/>
                </a:solidFill>
              </a:rPr>
            </a:br>
            <a:r>
              <a:rPr lang="en-US" sz="4000" b="1" dirty="0">
                <a:solidFill>
                  <a:srgbClr val="FBF5EA"/>
                </a:solidFill>
              </a:rPr>
              <a:t>Grades 3-8 Common Core </a:t>
            </a:r>
            <a:r>
              <a:rPr lang="en-US" sz="4000" b="1" dirty="0" smtClean="0">
                <a:solidFill>
                  <a:srgbClr val="FBF5EA"/>
                </a:solidFill>
              </a:rPr>
              <a:t>Mathematics </a:t>
            </a:r>
            <a:r>
              <a:rPr lang="en-US" sz="4000" b="1" dirty="0">
                <a:solidFill>
                  <a:srgbClr val="FBF5EA"/>
                </a:solidFill>
              </a:rPr>
              <a:t>Rubric and Scoring Turnkey Training</a:t>
            </a:r>
            <a:endParaRPr lang="en-GB" sz="4000" b="1" dirty="0">
              <a:solidFill>
                <a:srgbClr val="FBF5EA"/>
              </a:solidFill>
              <a:latin typeface="Gill Sans MT Pro Book" pitchFamily="-1" charset="0"/>
            </a:endParaRPr>
          </a:p>
        </p:txBody>
      </p:sp>
      <p:sp>
        <p:nvSpPr>
          <p:cNvPr id="2" name="TextBox 1"/>
          <p:cNvSpPr txBox="1"/>
          <p:nvPr/>
        </p:nvSpPr>
        <p:spPr>
          <a:xfrm>
            <a:off x="228964" y="317241"/>
            <a:ext cx="8370753" cy="1077218"/>
          </a:xfrm>
          <a:prstGeom prst="rect">
            <a:avLst/>
          </a:prstGeom>
          <a:noFill/>
        </p:spPr>
        <p:txBody>
          <a:bodyPr wrap="none" rtlCol="0">
            <a:spAutoFit/>
          </a:bodyPr>
          <a:lstStyle/>
          <a:p>
            <a:r>
              <a:rPr lang="en-US" sz="3200" dirty="0" smtClean="0"/>
              <a:t>Video </a:t>
            </a:r>
            <a:r>
              <a:rPr lang="en-US" sz="3200" dirty="0" smtClean="0"/>
              <a:t>11: Practice </a:t>
            </a:r>
            <a:r>
              <a:rPr lang="en-US" sz="3200" dirty="0"/>
              <a:t>Papers for </a:t>
            </a:r>
            <a:r>
              <a:rPr lang="en-US" sz="3200" dirty="0" smtClean="0"/>
              <a:t>4</a:t>
            </a:r>
            <a:r>
              <a:rPr lang="en-US" sz="3200" baseline="30000" dirty="0" smtClean="0"/>
              <a:t>th</a:t>
            </a:r>
            <a:r>
              <a:rPr lang="en-US" sz="3200" dirty="0" smtClean="0"/>
              <a:t> </a:t>
            </a:r>
            <a:r>
              <a:rPr lang="en-US" sz="3200" dirty="0"/>
              <a:t>Grade </a:t>
            </a:r>
            <a:endParaRPr lang="en-US" sz="3200" dirty="0" smtClean="0"/>
          </a:p>
          <a:p>
            <a:r>
              <a:rPr lang="en-US" sz="3200" dirty="0"/>
              <a:t> </a:t>
            </a:r>
            <a:r>
              <a:rPr lang="en-US" sz="3200" dirty="0" smtClean="0"/>
              <a:t>              Three </a:t>
            </a:r>
            <a:r>
              <a:rPr lang="en-US" sz="3200" dirty="0"/>
              <a:t>Point Question</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4 Extended-response Practice</a:t>
            </a:r>
            <a:r>
              <a:rPr dirty="0" smtClean="0">
                <a:latin typeface="Verdana" pitchFamily="34" charset="0"/>
              </a:rPr>
              <a:t> Paper 4 Annotation</a:t>
            </a:r>
          </a:p>
        </p:txBody>
      </p:sp>
      <p:sp>
        <p:nvSpPr>
          <p:cNvPr id="124931" name="Content Placeholder 3"/>
          <p:cNvSpPr>
            <a:spLocks noGrp="1"/>
          </p:cNvSpPr>
          <p:nvPr>
            <p:ph idx="1"/>
          </p:nvPr>
        </p:nvSpPr>
        <p:spPr/>
        <p:txBody>
          <a:bodyPr/>
          <a:lstStyle/>
          <a:p>
            <a:r>
              <a:rPr lang="en-US" b="1" dirty="0" smtClean="0"/>
              <a:t>Score Point 2</a:t>
            </a:r>
            <a:endParaRPr lang="en-US" dirty="0" smtClean="0"/>
          </a:p>
          <a:p>
            <a:r>
              <a:rPr lang="en-US" b="1" dirty="0" smtClean="0"/>
              <a:t> </a:t>
            </a:r>
            <a:endParaRPr lang="en-US" dirty="0" smtClean="0"/>
          </a:p>
          <a:p>
            <a:pPr marL="0" indent="0" algn="just"/>
            <a:r>
              <a:rPr lang="en-US" dirty="0" smtClean="0"/>
              <a:t>This response demonstrates partial understanding and addresses most aspects of the task using mathematically sound procedures. The equation is not correct. However, the mathematical procedure used and the answer are correct.</a:t>
            </a:r>
            <a:endParaRPr lang="en-US" dirty="0" smtClean="0">
              <a:latin typeface="Gill Sans MT Pro Book" pitchFamily="-1" charset="0"/>
              <a:cs typeface="Gill Sans MT Pro Book" pitchFamily="-1" charset="0"/>
            </a:endParaRPr>
          </a:p>
        </p:txBody>
      </p:sp>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4 Extended-response Practice</a:t>
            </a:r>
            <a:r>
              <a:rPr dirty="0" smtClean="0">
                <a:latin typeface="Verdana" pitchFamily="34" charset="0"/>
              </a:rPr>
              <a:t> Paper 5</a:t>
            </a:r>
          </a:p>
        </p:txBody>
      </p:sp>
      <p:pic>
        <p:nvPicPr>
          <p:cNvPr id="125955" name="Picture 2"/>
          <p:cNvPicPr>
            <a:picLocks noChangeAspect="1" noChangeArrowheads="1"/>
          </p:cNvPicPr>
          <p:nvPr/>
        </p:nvPicPr>
        <p:blipFill>
          <a:blip r:embed="rId3"/>
          <a:srcRect/>
          <a:stretch>
            <a:fillRect/>
          </a:stretch>
        </p:blipFill>
        <p:spPr bwMode="auto">
          <a:xfrm>
            <a:off x="884238" y="769938"/>
            <a:ext cx="6061075" cy="5645150"/>
          </a:xfrm>
          <a:prstGeom prst="rect">
            <a:avLst/>
          </a:prstGeom>
          <a:noFill/>
          <a:ln w="9525">
            <a:noFill/>
            <a:miter lim="800000"/>
            <a:headEnd/>
            <a:tailEnd/>
          </a:ln>
        </p:spPr>
      </p:pic>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4 Extended-response Practice</a:t>
            </a:r>
            <a:r>
              <a:rPr dirty="0" smtClean="0">
                <a:latin typeface="Verdana" pitchFamily="34" charset="0"/>
              </a:rPr>
              <a:t> Paper 5 Annotation</a:t>
            </a:r>
          </a:p>
        </p:txBody>
      </p:sp>
      <p:sp>
        <p:nvSpPr>
          <p:cNvPr id="126979" name="Content Placeholder 3"/>
          <p:cNvSpPr>
            <a:spLocks noGrp="1"/>
          </p:cNvSpPr>
          <p:nvPr>
            <p:ph idx="1"/>
          </p:nvPr>
        </p:nvSpPr>
        <p:spPr/>
        <p:txBody>
          <a:bodyPr/>
          <a:lstStyle/>
          <a:p>
            <a:r>
              <a:rPr lang="en-US" b="1" dirty="0" smtClean="0"/>
              <a:t>Score Point 1</a:t>
            </a:r>
            <a:endParaRPr lang="en-US" dirty="0" smtClean="0"/>
          </a:p>
          <a:p>
            <a:r>
              <a:rPr lang="en-US" b="1" dirty="0" smtClean="0"/>
              <a:t> </a:t>
            </a:r>
            <a:endParaRPr lang="en-US" dirty="0" smtClean="0"/>
          </a:p>
          <a:p>
            <a:pPr marL="0" indent="0" algn="just"/>
            <a:r>
              <a:rPr lang="en-US" dirty="0" smtClean="0"/>
              <a:t>This response exhibits many flaws but is not completely incorrect.  The written equation is an acceptable equation; however, the mathematical procedure used to solve the equation and the answer are flawed and incorrect.</a:t>
            </a:r>
            <a:endParaRPr lang="en-US" dirty="0" smtClean="0">
              <a:latin typeface="Gill Sans MT Pro Book" pitchFamily="-1" charset="0"/>
              <a:cs typeface="Gill Sans MT Pro Book" pitchFamily="-1" charset="0"/>
            </a:endParaRPr>
          </a:p>
        </p:txBody>
      </p:sp>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Grades 3-8 Mathematics Assessment Scoring Training</a:t>
            </a:r>
            <a:endParaRPr lang="en-US" sz="2800" b="1" dirty="0"/>
          </a:p>
        </p:txBody>
      </p:sp>
      <p:sp>
        <p:nvSpPr>
          <p:cNvPr id="3" name="Content Placeholder 2"/>
          <p:cNvSpPr>
            <a:spLocks noGrp="1"/>
          </p:cNvSpPr>
          <p:nvPr>
            <p:ph idx="1"/>
          </p:nvPr>
        </p:nvSpPr>
        <p:spPr>
          <a:xfrm>
            <a:off x="365125" y="1546225"/>
            <a:ext cx="8573602" cy="4525963"/>
          </a:xfrm>
        </p:spPr>
        <p:txBody>
          <a:bodyPr/>
          <a:lstStyle/>
          <a:p>
            <a:r>
              <a:rPr lang="en-US" dirty="0"/>
              <a:t>Video 1: Instructional Shifts</a:t>
            </a:r>
          </a:p>
          <a:p>
            <a:r>
              <a:rPr lang="en-US" dirty="0"/>
              <a:t>Video 2: Holistic Scoring</a:t>
            </a:r>
          </a:p>
          <a:p>
            <a:r>
              <a:rPr lang="en-US" dirty="0"/>
              <a:t>Video 3: Scoring Policies &amp; the Test Development Process</a:t>
            </a:r>
          </a:p>
          <a:p>
            <a:r>
              <a:rPr lang="en-US" dirty="0"/>
              <a:t>Video 4: Two Point Holistic Rubric</a:t>
            </a:r>
          </a:p>
          <a:p>
            <a:r>
              <a:rPr lang="en-US" dirty="0"/>
              <a:t>Videos 5-8: Guide Papers and Practice Sets- 2 Point Rubric</a:t>
            </a:r>
          </a:p>
          <a:p>
            <a:r>
              <a:rPr lang="en-US" dirty="0"/>
              <a:t>Video 9: Three Point Holistic Rubric</a:t>
            </a:r>
          </a:p>
          <a:p>
            <a:r>
              <a:rPr lang="en-US" b="1" dirty="0"/>
              <a:t>Videos 10-13: Guide Papers and Practice Sets- 3 Point Rubric</a:t>
            </a:r>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13</a:t>
            </a:fld>
            <a:endParaRPr lang="en-US" dirty="0"/>
          </a:p>
        </p:txBody>
      </p:sp>
    </p:spTree>
    <p:extLst>
      <p:ext uri="{BB962C8B-B14F-4D97-AF65-F5344CB8AC3E}">
        <p14:creationId xmlns:p14="http://schemas.microsoft.com/office/powerpoint/2010/main" val="70886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200" dirty="0" smtClean="0"/>
              <a:t>For questions related to assessment: </a:t>
            </a:r>
          </a:p>
          <a:p>
            <a:pPr lvl="2"/>
            <a:r>
              <a:rPr lang="en-US" sz="2200" dirty="0" smtClean="0"/>
              <a:t>Email your question to: </a:t>
            </a:r>
            <a:r>
              <a:rPr lang="en-US" sz="2200" dirty="0" smtClean="0">
                <a:hlinkClick r:id="rId3"/>
              </a:rPr>
              <a:t>emscassessinfo@mail.nysed.gov</a:t>
            </a:r>
            <a:endParaRPr lang="en-US" sz="2200" dirty="0" smtClean="0"/>
          </a:p>
          <a:p>
            <a:pPr lvl="2"/>
            <a:r>
              <a:rPr lang="en-US" sz="2200" dirty="0" smtClean="0"/>
              <a:t>Check for additional information at the following website </a:t>
            </a:r>
            <a:r>
              <a:rPr lang="en-US" sz="2200" dirty="0" smtClean="0">
                <a:hlinkClick r:id="rId4"/>
              </a:rPr>
              <a:t>http://www.p12.nysed.gov/apda/</a:t>
            </a:r>
            <a:r>
              <a:rPr lang="en-US" sz="2200" dirty="0" smtClean="0"/>
              <a:t>  </a:t>
            </a:r>
          </a:p>
          <a:p>
            <a:pPr marL="0" indent="0"/>
            <a:r>
              <a:rPr lang="en-US" sz="2200" dirty="0" smtClean="0"/>
              <a:t>For questions related to APPR</a:t>
            </a:r>
          </a:p>
          <a:p>
            <a:pPr lvl="2"/>
            <a:r>
              <a:rPr lang="en-US" sz="2200" dirty="0" smtClean="0"/>
              <a:t>Email your </a:t>
            </a:r>
            <a:r>
              <a:rPr lang="en-US" sz="2200" dirty="0"/>
              <a:t>question to: </a:t>
            </a:r>
            <a:r>
              <a:rPr lang="en-US" sz="2200" dirty="0">
                <a:hlinkClick r:id="rId5"/>
              </a:rPr>
              <a:t>educatoreval@mail.nysed.gov</a:t>
            </a:r>
            <a:endParaRPr lang="en-US" sz="2200" dirty="0"/>
          </a:p>
          <a:p>
            <a:pPr marL="0" indent="0"/>
            <a:r>
              <a:rPr lang="en-US" sz="2200" dirty="0" smtClean="0"/>
              <a:t>Additional information regarding the common core shifts can be found at the following website: </a:t>
            </a:r>
          </a:p>
          <a:p>
            <a:pPr lvl="2"/>
            <a:r>
              <a:rPr lang="en-US" sz="2200" dirty="0">
                <a:hlinkClick r:id="rId6"/>
              </a:rPr>
              <a:t>http://engageny.org/resource/common-core-shifts/</a:t>
            </a:r>
            <a:endParaRPr lang="en-US" sz="2200" dirty="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14</a:t>
            </a:fld>
            <a:endParaRPr lang="en-US" dirty="0"/>
          </a:p>
        </p:txBody>
      </p:sp>
    </p:spTree>
    <p:extLst>
      <p:ext uri="{BB962C8B-B14F-4D97-AF65-F5344CB8AC3E}">
        <p14:creationId xmlns:p14="http://schemas.microsoft.com/office/powerpoint/2010/main" val="1620061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1507" y="145473"/>
            <a:ext cx="4805543" cy="6218938"/>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4"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2</a:t>
            </a:fld>
            <a:endParaRPr lang="en-US" dirty="0"/>
          </a:p>
        </p:txBody>
      </p:sp>
    </p:spTree>
    <p:extLst>
      <p:ext uri="{BB962C8B-B14F-4D97-AF65-F5344CB8AC3E}">
        <p14:creationId xmlns:p14="http://schemas.microsoft.com/office/powerpoint/2010/main" val="449484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3" name="Picture 2"/>
          <p:cNvPicPr>
            <a:picLocks noChangeAspect="1" noChangeArrowheads="1"/>
          </p:cNvPicPr>
          <p:nvPr/>
        </p:nvPicPr>
        <p:blipFill>
          <a:blip r:embed="rId3"/>
          <a:srcRect/>
          <a:stretch>
            <a:fillRect/>
          </a:stretch>
        </p:blipFill>
        <p:spPr bwMode="auto">
          <a:xfrm>
            <a:off x="1168400" y="758825"/>
            <a:ext cx="5780088" cy="5661025"/>
          </a:xfrm>
          <a:prstGeom prst="rect">
            <a:avLst/>
          </a:prstGeom>
          <a:noFill/>
          <a:ln w="9525">
            <a:noFill/>
            <a:miter lim="800000"/>
            <a:headEnd/>
            <a:tailEnd/>
          </a:ln>
        </p:spPr>
      </p:pic>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3</a:t>
            </a:fld>
            <a:endParaRPr lang="en-US" dirty="0"/>
          </a:p>
        </p:txBody>
      </p:sp>
      <p:sp>
        <p:nvSpPr>
          <p:cNvPr id="2" name="Title 1"/>
          <p:cNvSpPr>
            <a:spLocks noGrp="1"/>
          </p:cNvSpPr>
          <p:nvPr>
            <p:ph type="title"/>
          </p:nvPr>
        </p:nvSpPr>
        <p:spPr/>
        <p:txBody>
          <a:bodyPr/>
          <a:lstStyle/>
          <a:p>
            <a:r>
              <a:rPr lang="en-US" dirty="0">
                <a:latin typeface="Verdana" pitchFamily="34" charset="0"/>
              </a:rPr>
              <a:t>Grade 4 Extended-response Practice Paper 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4 Extended-response</a:t>
            </a:r>
            <a:r>
              <a:rPr dirty="0" smtClean="0">
                <a:latin typeface="Verdana" pitchFamily="34" charset="0"/>
              </a:rPr>
              <a:t> Practice Paper 1 Annotation</a:t>
            </a:r>
          </a:p>
        </p:txBody>
      </p:sp>
      <p:sp>
        <p:nvSpPr>
          <p:cNvPr id="119811" name="Content Placeholder 3"/>
          <p:cNvSpPr>
            <a:spLocks noGrp="1"/>
          </p:cNvSpPr>
          <p:nvPr>
            <p:ph idx="1"/>
          </p:nvPr>
        </p:nvSpPr>
        <p:spPr/>
        <p:txBody>
          <a:bodyPr/>
          <a:lstStyle/>
          <a:p>
            <a:pPr>
              <a:defRPr/>
            </a:pPr>
            <a:r>
              <a:rPr lang="en-US" b="1" dirty="0" smtClean="0"/>
              <a:t>Score Point 0</a:t>
            </a:r>
            <a:endParaRPr lang="en-US" dirty="0" smtClean="0"/>
          </a:p>
          <a:p>
            <a:pPr>
              <a:defRPr/>
            </a:pPr>
            <a:r>
              <a:rPr lang="en-US" b="1" dirty="0" smtClean="0"/>
              <a:t> </a:t>
            </a:r>
            <a:endParaRPr lang="en-US" dirty="0" smtClean="0"/>
          </a:p>
          <a:p>
            <a:pPr marL="0" indent="0" algn="just">
              <a:defRPr/>
            </a:pPr>
            <a:r>
              <a:rPr lang="en-US" dirty="0" smtClean="0"/>
              <a:t>This response is incorrect. The equation does not contain a variable and is irrelevant. While the initial step in the solution is correct (240 – 32 = 208), the question’s direction specifying that the same amount of money is saved every month is disregarded, resulting in incorrect work and an incorrect answer. While some parts contain correct mathematical procedures, holistically, they are not sufficient to demonstrate even a limited understanding of the mathematical concepts embodied in the task.</a:t>
            </a:r>
            <a:endParaRPr lang="en-US" dirty="0" smtClean="0">
              <a:latin typeface="Gill Sans MT Pro Book" pitchFamily="-1" charset="0"/>
              <a:cs typeface="Gill Sans MT Pro Book" pitchFamily="-1" charset="0"/>
            </a:endParaRPr>
          </a:p>
        </p:txBody>
      </p:sp>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1" name="Picture 2"/>
          <p:cNvPicPr>
            <a:picLocks noChangeAspect="1" noChangeArrowheads="1"/>
          </p:cNvPicPr>
          <p:nvPr/>
        </p:nvPicPr>
        <p:blipFill>
          <a:blip r:embed="rId3"/>
          <a:srcRect/>
          <a:stretch>
            <a:fillRect/>
          </a:stretch>
        </p:blipFill>
        <p:spPr bwMode="auto">
          <a:xfrm>
            <a:off x="911225" y="744538"/>
            <a:ext cx="7045325" cy="5514975"/>
          </a:xfrm>
          <a:prstGeom prst="rect">
            <a:avLst/>
          </a:prstGeom>
          <a:noFill/>
          <a:ln w="9525">
            <a:noFill/>
            <a:miter lim="800000"/>
            <a:headEnd/>
            <a:tailEnd/>
          </a:ln>
        </p:spPr>
      </p:pic>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5</a:t>
            </a:fld>
            <a:endParaRPr lang="en-US" dirty="0"/>
          </a:p>
        </p:txBody>
      </p:sp>
      <p:sp>
        <p:nvSpPr>
          <p:cNvPr id="2" name="Title 1"/>
          <p:cNvSpPr>
            <a:spLocks noGrp="1"/>
          </p:cNvSpPr>
          <p:nvPr>
            <p:ph type="title"/>
          </p:nvPr>
        </p:nvSpPr>
        <p:spPr/>
        <p:txBody>
          <a:bodyPr/>
          <a:lstStyle/>
          <a:p>
            <a:r>
              <a:rPr lang="en-US" dirty="0">
                <a:latin typeface="Verdana" pitchFamily="34" charset="0"/>
              </a:rPr>
              <a:t>Grade 4 Extended-response Practice Paper 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4 Extended-response Practice</a:t>
            </a:r>
            <a:r>
              <a:rPr dirty="0" smtClean="0">
                <a:latin typeface="Verdana" pitchFamily="34" charset="0"/>
              </a:rPr>
              <a:t> Paper 2 Annotation</a:t>
            </a:r>
          </a:p>
        </p:txBody>
      </p:sp>
      <p:sp>
        <p:nvSpPr>
          <p:cNvPr id="120835" name="Content Placeholder 3"/>
          <p:cNvSpPr>
            <a:spLocks noGrp="1"/>
          </p:cNvSpPr>
          <p:nvPr>
            <p:ph idx="1"/>
          </p:nvPr>
        </p:nvSpPr>
        <p:spPr/>
        <p:txBody>
          <a:bodyPr/>
          <a:lstStyle/>
          <a:p>
            <a:r>
              <a:rPr lang="en-US" b="1" dirty="0" smtClean="0"/>
              <a:t>Score Point 3</a:t>
            </a:r>
            <a:endParaRPr lang="en-US" dirty="0" smtClean="0"/>
          </a:p>
          <a:p>
            <a:r>
              <a:rPr lang="en-US" b="1" dirty="0" smtClean="0"/>
              <a:t> </a:t>
            </a:r>
            <a:endParaRPr lang="en-US" dirty="0" smtClean="0"/>
          </a:p>
          <a:p>
            <a:pPr marL="0" indent="0" algn="just"/>
            <a:r>
              <a:rPr lang="en-US" dirty="0" smtClean="0"/>
              <a:t>This response answers the question correctly and indicates that the student has completed the task correctly, using mathematically sound procedures. The equation given is correct. The mathematical procedure used to solve the equation is appropriate with all necessary work shown, and the final answer is correct.</a:t>
            </a:r>
            <a:endParaRPr lang="en-US" dirty="0" smtClean="0">
              <a:latin typeface="Gill Sans MT Pro Book" pitchFamily="-1" charset="0"/>
              <a:cs typeface="Gill Sans MT Pro Book" pitchFamily="-1" charset="0"/>
            </a:endParaRPr>
          </a:p>
        </p:txBody>
      </p:sp>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4 Extended-response Practice</a:t>
            </a:r>
            <a:r>
              <a:rPr dirty="0" smtClean="0">
                <a:latin typeface="Verdana" pitchFamily="34" charset="0"/>
              </a:rPr>
              <a:t> Paper 3</a:t>
            </a:r>
          </a:p>
        </p:txBody>
      </p:sp>
      <p:pic>
        <p:nvPicPr>
          <p:cNvPr id="121859" name="Picture 2"/>
          <p:cNvPicPr>
            <a:picLocks noChangeAspect="1" noChangeArrowheads="1"/>
          </p:cNvPicPr>
          <p:nvPr/>
        </p:nvPicPr>
        <p:blipFill>
          <a:blip r:embed="rId3"/>
          <a:srcRect/>
          <a:stretch>
            <a:fillRect/>
          </a:stretch>
        </p:blipFill>
        <p:spPr bwMode="auto">
          <a:xfrm>
            <a:off x="652463" y="717550"/>
            <a:ext cx="7188200" cy="5516563"/>
          </a:xfrm>
          <a:prstGeom prst="rect">
            <a:avLst/>
          </a:prstGeom>
          <a:noFill/>
          <a:ln w="9525">
            <a:noFill/>
            <a:miter lim="800000"/>
            <a:headEnd/>
            <a:tailEnd/>
          </a:ln>
        </p:spPr>
      </p:pic>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4 Extended-response Practice</a:t>
            </a:r>
            <a:r>
              <a:rPr dirty="0" smtClean="0">
                <a:latin typeface="Verdana" pitchFamily="34" charset="0"/>
              </a:rPr>
              <a:t> Paper 3 Annotation</a:t>
            </a:r>
          </a:p>
        </p:txBody>
      </p:sp>
      <p:sp>
        <p:nvSpPr>
          <p:cNvPr id="122883" name="Content Placeholder 3"/>
          <p:cNvSpPr>
            <a:spLocks noGrp="1"/>
          </p:cNvSpPr>
          <p:nvPr>
            <p:ph idx="1"/>
          </p:nvPr>
        </p:nvSpPr>
        <p:spPr/>
        <p:txBody>
          <a:bodyPr/>
          <a:lstStyle/>
          <a:p>
            <a:r>
              <a:rPr lang="en-US" b="1" dirty="0" smtClean="0"/>
              <a:t>Score Point 0</a:t>
            </a:r>
            <a:endParaRPr lang="en-US" dirty="0" smtClean="0"/>
          </a:p>
          <a:p>
            <a:r>
              <a:rPr lang="en-US" b="1" dirty="0" smtClean="0"/>
              <a:t> </a:t>
            </a:r>
            <a:endParaRPr lang="en-US" dirty="0" smtClean="0"/>
          </a:p>
          <a:p>
            <a:pPr marL="0" indent="0" algn="just"/>
            <a:r>
              <a:rPr lang="en-US" dirty="0" smtClean="0"/>
              <a:t>This response is incorrect.  The equation is incorrect. Though some correct operations are indicated in the work, subtraction followed by division, only the subtraction is correctly completed. Holistically, this is not sufficient to demonstrate even a limited understanding of the mathematical concepts embodied in the task.</a:t>
            </a:r>
            <a:endParaRPr lang="en-US" dirty="0" smtClean="0">
              <a:latin typeface="Gill Sans MT Pro Book" pitchFamily="-1" charset="0"/>
              <a:cs typeface="Gill Sans MT Pro Book" pitchFamily="-1" charset="0"/>
            </a:endParaRPr>
          </a:p>
        </p:txBody>
      </p:sp>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4 Extended-response Practice</a:t>
            </a:r>
            <a:r>
              <a:rPr dirty="0" smtClean="0">
                <a:latin typeface="Verdana" pitchFamily="34" charset="0"/>
              </a:rPr>
              <a:t> Paper 4</a:t>
            </a:r>
          </a:p>
        </p:txBody>
      </p:sp>
      <p:pic>
        <p:nvPicPr>
          <p:cNvPr id="123907" name="Picture 2"/>
          <p:cNvPicPr>
            <a:picLocks noChangeAspect="1" noChangeArrowheads="1"/>
          </p:cNvPicPr>
          <p:nvPr/>
        </p:nvPicPr>
        <p:blipFill>
          <a:blip r:embed="rId3"/>
          <a:srcRect/>
          <a:stretch>
            <a:fillRect/>
          </a:stretch>
        </p:blipFill>
        <p:spPr bwMode="auto">
          <a:xfrm>
            <a:off x="1054100" y="742950"/>
            <a:ext cx="6357938" cy="5675313"/>
          </a:xfrm>
          <a:prstGeom prst="rect">
            <a:avLst/>
          </a:prstGeom>
          <a:noFill/>
          <a:ln w="9525">
            <a:noFill/>
            <a:miter lim="800000"/>
            <a:headEnd/>
            <a:tailEnd/>
          </a:ln>
        </p:spPr>
      </p:pic>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9</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UBLISH_TITLE" val="NY State 2013 Turnkey Training"/>
  <p:tag name="ARTICULATE_PUBLISH_PATH" val="C:\Users\Christina\Documents\Consulting\Intrepid\Subversion\FY13_AuditSampling\FY13_AS_05_ProfilingApproach\FY13_AS_05_Beta"/>
  <p:tag name="ARTICULATE_LOGO" val="logo_placeholder.gif"/>
  <p:tag name="ARTICULATE_PRESENTER" val="(None selected)"/>
  <p:tag name="ARTICULATE_PRESENTER_GUID" val="9869030842"/>
  <p:tag name="ARTICULATE_LMS" val="0"/>
  <p:tag name="ARTICULATE_TEMPLATE" val="NYTurnkey"/>
  <p:tag name="ARTICULATE_TEMPLATE_GUID" val="abe42820-f29a-44b5-9dc9-e8045800da6b"/>
  <p:tag name="LMS_PUBLISH" val="No"/>
  <p:tag name="PRESENTER_PREVIEW_MODE" val="0"/>
  <p:tag name="PRESENTER_PREVIEW_START" val="1"/>
  <p:tag name="PLAYERLOGOHEIGHT" val="75"/>
  <p:tag name="PLAYERLOGOWIDTH" val="181"/>
  <p:tag name="LAUNCHINNEWWINDOW" val="0"/>
  <p:tag name="LASTPUBLISHED" val="C:\Users\Christina\Documents\Consulting\Intrepid\Subversion\FY13_AuditSampling\FY13_AS_05_ProfilingApproach\FY13_AS_05_Beta\NY State 2013 Turnkey Training\player.html"/>
  <p:tag name="ARTICULATE_PRESENTER_VERSION"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0"/>
  <p:tag name="ARTICULATE_SLIDE_GUID" val="160e88b4-0557-40d0-be98-efea0914d527"/>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2"/>
  <p:tag name="ARTICULATE_SOURCE_IMAGE" val="C:\Users\CHRIST~1\AppData\Local\Temp\articulate\presenter\imgtemp\MgI7ON8A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LK9o8ACB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OYmR81cT_files\slide0001_image001.pn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CGr3Bepx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93xq7Uy6_files\slide0001_image001.png"/>
</p:tagLst>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9024</TotalTime>
  <Words>932</Words>
  <Application>Microsoft Office PowerPoint</Application>
  <PresentationFormat>On-screen Show (4:3)</PresentationFormat>
  <Paragraphs>108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Custom Design</vt:lpstr>
      <vt:lpstr>PowerPoint Presentation</vt:lpstr>
      <vt:lpstr>PowerPoint Presentation</vt:lpstr>
      <vt:lpstr>Grade 4 Extended-response Practice Paper 1</vt:lpstr>
      <vt:lpstr>Grade 4 Extended-response Practice Paper 1 Annotation</vt:lpstr>
      <vt:lpstr>Grade 4 Extended-response Practice Paper 2</vt:lpstr>
      <vt:lpstr>Grade 4 Extended-response Practice Paper 2 Annotation</vt:lpstr>
      <vt:lpstr>Grade 4 Extended-response Practice Paper 3</vt:lpstr>
      <vt:lpstr>Grade 4 Extended-response Practice Paper 3 Annotation</vt:lpstr>
      <vt:lpstr>Grade 4 Extended-response Practice Paper 4</vt:lpstr>
      <vt:lpstr>Grade 4 Extended-response Practice Paper 4 Annotation</vt:lpstr>
      <vt:lpstr>Grade 4 Extended-response Practice Paper 5</vt:lpstr>
      <vt:lpstr>Grade 4 Extended-response Practice Paper 5 Annotation</vt:lpstr>
      <vt:lpstr>Grades 3-8 Mathematics Assessment Scoring Training</vt:lpstr>
      <vt:lpstr>Resources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rosimerr</dc:creator>
  <dc:description>www.showcase-online.co.uk_x000d_
0207 484 8080</dc:description>
  <cp:lastModifiedBy>Erin Wheeler</cp:lastModifiedBy>
  <cp:revision>503</cp:revision>
  <cp:lastPrinted>2013-02-27T00:42:49Z</cp:lastPrinted>
  <dcterms:created xsi:type="dcterms:W3CDTF">2012-12-04T16:51:55Z</dcterms:created>
  <dcterms:modified xsi:type="dcterms:W3CDTF">2013-03-13T23:23:57Z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v1.0.1</vt:lpwstr>
  </property>
  <property fmtid="{D5CDD505-2E9C-101B-9397-08002B2CF9AE}" pid="3" name="ArticulateUseProject">
    <vt:lpwstr>1</vt:lpwstr>
  </property>
  <property fmtid="{D5CDD505-2E9C-101B-9397-08002B2CF9AE}" pid="4" name="ArticulatePath">
    <vt:lpwstr>NY_Turnkey_PPT_TemplateV3</vt:lpwstr>
  </property>
  <property fmtid="{D5CDD505-2E9C-101B-9397-08002B2CF9AE}" pid="5" name="ArticulateGUID">
    <vt:lpwstr>04EC54D3-CC3A-4DED-9F0B-A2BBF62492BA</vt:lpwstr>
  </property>
  <property fmtid="{D5CDD505-2E9C-101B-9397-08002B2CF9AE}" pid="6" name="ArticulateProjectFull">
    <vt:lpwstr>C:\Users\Christina\Documents\Consulting\Pearson\Development\Revised_Final_Turnkey_Math_Training_012013.ppta</vt:lpwstr>
  </property>
</Properties>
</file>