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332" r:id="rId2"/>
    <p:sldId id="615" r:id="rId3"/>
    <p:sldId id="555" r:id="rId4"/>
    <p:sldId id="587" r:id="rId5"/>
    <p:sldId id="554" r:id="rId6"/>
    <p:sldId id="553" r:id="rId7"/>
    <p:sldId id="547" r:id="rId8"/>
    <p:sldId id="548" r:id="rId9"/>
    <p:sldId id="549" r:id="rId10"/>
    <p:sldId id="550" r:id="rId11"/>
    <p:sldId id="556" r:id="rId12"/>
    <p:sldId id="557" r:id="rId13"/>
    <p:sldId id="558" r:id="rId14"/>
    <p:sldId id="559" r:id="rId15"/>
    <p:sldId id="560" r:id="rId16"/>
    <p:sldId id="561" r:id="rId17"/>
    <p:sldId id="562" r:id="rId18"/>
    <p:sldId id="563" r:id="rId19"/>
    <p:sldId id="564" r:id="rId20"/>
    <p:sldId id="565" r:id="rId21"/>
    <p:sldId id="566" r:id="rId22"/>
    <p:sldId id="567" r:id="rId23"/>
    <p:sldId id="568" r:id="rId24"/>
    <p:sldId id="569" r:id="rId25"/>
    <p:sldId id="570" r:id="rId26"/>
    <p:sldId id="571" r:id="rId27"/>
    <p:sldId id="572" r:id="rId28"/>
    <p:sldId id="573" r:id="rId29"/>
    <p:sldId id="622" r:id="rId30"/>
    <p:sldId id="621" r:id="rId31"/>
  </p:sldIdLst>
  <p:sldSz cx="9144000" cy="6858000" type="screen4x3"/>
  <p:notesSz cx="7010400" cy="9296400"/>
  <p:custDataLst>
    <p:tags r:id="rId34"/>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eored" initials="elg" lastIdx="7" clrIdx="0"/>
  <p:cmAuthor id="1" name="Amy Larson" initials="AL"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47191"/>
    <a:srgbClr val="B1426D"/>
    <a:srgbClr val="BA5A7F"/>
    <a:srgbClr val="C471A3"/>
    <a:srgbClr val="A72B5A"/>
    <a:srgbClr val="EFEACC"/>
    <a:srgbClr val="628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9" autoAdjust="0"/>
    <p:restoredTop sz="70795" autoAdjust="0"/>
  </p:normalViewPr>
  <p:slideViewPr>
    <p:cSldViewPr snapToGrid="0">
      <p:cViewPr>
        <p:scale>
          <a:sx n="51" d="100"/>
          <a:sy n="51" d="100"/>
        </p:scale>
        <p:origin x="-1680" y="-90"/>
      </p:cViewPr>
      <p:guideLst>
        <p:guide orient="horz" pos="3284"/>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48" d="100"/>
          <a:sy n="48" d="100"/>
        </p:scale>
        <p:origin x="-2040" y="283"/>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1"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3" name="Rectangle 3"/>
          <p:cNvSpPr>
            <a:spLocks noGrp="1" noChangeArrowheads="1"/>
          </p:cNvSpPr>
          <p:nvPr>
            <p:ph type="dt" sz="quarter" idx="1"/>
          </p:nvPr>
        </p:nvSpPr>
        <p:spPr bwMode="auto">
          <a:xfrm>
            <a:off x="3970786"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lgn="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4" name="Rectangle 4"/>
          <p:cNvSpPr>
            <a:spLocks noGrp="1" noChangeArrowheads="1"/>
          </p:cNvSpPr>
          <p:nvPr>
            <p:ph type="ftr" sz="quarter" idx="2"/>
          </p:nvPr>
        </p:nvSpPr>
        <p:spPr bwMode="auto">
          <a:xfrm>
            <a:off x="1"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5" name="Rectangle 5"/>
          <p:cNvSpPr>
            <a:spLocks noGrp="1" noChangeArrowheads="1"/>
          </p:cNvSpPr>
          <p:nvPr>
            <p:ph type="sldNum" sz="quarter" idx="3"/>
          </p:nvPr>
        </p:nvSpPr>
        <p:spPr bwMode="auto">
          <a:xfrm>
            <a:off x="3970786"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lgn="r">
              <a:defRPr sz="1100">
                <a:latin typeface="Arial" charset="0"/>
                <a:cs typeface="Arial" charset="0"/>
              </a:defRPr>
            </a:lvl1pPr>
          </a:lstStyle>
          <a:p>
            <a:pPr>
              <a:defRPr/>
            </a:pPr>
            <a:fld id="{7BF40EB6-CD35-4750-9961-37B1849BF2E0}" type="slidenum">
              <a:rPr lang="en-US"/>
              <a:pPr>
                <a:defRPr/>
              </a:pPr>
              <a:t>‹#›</a:t>
            </a:fld>
            <a:endParaRPr lang="en-US" dirty="0"/>
          </a:p>
        </p:txBody>
      </p:sp>
    </p:spTree>
    <p:extLst>
      <p:ext uri="{BB962C8B-B14F-4D97-AF65-F5344CB8AC3E}">
        <p14:creationId xmlns:p14="http://schemas.microsoft.com/office/powerpoint/2010/main" val="417305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4"/>
          <p:cNvSpPr>
            <a:spLocks noGrp="1" noRot="1" noChangeAspect="1" noChangeArrowheads="1" noTextEdit="1"/>
          </p:cNvSpPr>
          <p:nvPr>
            <p:ph type="sldImg" idx="2"/>
          </p:nvPr>
        </p:nvSpPr>
        <p:spPr bwMode="auto">
          <a:xfrm>
            <a:off x="233363" y="631825"/>
            <a:ext cx="3854450" cy="2892425"/>
          </a:xfrm>
          <a:prstGeom prst="rect">
            <a:avLst/>
          </a:prstGeom>
          <a:noFill/>
          <a:ln w="9525">
            <a:solidFill>
              <a:srgbClr val="000000"/>
            </a:solidFill>
            <a:miter lim="800000"/>
            <a:headEnd/>
            <a:tailEnd/>
          </a:ln>
        </p:spPr>
      </p:sp>
      <p:sp>
        <p:nvSpPr>
          <p:cNvPr id="13" name="Rectangle 5"/>
          <p:cNvSpPr>
            <a:spLocks noGrp="1" noChangeArrowheads="1"/>
          </p:cNvSpPr>
          <p:nvPr>
            <p:ph type="body" sz="quarter" idx="3"/>
          </p:nvPr>
        </p:nvSpPr>
        <p:spPr bwMode="auto">
          <a:xfrm>
            <a:off x="247202" y="3652611"/>
            <a:ext cx="6447462" cy="4949413"/>
          </a:xfrm>
          <a:prstGeom prst="rect">
            <a:avLst/>
          </a:prstGeom>
          <a:noFill/>
          <a:ln w="9525">
            <a:noFill/>
            <a:miter lim="800000"/>
            <a:headEnd/>
            <a:tailEnd/>
          </a:ln>
          <a:effectLst/>
        </p:spPr>
        <p:txBody>
          <a:bodyPr vert="horz" wrap="square" lIns="89123" tIns="44563" rIns="89123" bIns="445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p:cNvSpPr/>
          <p:nvPr/>
        </p:nvSpPr>
        <p:spPr>
          <a:xfrm>
            <a:off x="0" y="102888"/>
            <a:ext cx="7010400" cy="245885"/>
          </a:xfrm>
          <a:prstGeom prst="rect">
            <a:avLst/>
          </a:prstGeom>
        </p:spPr>
        <p:txBody>
          <a:bodyPr wrap="square" lIns="91285" tIns="45643" rIns="91285" bIns="45643">
            <a:spAutoFit/>
          </a:bodyPr>
          <a:lstStyle/>
          <a:p>
            <a:pPr algn="l">
              <a:defRPr/>
            </a:pPr>
            <a:r>
              <a:rPr lang="en-US" sz="1000" b="0" dirty="0" smtClean="0"/>
              <a:t>New York State 2013 Grades 3-8 Common</a:t>
            </a:r>
            <a:r>
              <a:rPr lang="en-US" sz="1000" b="0" baseline="0" dirty="0" smtClean="0"/>
              <a:t> </a:t>
            </a:r>
            <a:r>
              <a:rPr lang="en-US" sz="1000" b="0" dirty="0" smtClean="0"/>
              <a:t>Core</a:t>
            </a:r>
            <a:r>
              <a:rPr lang="en-US" sz="1000" b="0" baseline="0" dirty="0" smtClean="0"/>
              <a:t> Math </a:t>
            </a:r>
            <a:r>
              <a:rPr lang="en-US" sz="1000" b="0" dirty="0" smtClean="0"/>
              <a:t>Rubric and Scoring Turnkey Training</a:t>
            </a:r>
            <a:endParaRPr lang="en-GB" sz="1000" b="0" dirty="0" smtClean="0">
              <a:latin typeface="Gill Sans MT Pro Book" pitchFamily="-1" charset="0"/>
            </a:endParaRPr>
          </a:p>
        </p:txBody>
      </p:sp>
      <p:cxnSp>
        <p:nvCxnSpPr>
          <p:cNvPr id="15" name="Straight Connector 14"/>
          <p:cNvCxnSpPr/>
          <p:nvPr/>
        </p:nvCxnSpPr>
        <p:spPr>
          <a:xfrm>
            <a:off x="0" y="379509"/>
            <a:ext cx="701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9007552"/>
            <a:ext cx="70104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7"/>
          <p:cNvSpPr>
            <a:spLocks noGrp="1" noChangeArrowheads="1"/>
          </p:cNvSpPr>
          <p:nvPr>
            <p:ph type="sldNum" sz="quarter" idx="5"/>
          </p:nvPr>
        </p:nvSpPr>
        <p:spPr bwMode="auto">
          <a:xfrm>
            <a:off x="3971081" y="8822387"/>
            <a:ext cx="3037735" cy="466088"/>
          </a:xfrm>
          <a:prstGeom prst="rect">
            <a:avLst/>
          </a:prstGeom>
          <a:noFill/>
          <a:ln w="9525">
            <a:noFill/>
            <a:miter lim="800000"/>
            <a:headEnd/>
            <a:tailEnd/>
          </a:ln>
          <a:effectLst/>
        </p:spPr>
        <p:txBody>
          <a:bodyPr vert="horz" wrap="square" lIns="89123" tIns="44563" rIns="89123" bIns="44563" numCol="1" anchor="b" anchorCtr="0" compatLnSpc="1">
            <a:prstTxWarp prst="textNoShape">
              <a:avLst/>
            </a:prstTxWarp>
          </a:bodyPr>
          <a:lstStyle>
            <a:lvl1pPr algn="r" defTabSz="891451">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18" name="Rectangle 17"/>
          <p:cNvSpPr/>
          <p:nvPr/>
        </p:nvSpPr>
        <p:spPr>
          <a:xfrm>
            <a:off x="5457463" y="9026577"/>
            <a:ext cx="1237201" cy="245885"/>
          </a:xfrm>
          <a:prstGeom prst="rect">
            <a:avLst/>
          </a:prstGeom>
        </p:spPr>
        <p:txBody>
          <a:bodyPr wrap="none" lIns="91285" tIns="45643" rIns="91285" bIns="45643">
            <a:spAutoFit/>
          </a:bodyPr>
          <a:lstStyle/>
          <a:p>
            <a:r>
              <a:rPr lang="en-GB" sz="1000" dirty="0" smtClean="0"/>
              <a:t>Facilitator Guide</a:t>
            </a:r>
            <a:endParaRPr lang="en-US" sz="1000" dirty="0"/>
          </a:p>
        </p:txBody>
      </p:sp>
    </p:spTree>
    <p:extLst>
      <p:ext uri="{BB962C8B-B14F-4D97-AF65-F5344CB8AC3E}">
        <p14:creationId xmlns:p14="http://schemas.microsoft.com/office/powerpoint/2010/main" val="4085124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Notes Placeholder 2"/>
          <p:cNvSpPr>
            <a:spLocks noGrp="1"/>
          </p:cNvSpPr>
          <p:nvPr>
            <p:ph type="body" idx="1"/>
          </p:nvPr>
        </p:nvSpPr>
        <p:spPr/>
        <p:txBody>
          <a:bodyPr/>
          <a:lstStyle/>
          <a:p>
            <a:pPr defTabSz="912856">
              <a:defRPr/>
            </a:pPr>
            <a:r>
              <a:rPr lang="en-US" dirty="0" smtClean="0"/>
              <a:t>Ensure participants have a copy of </a:t>
            </a:r>
            <a:r>
              <a:rPr lang="en-US" dirty="0" smtClean="0">
                <a:latin typeface="Verdana" pitchFamily="34" charset="0"/>
                <a:cs typeface="Arial" charset="0"/>
              </a:rPr>
              <a:t>the Grade 6 Extended-response (3-point) Sample Guide/Practice Set packet.</a:t>
            </a:r>
          </a:p>
          <a:p>
            <a:endParaRPr lang="en-US" dirty="0" smtClean="0"/>
          </a:p>
          <a:p>
            <a:r>
              <a:rPr lang="en-US" dirty="0" smtClean="0"/>
              <a:t>The</a:t>
            </a:r>
            <a:r>
              <a:rPr lang="en-US" baseline="0" dirty="0" smtClean="0"/>
              <a:t> </a:t>
            </a:r>
            <a:r>
              <a:rPr lang="en-US" dirty="0" smtClean="0"/>
              <a:t>general purpose of this</a:t>
            </a:r>
            <a:r>
              <a:rPr lang="en-US" baseline="0" dirty="0" smtClean="0"/>
              <a:t> </a:t>
            </a:r>
            <a:r>
              <a:rPr lang="en-US" dirty="0" smtClean="0"/>
              <a:t>video:  </a:t>
            </a:r>
          </a:p>
          <a:p>
            <a:endParaRPr lang="en-US" dirty="0" smtClean="0"/>
          </a:p>
          <a:p>
            <a:r>
              <a:rPr lang="en-US" dirty="0" smtClean="0"/>
              <a:t>Now that you have seen the descriptions of the levels of performance on the three point rubric</a:t>
            </a:r>
            <a:r>
              <a:rPr lang="en-US" baseline="0" dirty="0" smtClean="0"/>
              <a:t> we will </a:t>
            </a:r>
            <a:r>
              <a:rPr lang="en-US" dirty="0" smtClean="0"/>
              <a:t>use the guide papers to define what</a:t>
            </a:r>
            <a:r>
              <a:rPr lang="en-US" baseline="0" dirty="0" smtClean="0"/>
              <a:t> types of work demonstrate the understanding required for each level of the three point rubric</a:t>
            </a:r>
            <a:endParaRPr lang="en-US" dirty="0" smtClean="0"/>
          </a:p>
        </p:txBody>
      </p:sp>
      <p:sp>
        <p:nvSpPr>
          <p:cNvPr id="171012" name="Slide Number Placeholder 3"/>
          <p:cNvSpPr>
            <a:spLocks noGrp="1"/>
          </p:cNvSpPr>
          <p:nvPr>
            <p:ph type="sldNum" sz="quarter" idx="5"/>
          </p:nvPr>
        </p:nvSpPr>
        <p:spPr>
          <a:xfrm>
            <a:off x="3971081" y="8822387"/>
            <a:ext cx="3037735" cy="466088"/>
          </a:xfrm>
        </p:spPr>
        <p:txBody>
          <a:bodyPr/>
          <a:lstStyle/>
          <a:p>
            <a:fld id="{B2EEA984-5704-4F91-90CA-44AF48FDC865}" type="slidenum">
              <a:rPr lang="en-GB" smtClean="0"/>
              <a:pPr/>
              <a:t>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4 minutes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0820" name="Slide Number Placeholder 3"/>
          <p:cNvSpPr>
            <a:spLocks noGrp="1"/>
          </p:cNvSpPr>
          <p:nvPr>
            <p:ph type="sldNum" sz="quarter" idx="5"/>
          </p:nvPr>
        </p:nvSpPr>
        <p:spPr/>
        <p:txBody>
          <a:bodyPr/>
          <a:lstStyle/>
          <a:p>
            <a:fld id="{2637C948-1614-4006-86A3-13F28887D211}" type="slidenum">
              <a:rPr lang="en-GB" smtClean="0"/>
              <a:pPr/>
              <a:t>10</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Notes Placeholder 2"/>
          <p:cNvSpPr>
            <a:spLocks noGrp="1"/>
          </p:cNvSpPr>
          <p:nvPr>
            <p:ph type="body" idx="1"/>
          </p:nvPr>
        </p:nvSpPr>
        <p:spPr/>
        <p:txBody>
          <a:bodyPr/>
          <a:lstStyle/>
          <a:p>
            <a:r>
              <a:rPr lang="en-US" dirty="0" smtClean="0"/>
              <a:t>Refer participants to Guide Paper 3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3 is also an example of a 3 point paper.</a:t>
            </a:r>
          </a:p>
          <a:p>
            <a:endParaRPr lang="en-US" dirty="0" smtClean="0"/>
          </a:p>
          <a:p>
            <a:r>
              <a:rPr lang="en-US" dirty="0" smtClean="0"/>
              <a:t>This response answers the question correctly and demonstrates a thorough understanding of the mathematical concepts. A complete net is drawn. </a:t>
            </a:r>
          </a:p>
          <a:p>
            <a:endParaRPr lang="en-US" dirty="0" smtClean="0"/>
          </a:p>
          <a:p>
            <a:r>
              <a:rPr lang="en-US" dirty="0" smtClean="0"/>
              <a:t>The calculations for each of the three sizes of rectangles are shown, multiplied by two, and then added. </a:t>
            </a:r>
          </a:p>
          <a:p>
            <a:endParaRPr lang="en-US" dirty="0" smtClean="0"/>
          </a:p>
          <a:p>
            <a:r>
              <a:rPr lang="en-US" dirty="0" smtClean="0"/>
              <a:t>The final answer is correct. </a:t>
            </a:r>
          </a:p>
          <a:p>
            <a:endParaRPr lang="en-US" dirty="0" smtClean="0"/>
          </a:p>
          <a:p>
            <a:r>
              <a:rPr lang="en-US" dirty="0" smtClean="0"/>
              <a:t>Labeling the dimensions of the net is not required for demonstration of a thorough understanding of the problem. </a:t>
            </a:r>
          </a:p>
          <a:p>
            <a:endParaRPr lang="en-US" dirty="0" smtClean="0"/>
          </a:p>
          <a:p>
            <a:r>
              <a:rPr lang="en-US" dirty="0" smtClean="0"/>
              <a:t>The run-on number sentences and the cm</a:t>
            </a:r>
            <a:r>
              <a:rPr lang="en-US" baseline="30000" dirty="0" smtClean="0"/>
              <a:t>3</a:t>
            </a:r>
            <a:r>
              <a:rPr lang="en-US" dirty="0" smtClean="0"/>
              <a:t> label do not detract from the demonstration of a thorough understanding of the concepts.</a:t>
            </a:r>
          </a:p>
        </p:txBody>
      </p:sp>
      <p:sp>
        <p:nvSpPr>
          <p:cNvPr id="291844" name="Slide Number Placeholder 3"/>
          <p:cNvSpPr>
            <a:spLocks noGrp="1"/>
          </p:cNvSpPr>
          <p:nvPr>
            <p:ph type="sldNum" sz="quarter" idx="5"/>
          </p:nvPr>
        </p:nvSpPr>
        <p:spPr/>
        <p:txBody>
          <a:bodyPr/>
          <a:lstStyle/>
          <a:p>
            <a:fld id="{5A4453D9-D0FF-49A8-83B2-50CD629E3D9E}" type="slidenum">
              <a:rPr lang="en-GB" smtClean="0"/>
              <a:pPr/>
              <a:t>11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2868" name="Slide Number Placeholder 3"/>
          <p:cNvSpPr>
            <a:spLocks noGrp="1"/>
          </p:cNvSpPr>
          <p:nvPr>
            <p:ph type="sldNum" sz="quarter" idx="5"/>
          </p:nvPr>
        </p:nvSpPr>
        <p:spPr/>
        <p:txBody>
          <a:bodyPr/>
          <a:lstStyle/>
          <a:p>
            <a:fld id="{213A98F6-35BF-400B-A4DD-9846D441B5A4}" type="slidenum">
              <a:rPr lang="en-GB" smtClean="0"/>
              <a:pPr/>
              <a:t>12</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Notes Placeholder 2"/>
          <p:cNvSpPr>
            <a:spLocks noGrp="1"/>
          </p:cNvSpPr>
          <p:nvPr>
            <p:ph type="body" idx="1"/>
          </p:nvPr>
        </p:nvSpPr>
        <p:spPr/>
        <p:txBody>
          <a:bodyPr/>
          <a:lstStyle/>
          <a:p>
            <a:r>
              <a:rPr lang="en-US" dirty="0" smtClean="0"/>
              <a:t>Refer participants to Guide Paper 4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4 is our first example of a 2 point paper.</a:t>
            </a:r>
          </a:p>
          <a:p>
            <a:r>
              <a:rPr lang="en-US" dirty="0" smtClean="0"/>
              <a:t>This response is partially correct and addresses most aspects of the task, using mathematically sound procedures. </a:t>
            </a:r>
          </a:p>
          <a:p>
            <a:endParaRPr lang="en-US" dirty="0" smtClean="0"/>
          </a:p>
          <a:p>
            <a:r>
              <a:rPr lang="en-US" dirty="0" smtClean="0"/>
              <a:t>A complete net is drawn and accurately labeled, and the correct procedure for the area calculations for each of the rectangles is used. </a:t>
            </a:r>
          </a:p>
          <a:p>
            <a:endParaRPr lang="en-US" dirty="0" smtClean="0"/>
          </a:p>
          <a:p>
            <a:r>
              <a:rPr lang="en-US" dirty="0" smtClean="0"/>
              <a:t>However, a multiplication error is made while calculating one of the areas (13 × 2 × 5.3 = 157.8) and an addition error is made when determining the total area (157.8 + 184.6 + 75.26 = 387.66). </a:t>
            </a:r>
          </a:p>
          <a:p>
            <a:endParaRPr lang="en-US" dirty="0" smtClean="0"/>
          </a:p>
          <a:p>
            <a:r>
              <a:rPr lang="en-US" dirty="0" smtClean="0"/>
              <a:t>The training materials identify the lines that appear to be extra flaps on the net are indicators of the lengths of the sides,</a:t>
            </a:r>
            <a:r>
              <a:rPr lang="en-US" baseline="0" dirty="0" smtClean="0"/>
              <a:t> but I suspect that the student has seen a net where those extra flaps help you glue together your net after you have cut it out and folded it.  </a:t>
            </a:r>
            <a:endParaRPr lang="en-US" dirty="0" smtClean="0"/>
          </a:p>
        </p:txBody>
      </p:sp>
      <p:sp>
        <p:nvSpPr>
          <p:cNvPr id="293892" name="Slide Number Placeholder 3"/>
          <p:cNvSpPr>
            <a:spLocks noGrp="1"/>
          </p:cNvSpPr>
          <p:nvPr>
            <p:ph type="sldNum" sz="quarter" idx="5"/>
          </p:nvPr>
        </p:nvSpPr>
        <p:spPr/>
        <p:txBody>
          <a:bodyPr/>
          <a:lstStyle/>
          <a:p>
            <a:fld id="{E293E5F9-805F-4E94-8735-010C53792E48}" type="slidenum">
              <a:rPr lang="en-GB" smtClean="0"/>
              <a:pPr/>
              <a:t>13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4916" name="Slide Number Placeholder 3"/>
          <p:cNvSpPr>
            <a:spLocks noGrp="1"/>
          </p:cNvSpPr>
          <p:nvPr>
            <p:ph type="sldNum" sz="quarter" idx="5"/>
          </p:nvPr>
        </p:nvSpPr>
        <p:spPr/>
        <p:txBody>
          <a:bodyPr/>
          <a:lstStyle/>
          <a:p>
            <a:fld id="{0EB5D677-37E0-4EB2-B11E-955C645C0DC1}" type="slidenum">
              <a:rPr lang="en-GB" smtClean="0"/>
              <a:pPr/>
              <a:t>14</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Notes Placeholder 2"/>
          <p:cNvSpPr>
            <a:spLocks noGrp="1"/>
          </p:cNvSpPr>
          <p:nvPr>
            <p:ph type="body" idx="1"/>
          </p:nvPr>
        </p:nvSpPr>
        <p:spPr/>
        <p:txBody>
          <a:bodyPr/>
          <a:lstStyle/>
          <a:p>
            <a:r>
              <a:rPr lang="en-US" dirty="0" smtClean="0"/>
              <a:t>Refer participants to Guide Paper 5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5 is also an example of </a:t>
            </a:r>
            <a:r>
              <a:rPr lang="en-US" smtClean="0"/>
              <a:t>a </a:t>
            </a:r>
            <a:r>
              <a:rPr lang="en-US" smtClean="0"/>
              <a:t>2 </a:t>
            </a:r>
            <a:r>
              <a:rPr lang="en-US" dirty="0" smtClean="0"/>
              <a:t>point paper.</a:t>
            </a:r>
          </a:p>
          <a:p>
            <a:endParaRPr lang="en-US" dirty="0" smtClean="0"/>
          </a:p>
          <a:p>
            <a:r>
              <a:rPr lang="en-US" dirty="0" smtClean="0"/>
              <a:t>This response demonstrates partial understanding of the mathematical procedures embodied in the task. The net, missing the rectangle that represents one side (5.3 by 7.1) of the box, is only partially correct. The surface area calculated is for an open, rather than a closed, box; the area representing the top of the box is not included. </a:t>
            </a:r>
          </a:p>
          <a:p>
            <a:endParaRPr lang="en-US" dirty="0" smtClean="0"/>
          </a:p>
        </p:txBody>
      </p:sp>
      <p:sp>
        <p:nvSpPr>
          <p:cNvPr id="295940" name="Slide Number Placeholder 3"/>
          <p:cNvSpPr>
            <a:spLocks noGrp="1"/>
          </p:cNvSpPr>
          <p:nvPr>
            <p:ph type="sldNum" sz="quarter" idx="5"/>
          </p:nvPr>
        </p:nvSpPr>
        <p:spPr/>
        <p:txBody>
          <a:bodyPr/>
          <a:lstStyle/>
          <a:p>
            <a:fld id="{C93D9BBB-4B5B-4643-8E05-930C494F4403}" type="slidenum">
              <a:rPr lang="en-GB" smtClean="0"/>
              <a:pPr/>
              <a:t>15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6964" name="Slide Number Placeholder 3"/>
          <p:cNvSpPr>
            <a:spLocks noGrp="1"/>
          </p:cNvSpPr>
          <p:nvPr>
            <p:ph type="sldNum" sz="quarter" idx="5"/>
          </p:nvPr>
        </p:nvSpPr>
        <p:spPr/>
        <p:txBody>
          <a:bodyPr/>
          <a:lstStyle/>
          <a:p>
            <a:fld id="{BEB8FD42-F4D9-4410-AA0F-24646151EBF3}" type="slidenum">
              <a:rPr lang="en-GB" smtClean="0"/>
              <a:pPr/>
              <a:t>16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Notes Placeholder 2"/>
          <p:cNvSpPr>
            <a:spLocks noGrp="1"/>
          </p:cNvSpPr>
          <p:nvPr>
            <p:ph type="body" idx="1"/>
          </p:nvPr>
        </p:nvSpPr>
        <p:spPr/>
        <p:txBody>
          <a:bodyPr/>
          <a:lstStyle/>
          <a:p>
            <a:r>
              <a:rPr lang="en-US" dirty="0" smtClean="0"/>
              <a:t>Refer participants to Guide Paper 6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6 is our last example of a 2 point paper.</a:t>
            </a:r>
          </a:p>
          <a:p>
            <a:endParaRPr lang="en-US" dirty="0" smtClean="0"/>
          </a:p>
          <a:p>
            <a:r>
              <a:rPr lang="en-US" dirty="0" smtClean="0"/>
              <a:t>This response is partially correct and addresses most aspects of the task, using mathematically sound procedures. A complete net is drawn and accurately labeled, and the correct procedure for the total area calculation is shown in the work. However, minor calculation errors result in an incorrect answer.  It looks like the</a:t>
            </a:r>
            <a:r>
              <a:rPr lang="en-US" baseline="0" dirty="0" smtClean="0"/>
              <a:t> student set up the correct process here, but it’s unclear what they had as an answer and quite possibly they couldn’t read what they had written here either which led to the computation error.</a:t>
            </a:r>
            <a:endParaRPr lang="en-US" dirty="0" smtClean="0"/>
          </a:p>
        </p:txBody>
      </p:sp>
      <p:sp>
        <p:nvSpPr>
          <p:cNvPr id="297988" name="Slide Number Placeholder 3"/>
          <p:cNvSpPr>
            <a:spLocks noGrp="1"/>
          </p:cNvSpPr>
          <p:nvPr>
            <p:ph type="sldNum" sz="quarter" idx="5"/>
          </p:nvPr>
        </p:nvSpPr>
        <p:spPr/>
        <p:txBody>
          <a:bodyPr/>
          <a:lstStyle/>
          <a:p>
            <a:fld id="{6E142923-B842-4D24-9D2A-8C1940BEAD19}" type="slidenum">
              <a:rPr lang="en-GB" smtClean="0"/>
              <a:pPr/>
              <a:t>17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99012" name="Slide Number Placeholder 3"/>
          <p:cNvSpPr>
            <a:spLocks noGrp="1"/>
          </p:cNvSpPr>
          <p:nvPr>
            <p:ph type="sldNum" sz="quarter" idx="5"/>
          </p:nvPr>
        </p:nvSpPr>
        <p:spPr/>
        <p:txBody>
          <a:bodyPr/>
          <a:lstStyle/>
          <a:p>
            <a:fld id="{D0E2BAF0-AA32-461A-AB64-A2538B53F25B}" type="slidenum">
              <a:rPr lang="en-GB" smtClean="0"/>
              <a:pPr/>
              <a:t>18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Notes Placeholder 2"/>
          <p:cNvSpPr>
            <a:spLocks noGrp="1"/>
          </p:cNvSpPr>
          <p:nvPr>
            <p:ph type="body" idx="1"/>
          </p:nvPr>
        </p:nvSpPr>
        <p:spPr/>
        <p:txBody>
          <a:bodyPr/>
          <a:lstStyle/>
          <a:p>
            <a:r>
              <a:rPr lang="en-US" dirty="0" smtClean="0"/>
              <a:t>Refer participants to Guide Paper 7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7 is our first example of a 1 point paper.</a:t>
            </a:r>
          </a:p>
          <a:p>
            <a:endParaRPr lang="en-US" dirty="0" smtClean="0"/>
          </a:p>
          <a:p>
            <a:r>
              <a:rPr lang="en-US" dirty="0" smtClean="0"/>
              <a:t>This response is incomplete and exhibits many flaws but is not completely incorrect; it addresses some elements of the task correctly but reaches an inadequate solution and provides reasoning that is incomplete. </a:t>
            </a:r>
          </a:p>
          <a:p>
            <a:endParaRPr lang="en-US" dirty="0" smtClean="0"/>
          </a:p>
          <a:p>
            <a:r>
              <a:rPr lang="en-US" dirty="0" smtClean="0"/>
              <a:t>No net is shown- they have only drawn one rectangle. </a:t>
            </a:r>
          </a:p>
          <a:p>
            <a:endParaRPr lang="en-US" dirty="0" smtClean="0"/>
          </a:p>
          <a:p>
            <a:r>
              <a:rPr lang="en-US" dirty="0" smtClean="0"/>
              <a:t>The area calculations for each size rectangle are shown and are correctly added together. However, the determined value is not multiplied by 2 to determine the total surface area.</a:t>
            </a:r>
          </a:p>
        </p:txBody>
      </p:sp>
      <p:sp>
        <p:nvSpPr>
          <p:cNvPr id="300036" name="Slide Number Placeholder 3"/>
          <p:cNvSpPr>
            <a:spLocks noGrp="1"/>
          </p:cNvSpPr>
          <p:nvPr>
            <p:ph type="sldNum" sz="quarter" idx="5"/>
          </p:nvPr>
        </p:nvSpPr>
        <p:spPr/>
        <p:txBody>
          <a:bodyPr/>
          <a:lstStyle/>
          <a:p>
            <a:fld id="{5CE8BD4A-C930-4510-81F4-910317CF6A5A}" type="slidenum">
              <a:rPr lang="en-GB" smtClean="0"/>
              <a:pPr/>
              <a:t>19</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lstStyle/>
          <a:p>
            <a:r>
              <a:rPr lang="en-US" dirty="0" smtClean="0"/>
              <a:t>Refer participants to the Grade 6 Extended</a:t>
            </a:r>
            <a:r>
              <a:rPr lang="en-US" baseline="0" dirty="0" smtClean="0"/>
              <a:t>-response (3-Point) Sample Question Guide Set packet.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will also need your 3 Point Holistic Rubric</a:t>
            </a:r>
            <a:r>
              <a:rPr lang="en-US" baseline="0" dirty="0" smtClean="0"/>
              <a:t> and the Scoring Policies as you work through this section.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aseline="0" dirty="0" smtClean="0"/>
              <a:t>The first page after the cover sheet is the question.  </a:t>
            </a:r>
          </a:p>
          <a:p>
            <a:endParaRPr lang="en-US" baseline="0" dirty="0" smtClean="0"/>
          </a:p>
          <a:p>
            <a:r>
              <a:rPr lang="en-US" baseline="0" dirty="0" smtClean="0"/>
              <a:t>The second page is the Common Core Learning Standard that this question assesses.  </a:t>
            </a:r>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a:t>
            </a:fld>
            <a:endParaRPr lang="en-GB" dirty="0"/>
          </a:p>
        </p:txBody>
      </p:sp>
    </p:spTree>
    <p:extLst>
      <p:ext uri="{BB962C8B-B14F-4D97-AF65-F5344CB8AC3E}">
        <p14:creationId xmlns:p14="http://schemas.microsoft.com/office/powerpoint/2010/main" val="168325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1060" name="Slide Number Placeholder 3"/>
          <p:cNvSpPr>
            <a:spLocks noGrp="1"/>
          </p:cNvSpPr>
          <p:nvPr>
            <p:ph type="sldNum" sz="quarter" idx="5"/>
          </p:nvPr>
        </p:nvSpPr>
        <p:spPr/>
        <p:txBody>
          <a:bodyPr/>
          <a:lstStyle/>
          <a:p>
            <a:fld id="{C0CBCD3D-2433-4AF4-8B73-00BE4A94AED5}" type="slidenum">
              <a:rPr lang="en-GB" smtClean="0"/>
              <a:pPr/>
              <a:t>20</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Notes Placeholder 2"/>
          <p:cNvSpPr>
            <a:spLocks noGrp="1"/>
          </p:cNvSpPr>
          <p:nvPr>
            <p:ph type="body" idx="1"/>
          </p:nvPr>
        </p:nvSpPr>
        <p:spPr/>
        <p:txBody>
          <a:bodyPr/>
          <a:lstStyle/>
          <a:p>
            <a:r>
              <a:rPr lang="en-US" dirty="0" smtClean="0"/>
              <a:t>Refer participants to Guide Paper 8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8 is another</a:t>
            </a:r>
            <a:r>
              <a:rPr lang="en-US" baseline="0" dirty="0" smtClean="0"/>
              <a:t> 1 point example</a:t>
            </a:r>
            <a:r>
              <a:rPr lang="en-US" dirty="0" smtClean="0"/>
              <a:t>.</a:t>
            </a:r>
          </a:p>
          <a:p>
            <a:endParaRPr lang="en-US" dirty="0" smtClean="0"/>
          </a:p>
          <a:p>
            <a:r>
              <a:rPr lang="en-US" dirty="0" smtClean="0"/>
              <a:t>This response exhibits many flaws but is not completely incorrect and demonstrates only a limited understanding of the mathematical procedures embodied in the task. </a:t>
            </a:r>
          </a:p>
          <a:p>
            <a:endParaRPr lang="en-US" dirty="0" smtClean="0"/>
          </a:p>
          <a:p>
            <a:r>
              <a:rPr lang="en-US" dirty="0" smtClean="0"/>
              <a:t>They drew</a:t>
            </a:r>
            <a:r>
              <a:rPr lang="en-US" baseline="0" dirty="0" smtClean="0"/>
              <a:t> a sketch of the rectangular prism but n</a:t>
            </a:r>
            <a:r>
              <a:rPr lang="en-US" dirty="0" smtClean="0"/>
              <a:t>o net is shown. </a:t>
            </a:r>
          </a:p>
          <a:p>
            <a:endParaRPr lang="en-US" dirty="0" smtClean="0"/>
          </a:p>
          <a:p>
            <a:r>
              <a:rPr lang="en-US" dirty="0" smtClean="0"/>
              <a:t>While the work shows the correct procedures for the calculation of the total surface area, multiplication errors for all three sizes of rectangles result in an incorrect answer. The student dropped</a:t>
            </a:r>
            <a:r>
              <a:rPr lang="en-US" baseline="0" dirty="0" smtClean="0"/>
              <a:t> the decimal points so this leads to an incorrect sum when the quantities are added. </a:t>
            </a:r>
            <a:endParaRPr lang="en-US" dirty="0" smtClean="0"/>
          </a:p>
        </p:txBody>
      </p:sp>
      <p:sp>
        <p:nvSpPr>
          <p:cNvPr id="302084" name="Slide Number Placeholder 3"/>
          <p:cNvSpPr>
            <a:spLocks noGrp="1"/>
          </p:cNvSpPr>
          <p:nvPr>
            <p:ph type="sldNum" sz="quarter" idx="5"/>
          </p:nvPr>
        </p:nvSpPr>
        <p:spPr/>
        <p:txBody>
          <a:bodyPr/>
          <a:lstStyle/>
          <a:p>
            <a:fld id="{B0595A1E-AA09-4804-B08A-EBDA560973D7}" type="slidenum">
              <a:rPr lang="en-GB" smtClean="0"/>
              <a:pPr/>
              <a:t>21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3108" name="Slide Number Placeholder 3"/>
          <p:cNvSpPr>
            <a:spLocks noGrp="1"/>
          </p:cNvSpPr>
          <p:nvPr>
            <p:ph type="sldNum" sz="quarter" idx="5"/>
          </p:nvPr>
        </p:nvSpPr>
        <p:spPr/>
        <p:txBody>
          <a:bodyPr/>
          <a:lstStyle/>
          <a:p>
            <a:fld id="{31837436-4623-4A36-906A-4B38CD3DAF6C}" type="slidenum">
              <a:rPr lang="en-GB" smtClean="0"/>
              <a:pPr/>
              <a:t>22</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Notes Placeholder 2"/>
          <p:cNvSpPr>
            <a:spLocks noGrp="1"/>
          </p:cNvSpPr>
          <p:nvPr>
            <p:ph type="body" idx="1"/>
          </p:nvPr>
        </p:nvSpPr>
        <p:spPr/>
        <p:txBody>
          <a:bodyPr/>
          <a:lstStyle/>
          <a:p>
            <a:r>
              <a:rPr lang="en-US" dirty="0" smtClean="0"/>
              <a:t>Refer participants to Guide Paper 9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9 is our last example of a 1 point paper.</a:t>
            </a:r>
          </a:p>
          <a:p>
            <a:endParaRPr lang="en-US" dirty="0" smtClean="0"/>
          </a:p>
          <a:p>
            <a:r>
              <a:rPr lang="en-US" dirty="0" smtClean="0"/>
              <a:t>This response exhibits many flaws but is not completely incorrect and reflects a lack of essential understanding of the underlying mathematical concepts. An appropriate net is shown. However, an inappropriate mathematical process is used to determine the surface area and the answer is incorrect. So drawing the correct net was deemed to be sufficient</a:t>
            </a:r>
            <a:r>
              <a:rPr lang="en-US" baseline="0" dirty="0" smtClean="0"/>
              <a:t> for demonstrating a limited understanding of this task. </a:t>
            </a:r>
            <a:endParaRPr lang="en-US" dirty="0" smtClean="0"/>
          </a:p>
        </p:txBody>
      </p:sp>
      <p:sp>
        <p:nvSpPr>
          <p:cNvPr id="304132" name="Slide Number Placeholder 3"/>
          <p:cNvSpPr>
            <a:spLocks noGrp="1"/>
          </p:cNvSpPr>
          <p:nvPr>
            <p:ph type="sldNum" sz="quarter" idx="5"/>
          </p:nvPr>
        </p:nvSpPr>
        <p:spPr/>
        <p:txBody>
          <a:bodyPr/>
          <a:lstStyle/>
          <a:p>
            <a:fld id="{EE298683-0E13-4388-98B3-2994487FE8D1}" type="slidenum">
              <a:rPr lang="en-GB" smtClean="0"/>
              <a:pPr/>
              <a:t>23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5156" name="Slide Number Placeholder 3"/>
          <p:cNvSpPr>
            <a:spLocks noGrp="1"/>
          </p:cNvSpPr>
          <p:nvPr>
            <p:ph type="sldNum" sz="quarter" idx="5"/>
          </p:nvPr>
        </p:nvSpPr>
        <p:spPr/>
        <p:txBody>
          <a:bodyPr/>
          <a:lstStyle/>
          <a:p>
            <a:fld id="{F0E8DD14-F1C4-449F-B2C8-00DBD7D8C6AB}" type="slidenum">
              <a:rPr lang="en-GB" smtClean="0"/>
              <a:pPr/>
              <a:t>24</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Notes Placeholder 2"/>
          <p:cNvSpPr>
            <a:spLocks noGrp="1"/>
          </p:cNvSpPr>
          <p:nvPr>
            <p:ph type="body" idx="1"/>
          </p:nvPr>
        </p:nvSpPr>
        <p:spPr/>
        <p:txBody>
          <a:bodyPr/>
          <a:lstStyle/>
          <a:p>
            <a:r>
              <a:rPr lang="en-US" dirty="0" smtClean="0"/>
              <a:t>Refer participants to Guide Paper 10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10 is our first example of a 0 point paper.</a:t>
            </a:r>
          </a:p>
          <a:p>
            <a:endParaRPr lang="en-US" dirty="0" smtClean="0"/>
          </a:p>
          <a:p>
            <a:r>
              <a:rPr lang="en-US" dirty="0" smtClean="0"/>
              <a:t>This response is incorrect. A net is shown; however, but this differs</a:t>
            </a:r>
            <a:r>
              <a:rPr lang="en-US" baseline="0" dirty="0" smtClean="0"/>
              <a:t> from Guide Paper 9 because </a:t>
            </a:r>
            <a:r>
              <a:rPr lang="en-US" dirty="0" smtClean="0"/>
              <a:t>the size of all 6 rectangles is approximately the same. This net is not an appropriate representation of the original three-dimensional figure. No other work is shown and the answer given is incorrect. </a:t>
            </a:r>
          </a:p>
        </p:txBody>
      </p:sp>
      <p:sp>
        <p:nvSpPr>
          <p:cNvPr id="306180" name="Slide Number Placeholder 3"/>
          <p:cNvSpPr>
            <a:spLocks noGrp="1"/>
          </p:cNvSpPr>
          <p:nvPr>
            <p:ph type="sldNum" sz="quarter" idx="5"/>
          </p:nvPr>
        </p:nvSpPr>
        <p:spPr/>
        <p:txBody>
          <a:bodyPr/>
          <a:lstStyle/>
          <a:p>
            <a:fld id="{95A45C03-BC3E-4E45-8804-AA2681FACD25}" type="slidenum">
              <a:rPr lang="en-GB" smtClean="0"/>
              <a:pPr/>
              <a:t>25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7204" name="Slide Number Placeholder 3"/>
          <p:cNvSpPr>
            <a:spLocks noGrp="1"/>
          </p:cNvSpPr>
          <p:nvPr>
            <p:ph type="sldNum" sz="quarter" idx="5"/>
          </p:nvPr>
        </p:nvSpPr>
        <p:spPr/>
        <p:txBody>
          <a:bodyPr/>
          <a:lstStyle/>
          <a:p>
            <a:fld id="{5CA76134-90B2-4669-B2C7-FF0CD3AC2536}" type="slidenum">
              <a:rPr lang="en-GB" smtClean="0"/>
              <a:pPr/>
              <a:t>26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Notes Placeholder 2"/>
          <p:cNvSpPr>
            <a:spLocks noGrp="1"/>
          </p:cNvSpPr>
          <p:nvPr>
            <p:ph type="body" idx="1"/>
          </p:nvPr>
        </p:nvSpPr>
        <p:spPr/>
        <p:txBody>
          <a:bodyPr/>
          <a:lstStyle/>
          <a:p>
            <a:r>
              <a:rPr lang="en-US" dirty="0" smtClean="0"/>
              <a:t>Refer participants to Guide Paper 11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11 is a 0 point paper</a:t>
            </a:r>
            <a:r>
              <a:rPr lang="en-US" baseline="0" dirty="0" smtClean="0"/>
              <a:t> because t</a:t>
            </a:r>
            <a:r>
              <a:rPr lang="en-US" dirty="0" smtClean="0"/>
              <a:t>his response is irrelevant. No net is shown and the volume is calculated, rather than the surface area.</a:t>
            </a:r>
          </a:p>
        </p:txBody>
      </p:sp>
      <p:sp>
        <p:nvSpPr>
          <p:cNvPr id="308228" name="Slide Number Placeholder 3"/>
          <p:cNvSpPr>
            <a:spLocks noGrp="1"/>
          </p:cNvSpPr>
          <p:nvPr>
            <p:ph type="sldNum" sz="quarter" idx="5"/>
          </p:nvPr>
        </p:nvSpPr>
        <p:spPr/>
        <p:txBody>
          <a:bodyPr/>
          <a:lstStyle/>
          <a:p>
            <a:fld id="{0A6C1740-E1AA-4136-BEE2-E60524FD0617}" type="slidenum">
              <a:rPr lang="en-GB" smtClean="0"/>
              <a:pPr/>
              <a:t>27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309252" name="Slide Number Placeholder 3"/>
          <p:cNvSpPr>
            <a:spLocks noGrp="1"/>
          </p:cNvSpPr>
          <p:nvPr>
            <p:ph type="sldNum" sz="quarter" idx="5"/>
          </p:nvPr>
        </p:nvSpPr>
        <p:spPr/>
        <p:txBody>
          <a:bodyPr/>
          <a:lstStyle/>
          <a:p>
            <a:fld id="{84F98C2A-81D7-468C-A9BB-DA47F10B9360}" type="slidenum">
              <a:rPr lang="en-GB" smtClean="0"/>
              <a:pPr/>
              <a:t>28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guide paper analysis</a:t>
            </a:r>
            <a:r>
              <a:rPr lang="en-US" baseline="0" dirty="0" smtClean="0"/>
              <a:t> for the 6</a:t>
            </a:r>
            <a:r>
              <a:rPr lang="en-US" baseline="30000" dirty="0" smtClean="0"/>
              <a:t>th</a:t>
            </a:r>
            <a:r>
              <a:rPr lang="en-US" baseline="0" dirty="0" smtClean="0"/>
              <a:t> grade 3 point question.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next section in the </a:t>
            </a:r>
            <a:r>
              <a:rPr lang="en-US" dirty="0" smtClean="0">
                <a:latin typeface="Verdana" pitchFamily="34" charset="0"/>
                <a:cs typeface="Arial" charset="0"/>
              </a:rPr>
              <a:t>Grade 6</a:t>
            </a:r>
            <a:r>
              <a:rPr lang="en-US" baseline="0" dirty="0" smtClean="0">
                <a:latin typeface="Verdana" pitchFamily="34" charset="0"/>
                <a:cs typeface="Arial" charset="0"/>
              </a:rPr>
              <a:t> Extended</a:t>
            </a:r>
            <a:r>
              <a:rPr lang="en-US" dirty="0" smtClean="0">
                <a:latin typeface="Verdana" pitchFamily="34" charset="0"/>
                <a:cs typeface="Arial" charset="0"/>
              </a:rPr>
              <a:t>-response (3-point) Sample packet</a:t>
            </a:r>
            <a:r>
              <a:rPr lang="en-US" baseline="0" dirty="0" smtClean="0">
                <a:latin typeface="Verdana" pitchFamily="34" charset="0"/>
                <a:cs typeface="Arial" charset="0"/>
              </a:rPr>
              <a:t> contains the practice papers for this question.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Verdana" pitchFamily="34" charset="0"/>
                <a:cs typeface="Arial" charset="0"/>
              </a:rPr>
              <a:t>Using the 3 point holistic rubric, the scoring policies and these guide papers determine the scores for the practice papers.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Verdana" pitchFamily="34" charset="0"/>
                <a:cs typeface="Arial" charset="0"/>
              </a:rPr>
              <a:t>Video 12 will review the practice problems and explain the scores assigned to those papers. </a:t>
            </a:r>
            <a:endParaRPr lang="en-US" dirty="0" smtClean="0">
              <a:latin typeface="Verdana" pitchFamily="34"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29</a:t>
            </a:fld>
            <a:endParaRPr lang="en-GB" dirty="0"/>
          </a:p>
        </p:txBody>
      </p:sp>
    </p:spTree>
    <p:extLst>
      <p:ext uri="{BB962C8B-B14F-4D97-AF65-F5344CB8AC3E}">
        <p14:creationId xmlns:p14="http://schemas.microsoft.com/office/powerpoint/2010/main" val="29995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Notes Placeholder 2"/>
          <p:cNvSpPr>
            <a:spLocks noGrp="1"/>
          </p:cNvSpPr>
          <p:nvPr>
            <p:ph type="body" idx="1"/>
          </p:nvPr>
        </p:nvSpPr>
        <p:spPr/>
        <p:txBody>
          <a:bodyPr/>
          <a:lstStyle/>
          <a:p>
            <a:r>
              <a:rPr lang="en-US" dirty="0" smtClean="0"/>
              <a:t>This is a sample of a grade 6 3 point question that is aligned with Common Core learning standard 6.G.4 .</a:t>
            </a:r>
          </a:p>
          <a:p>
            <a:endParaRPr lang="en-US" dirty="0" smtClean="0"/>
          </a:p>
        </p:txBody>
      </p:sp>
      <p:sp>
        <p:nvSpPr>
          <p:cNvPr id="284676" name="Slide Number Placeholder 3"/>
          <p:cNvSpPr>
            <a:spLocks noGrp="1"/>
          </p:cNvSpPr>
          <p:nvPr>
            <p:ph type="sldNum" sz="quarter" idx="5"/>
          </p:nvPr>
        </p:nvSpPr>
        <p:spPr/>
        <p:txBody>
          <a:bodyPr/>
          <a:lstStyle/>
          <a:p>
            <a:fld id="{65958397-B5D7-4145-9C2D-A2CE8DF738DB}" type="slidenum">
              <a:rPr lang="en-GB" smtClean="0"/>
              <a:pPr/>
              <a:t>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30</a:t>
            </a:fld>
            <a:endParaRPr lang="en-GB" dirty="0"/>
          </a:p>
        </p:txBody>
      </p:sp>
    </p:spTree>
    <p:extLst>
      <p:ext uri="{BB962C8B-B14F-4D97-AF65-F5344CB8AC3E}">
        <p14:creationId xmlns:p14="http://schemas.microsoft.com/office/powerpoint/2010/main" val="282385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1" dirty="0" smtClean="0">
                <a:latin typeface="Gill Sans MT Pro Book"/>
              </a:rPr>
              <a:t>CCLS 6.G.4</a:t>
            </a:r>
          </a:p>
          <a:p>
            <a:r>
              <a:rPr lang="en-US" sz="1200" dirty="0" smtClean="0">
                <a:latin typeface="Gill Sans MT Pro Book"/>
              </a:rPr>
              <a:t> </a:t>
            </a:r>
          </a:p>
          <a:p>
            <a:r>
              <a:rPr lang="en-US" sz="1200" dirty="0" smtClean="0">
                <a:latin typeface="Gill Sans MT Pro Book"/>
              </a:rPr>
              <a:t>Requires</a:t>
            </a:r>
            <a:r>
              <a:rPr lang="en-US" sz="1200" baseline="0" dirty="0" smtClean="0">
                <a:latin typeface="Gill Sans MT Pro Book"/>
              </a:rPr>
              <a:t> that students re</a:t>
            </a:r>
            <a:r>
              <a:rPr lang="en-US" sz="1200" dirty="0" smtClean="0">
                <a:latin typeface="Gill Sans MT Pro Book"/>
              </a:rPr>
              <a:t>present three-dimensional figures using nets made up of rectangles and triangles, and use the nets to find the surface area of these figures. Apply these techniques in the context of solving real-world and mathematical problems</a:t>
            </a:r>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4</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Notes Placeholder 2"/>
          <p:cNvSpPr>
            <a:spLocks noGrp="1"/>
          </p:cNvSpPr>
          <p:nvPr>
            <p:ph type="body" idx="1"/>
          </p:nvPr>
        </p:nvSpPr>
        <p:spPr/>
        <p:txBody>
          <a:bodyPr/>
          <a:lstStyle/>
          <a:p>
            <a:r>
              <a:rPr lang="en-US" dirty="0" smtClean="0"/>
              <a:t>Take a couple minutes to think about how you would answer the question.  (Allow participants 3 – 4 minutes to answer the question and reflect.)</a:t>
            </a:r>
          </a:p>
          <a:p>
            <a:endParaRPr lang="en-US" dirty="0" smtClean="0"/>
          </a:p>
          <a:p>
            <a:r>
              <a:rPr lang="en-US" dirty="0" smtClean="0"/>
              <a:t>Note: Calculators are permitted for all constructed-response questions in grades 6, 7 and 8.</a:t>
            </a:r>
          </a:p>
          <a:p>
            <a:endParaRPr lang="en-US" dirty="0" smtClean="0"/>
          </a:p>
          <a:p>
            <a:r>
              <a:rPr lang="en-US" dirty="0" smtClean="0"/>
              <a:t>Pause the video and</a:t>
            </a:r>
            <a:r>
              <a:rPr lang="en-US" baseline="0" dirty="0" smtClean="0"/>
              <a:t> solve this problem</a:t>
            </a:r>
            <a:endParaRPr lang="en-US" dirty="0" smtClean="0"/>
          </a:p>
          <a:p>
            <a:endParaRPr lang="en-US" dirty="0" smtClean="0"/>
          </a:p>
          <a:p>
            <a:r>
              <a:rPr lang="en-US" dirty="0" smtClean="0"/>
              <a:t>Before</a:t>
            </a:r>
            <a:r>
              <a:rPr lang="en-US" baseline="0" dirty="0" smtClean="0"/>
              <a:t> we look at the guide papers consider- </a:t>
            </a:r>
          </a:p>
          <a:p>
            <a:endParaRPr lang="en-US" dirty="0" smtClean="0"/>
          </a:p>
          <a:p>
            <a:r>
              <a:rPr lang="en-US" dirty="0" smtClean="0"/>
              <a:t>Ask yourself what a typical a student response might look like at each of the levels of the three point rubric.</a:t>
            </a:r>
          </a:p>
          <a:p>
            <a:endParaRPr lang="en-US" dirty="0" smtClean="0"/>
          </a:p>
          <a:p>
            <a:endParaRPr lang="en-US" dirty="0" smtClean="0"/>
          </a:p>
          <a:p>
            <a:r>
              <a:rPr lang="en-US" dirty="0" smtClean="0"/>
              <a:t>Pause the video</a:t>
            </a:r>
            <a:r>
              <a:rPr lang="en-US" baseline="0" dirty="0" smtClean="0"/>
              <a:t> to discuss or jot down your thoughts. </a:t>
            </a:r>
            <a:endParaRPr lang="en-US" dirty="0" smtClean="0"/>
          </a:p>
          <a:p>
            <a:endParaRPr lang="en-US" dirty="0" smtClean="0"/>
          </a:p>
        </p:txBody>
      </p:sp>
      <p:sp>
        <p:nvSpPr>
          <p:cNvPr id="285700" name="Slide Number Placeholder 3"/>
          <p:cNvSpPr>
            <a:spLocks noGrp="1"/>
          </p:cNvSpPr>
          <p:nvPr>
            <p:ph type="sldNum" sz="quarter" idx="5"/>
          </p:nvPr>
        </p:nvSpPr>
        <p:spPr/>
        <p:txBody>
          <a:bodyPr/>
          <a:lstStyle/>
          <a:p>
            <a:fld id="{6F2DB5F0-3BB7-436E-8D12-E9D8769D8E64}" type="slidenum">
              <a:rPr lang="en-GB" smtClean="0"/>
              <a:pPr/>
              <a:t>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Notes Placeholder 2"/>
          <p:cNvSpPr>
            <a:spLocks noGrp="1"/>
          </p:cNvSpPr>
          <p:nvPr>
            <p:ph type="body" idx="1"/>
          </p:nvPr>
        </p:nvSpPr>
        <p:spPr/>
        <p:txBody>
          <a:bodyPr/>
          <a:lstStyle/>
          <a:p>
            <a:r>
              <a:rPr lang="en-US" dirty="0" smtClean="0"/>
              <a:t>Talk through the response:</a:t>
            </a:r>
          </a:p>
          <a:p>
            <a:r>
              <a:rPr lang="en-US" dirty="0" smtClean="0"/>
              <a:t>The net is correctly drawn and appropriately labeled.  The work is shown for calculating the surface area.  The total surface area is correct.</a:t>
            </a:r>
          </a:p>
          <a:p>
            <a:endParaRPr lang="en-US" dirty="0" smtClean="0"/>
          </a:p>
          <a:p>
            <a:r>
              <a:rPr lang="en-US" dirty="0" smtClean="0"/>
              <a:t>This is what we would expect as a common, but not the only, 3-point response.</a:t>
            </a:r>
          </a:p>
          <a:p>
            <a:endParaRPr lang="en-US" dirty="0" smtClean="0"/>
          </a:p>
          <a:p>
            <a:endParaRPr lang="en-US" dirty="0" smtClean="0"/>
          </a:p>
          <a:p>
            <a:endParaRPr lang="en-US" dirty="0" smtClean="0"/>
          </a:p>
          <a:p>
            <a:r>
              <a:rPr lang="en-US" dirty="0" smtClean="0"/>
              <a:t>Guide the discussion by asking a few teachers for other ways this question may be answered correctly or what we might expect as common 2-point, 1-point and 0-point responses. </a:t>
            </a:r>
          </a:p>
          <a:p>
            <a:endParaRPr lang="en-US" dirty="0" smtClean="0"/>
          </a:p>
          <a:p>
            <a:endParaRPr lang="en-US" dirty="0" smtClean="0"/>
          </a:p>
          <a:p>
            <a:endParaRPr lang="en-US" dirty="0" smtClean="0"/>
          </a:p>
        </p:txBody>
      </p:sp>
      <p:sp>
        <p:nvSpPr>
          <p:cNvPr id="286724" name="Slide Number Placeholder 3"/>
          <p:cNvSpPr>
            <a:spLocks noGrp="1"/>
          </p:cNvSpPr>
          <p:nvPr>
            <p:ph type="sldNum" sz="quarter" idx="5"/>
          </p:nvPr>
        </p:nvSpPr>
        <p:spPr/>
        <p:txBody>
          <a:bodyPr/>
          <a:lstStyle/>
          <a:p>
            <a:fld id="{2B500F34-CAF7-4637-A4D1-E26DC7BA7E40}" type="slidenum">
              <a:rPr lang="en-GB" smtClean="0"/>
              <a:pPr/>
              <a:t>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Notes Placeholder 2"/>
          <p:cNvSpPr>
            <a:spLocks noGrp="1"/>
          </p:cNvSpPr>
          <p:nvPr>
            <p:ph type="body" idx="1"/>
          </p:nvPr>
        </p:nvSpPr>
        <p:spPr/>
        <p:txBody>
          <a:bodyPr/>
          <a:lstStyle/>
          <a:p>
            <a:r>
              <a:rPr lang="en-US" dirty="0" smtClean="0"/>
              <a:t>Refer participants to Guide Paper 1 in the Grade 6 Extended-response (3-Point) Sample Question Guide Set packet.</a:t>
            </a:r>
          </a:p>
          <a:p>
            <a:endParaRPr lang="en-US" dirty="0" smtClean="0"/>
          </a:p>
          <a:p>
            <a:r>
              <a:rPr lang="en-US" dirty="0" smtClean="0"/>
              <a:t>Guide Paper 1 is our first example of a 3 point paper.</a:t>
            </a:r>
          </a:p>
          <a:p>
            <a:r>
              <a:rPr lang="en-US" dirty="0" smtClean="0"/>
              <a:t> </a:t>
            </a:r>
          </a:p>
          <a:p>
            <a:r>
              <a:rPr lang="en-US" dirty="0" smtClean="0"/>
              <a:t>This response answers the question correctly and demonstrates a thorough understanding of the mathematical concepts. A complete net is drawn and accurately labeled, and all calculations for each of the rectangles are shown. The final answer, the sum of the area of all six rectangles, is correct.</a:t>
            </a:r>
          </a:p>
        </p:txBody>
      </p:sp>
      <p:sp>
        <p:nvSpPr>
          <p:cNvPr id="287748" name="Slide Number Placeholder 3"/>
          <p:cNvSpPr>
            <a:spLocks noGrp="1"/>
          </p:cNvSpPr>
          <p:nvPr>
            <p:ph type="sldNum" sz="quarter" idx="5"/>
          </p:nvPr>
        </p:nvSpPr>
        <p:spPr/>
        <p:txBody>
          <a:bodyPr/>
          <a:lstStyle/>
          <a:p>
            <a:fld id="{83472039-90AB-41CE-ABDF-951345653F98}" type="slidenum">
              <a:rPr lang="en-GB" smtClean="0"/>
              <a:pPr/>
              <a:t>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88772" name="Slide Number Placeholder 3"/>
          <p:cNvSpPr>
            <a:spLocks noGrp="1"/>
          </p:cNvSpPr>
          <p:nvPr>
            <p:ph type="sldNum" sz="quarter" idx="5"/>
          </p:nvPr>
        </p:nvSpPr>
        <p:spPr/>
        <p:txBody>
          <a:bodyPr/>
          <a:lstStyle/>
          <a:p>
            <a:fld id="{71901201-2B5F-4E12-A5DC-B2A79E877A51}" type="slidenum">
              <a:rPr lang="en-GB" smtClean="0"/>
              <a:pPr/>
              <a:t>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Notes Placeholder 2"/>
          <p:cNvSpPr>
            <a:spLocks noGrp="1"/>
          </p:cNvSpPr>
          <p:nvPr>
            <p:ph type="body" idx="1"/>
          </p:nvPr>
        </p:nvSpPr>
        <p:spPr/>
        <p:txBody>
          <a:bodyPr/>
          <a:lstStyle/>
          <a:p>
            <a:r>
              <a:rPr lang="en-US" dirty="0" smtClean="0"/>
              <a:t>Refer participants to Guide Paper 2 in the Grade 6 Extended-response (3-Point) Sample Question Guide Set packet.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Guide Paper 2 is the</a:t>
            </a:r>
            <a:r>
              <a:rPr lang="en-US" baseline="0" dirty="0" smtClean="0"/>
              <a:t> next</a:t>
            </a:r>
            <a:r>
              <a:rPr lang="en-US" dirty="0" smtClean="0"/>
              <a:t> example of a 3 point paper.</a:t>
            </a:r>
          </a:p>
          <a:p>
            <a:endParaRPr lang="en-US" dirty="0" smtClean="0"/>
          </a:p>
          <a:p>
            <a:r>
              <a:rPr lang="en-US" dirty="0" smtClean="0"/>
              <a:t>This response answers the question correctly and indicates that the student has completed the task correctly, using mathematically sound procedures. A complete net is drawn and accurately labeled. </a:t>
            </a:r>
          </a:p>
          <a:p>
            <a:endParaRPr lang="en-US" dirty="0" smtClean="0"/>
          </a:p>
          <a:p>
            <a:r>
              <a:rPr lang="en-US" dirty="0" smtClean="0"/>
              <a:t>The calculations for each of the three sizes of rectangles are shown, multiplied by two, and then added. </a:t>
            </a:r>
          </a:p>
          <a:p>
            <a:endParaRPr lang="en-US" dirty="0" smtClean="0"/>
          </a:p>
          <a:p>
            <a:r>
              <a:rPr lang="en-US" dirty="0" smtClean="0"/>
              <a:t>The final answer is correct.</a:t>
            </a:r>
          </a:p>
        </p:txBody>
      </p:sp>
      <p:sp>
        <p:nvSpPr>
          <p:cNvPr id="289796" name="Slide Number Placeholder 3"/>
          <p:cNvSpPr>
            <a:spLocks noGrp="1"/>
          </p:cNvSpPr>
          <p:nvPr>
            <p:ph type="sldNum" sz="quarter" idx="5"/>
          </p:nvPr>
        </p:nvSpPr>
        <p:spPr/>
        <p:txBody>
          <a:bodyPr/>
          <a:lstStyle/>
          <a:p>
            <a:fld id="{57451714-C864-42AE-9144-D8F9097FCA81}" type="slidenum">
              <a:rPr lang="en-GB" smtClean="0"/>
              <a:pPr/>
              <a:t>9</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D16B8BAC-7A9D-4D10-9AB4-B6BD8A5777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accent3"/>
                </a:solidFill>
              </a:defRPr>
            </a:lvl1pPr>
          </a:lstStyle>
          <a:p>
            <a:pPr>
              <a:defRPr/>
            </a:pPr>
            <a:fld id="{DB51F911-9872-4B24-A7FD-2C5516E4AA1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954F75-B906-4C76-8DBF-71B6BCDA87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0E6108-4ED6-4433-BA0D-75963D80D0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8" name="Slide Number Placeholder 4"/>
          <p:cNvSpPr txBox="1">
            <a:spLocks/>
          </p:cNvSpPr>
          <p:nvPr userDrawn="1"/>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4C9FFE0-BAFC-47E5-9493-BE1D780B66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39683D-1C67-49D7-8285-8FBF4904778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06CF7D24-BF4A-42E9-9917-DCA939518D5D}"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08C499F4-69B0-410F-8D93-A17F0EBCB5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2" r:id="rId1"/>
    <p:sldLayoutId id="2147484056" r:id="rId2"/>
    <p:sldLayoutId id="2147484057" r:id="rId3"/>
    <p:sldLayoutId id="2147484058" r:id="rId4"/>
    <p:sldLayoutId id="2147484063" r:id="rId5"/>
    <p:sldLayoutId id="2147484059" r:id="rId6"/>
    <p:sldLayoutId id="2147484060" r:id="rId7"/>
    <p:sldLayoutId id="2147484061"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ssessment/ei/eige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286221" y="2899319"/>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dirty="0"/>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a:t>
            </a:r>
            <a:r>
              <a:rPr lang="en-US" sz="4000" b="1" dirty="0" smtClean="0">
                <a:solidFill>
                  <a:srgbClr val="FBF5EA"/>
                </a:solidFill>
              </a:rPr>
              <a:t>Mathematics </a:t>
            </a:r>
            <a:r>
              <a:rPr lang="en-US" sz="4000" b="1" dirty="0">
                <a:solidFill>
                  <a:srgbClr val="FBF5EA"/>
                </a:solidFill>
              </a:rPr>
              <a:t>Rubric and Scoring Turnkey Training</a:t>
            </a:r>
            <a:endParaRPr lang="en-GB" sz="4000" b="1" dirty="0">
              <a:solidFill>
                <a:srgbClr val="FBF5EA"/>
              </a:solidFill>
              <a:latin typeface="Gill Sans MT Pro Book" pitchFamily="-1" charset="0"/>
            </a:endParaRPr>
          </a:p>
        </p:txBody>
      </p:sp>
      <p:sp>
        <p:nvSpPr>
          <p:cNvPr id="2" name="TextBox 1"/>
          <p:cNvSpPr txBox="1"/>
          <p:nvPr/>
        </p:nvSpPr>
        <p:spPr>
          <a:xfrm>
            <a:off x="228964" y="317241"/>
            <a:ext cx="7956409" cy="1077218"/>
          </a:xfrm>
          <a:prstGeom prst="rect">
            <a:avLst/>
          </a:prstGeom>
          <a:noFill/>
        </p:spPr>
        <p:txBody>
          <a:bodyPr wrap="none" rtlCol="0">
            <a:spAutoFit/>
          </a:bodyPr>
          <a:lstStyle/>
          <a:p>
            <a:r>
              <a:rPr lang="en-US" sz="3200" dirty="0" smtClean="0"/>
              <a:t>Video 12: Guide </a:t>
            </a:r>
            <a:r>
              <a:rPr lang="en-US" sz="3200" dirty="0"/>
              <a:t>Papers for 6</a:t>
            </a:r>
            <a:r>
              <a:rPr lang="en-US" sz="3200" baseline="30000" dirty="0" smtClean="0"/>
              <a:t>th</a:t>
            </a:r>
            <a:r>
              <a:rPr lang="en-US" sz="3200" dirty="0" smtClean="0"/>
              <a:t> </a:t>
            </a:r>
            <a:r>
              <a:rPr lang="en-US" sz="3200" dirty="0"/>
              <a:t>Grade </a:t>
            </a:r>
            <a:endParaRPr lang="en-US" sz="3200" dirty="0" smtClean="0"/>
          </a:p>
          <a:p>
            <a:r>
              <a:rPr lang="en-US" sz="3200" dirty="0"/>
              <a:t> </a:t>
            </a:r>
            <a:r>
              <a:rPr lang="en-US" sz="3200" dirty="0" smtClean="0"/>
              <a:t>              Three </a:t>
            </a:r>
            <a:r>
              <a:rPr lang="en-US" sz="3200" dirty="0"/>
              <a:t>Point Question</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365125" y="197628"/>
            <a:ext cx="843915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2 Annotation</a:t>
            </a:r>
          </a:p>
        </p:txBody>
      </p:sp>
      <p:sp>
        <p:nvSpPr>
          <p:cNvPr id="136195"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A complete net is drawn and accurately labeled. The calculations for each of the three sizes of rectangles are shown, multiplied by two, and then added. The final answer is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3</a:t>
            </a:r>
          </a:p>
        </p:txBody>
      </p:sp>
      <p:pic>
        <p:nvPicPr>
          <p:cNvPr id="137219" name="Picture 2" descr="C:\Users\CHRIST~1\AppData\Local\Temp\SNAGHTML3689de5.PNG"/>
          <p:cNvPicPr>
            <a:picLocks noChangeAspect="1" noChangeArrowheads="1"/>
          </p:cNvPicPr>
          <p:nvPr/>
        </p:nvPicPr>
        <p:blipFill>
          <a:blip r:embed="rId3"/>
          <a:srcRect/>
          <a:stretch>
            <a:fillRect/>
          </a:stretch>
        </p:blipFill>
        <p:spPr bwMode="auto">
          <a:xfrm>
            <a:off x="1204913" y="749300"/>
            <a:ext cx="6518275" cy="540226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365124" y="197628"/>
            <a:ext cx="8467149"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3 Annotation</a:t>
            </a:r>
          </a:p>
        </p:txBody>
      </p:sp>
      <p:sp>
        <p:nvSpPr>
          <p:cNvPr id="138243" name="Content Placeholder 3"/>
          <p:cNvSpPr>
            <a:spLocks noGrp="1"/>
          </p:cNvSpPr>
          <p:nvPr>
            <p:ph idx="1"/>
          </p:nvPr>
        </p:nvSpPr>
        <p:spPr/>
        <p:txBody>
          <a:bodyPr/>
          <a:lstStyle/>
          <a:p>
            <a:pPr>
              <a:defRPr/>
            </a:pPr>
            <a:r>
              <a:rPr lang="en-US" b="1" dirty="0" smtClean="0"/>
              <a:t>Score Point 3</a:t>
            </a:r>
            <a:endParaRPr lang="en-US" sz="1600" dirty="0" smtClean="0"/>
          </a:p>
          <a:p>
            <a:pPr>
              <a:defRPr/>
            </a:pPr>
            <a:r>
              <a:rPr lang="en-US" sz="1600" b="1" dirty="0" smtClean="0"/>
              <a:t> </a:t>
            </a:r>
            <a:endParaRPr lang="en-US" sz="1600" dirty="0" smtClean="0"/>
          </a:p>
          <a:p>
            <a:pPr marL="0" indent="0" algn="just">
              <a:defRPr/>
            </a:pPr>
            <a:r>
              <a:rPr lang="en-US" dirty="0" smtClean="0"/>
              <a:t>This response answers the question correctly and demonstrates a thorough understanding of the mathematical concepts. A complete net is drawn. The calculations for each of the three sizes of rectangles are shown, multiplied by two, and then added. The final answer is correct. Labeling the dimensions of the net is not required for demonstration of a thorough understanding of the problem. The run-on equations and the cm</a:t>
            </a:r>
            <a:r>
              <a:rPr lang="en-US" baseline="30000" dirty="0" smtClean="0"/>
              <a:t>3</a:t>
            </a:r>
            <a:r>
              <a:rPr lang="en-US" dirty="0" smtClean="0"/>
              <a:t> label do not detract from the demonstration of a thorough understanding of the mathematical concepts.</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4</a:t>
            </a:r>
          </a:p>
        </p:txBody>
      </p:sp>
      <p:pic>
        <p:nvPicPr>
          <p:cNvPr id="5" name="Picture 1"/>
          <p:cNvPicPr>
            <a:picLocks noChangeAspect="1" noChangeArrowheads="1"/>
          </p:cNvPicPr>
          <p:nvPr/>
        </p:nvPicPr>
        <p:blipFill>
          <a:blip r:embed="rId3"/>
          <a:srcRect/>
          <a:stretch>
            <a:fillRect/>
          </a:stretch>
        </p:blipFill>
        <p:spPr bwMode="auto">
          <a:xfrm>
            <a:off x="1624013" y="942975"/>
            <a:ext cx="5895975" cy="4972050"/>
          </a:xfrm>
          <a:prstGeom prst="rect">
            <a:avLst/>
          </a:prstGeom>
          <a:noFill/>
          <a:ln w="9525">
            <a:noFill/>
            <a:miter lim="800000"/>
            <a:headEnd/>
            <a:tailEnd/>
          </a:ln>
        </p:spPr>
      </p:pic>
      <p:sp>
        <p:nvSpPr>
          <p:cNvPr id="7"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365125" y="197628"/>
            <a:ext cx="8446366"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4 Annotation</a:t>
            </a:r>
          </a:p>
        </p:txBody>
      </p:sp>
      <p:sp>
        <p:nvSpPr>
          <p:cNvPr id="140291"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defRPr/>
            </a:pPr>
            <a:r>
              <a:rPr lang="en-US" dirty="0" smtClean="0"/>
              <a:t>This response is partially correct and addresses most aspects of the task, using mathematically sound procedures. A complete net is drawn and accurately labeled, and the correct procedure for the area calculations for each of the rectangles is used. However, a multiplication error is made while calculating one of the areas (13 × 2 × 5.3 = 157.8) and an addition error is made when determining the total area (157.8 + 184.6 + 75.26 = 387.66). The lines that appear to be extra flaps on the net are indicators of the lengths of the sides.</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5</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41" y="836468"/>
            <a:ext cx="7817683"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3"/>
          <p:cNvSpPr>
            <a:spLocks noGrp="1"/>
          </p:cNvSpPr>
          <p:nvPr>
            <p:ph idx="1"/>
          </p:nvPr>
        </p:nvSpPr>
        <p:spPr>
          <a:xfrm>
            <a:off x="386897" y="1317625"/>
            <a:ext cx="8229600" cy="4525963"/>
          </a:xfrm>
        </p:spPr>
        <p:txBody>
          <a:bodyPr/>
          <a:lstStyle/>
          <a:p>
            <a:r>
              <a:rPr lang="en-US" b="1" dirty="0" smtClean="0"/>
              <a:t>Score Point 2</a:t>
            </a:r>
            <a:endParaRPr lang="en-US" dirty="0" smtClean="0"/>
          </a:p>
          <a:p>
            <a:pPr>
              <a:defRPr/>
            </a:pPr>
            <a:r>
              <a:rPr lang="en-US" b="1" dirty="0" smtClean="0"/>
              <a:t> </a:t>
            </a:r>
            <a:endParaRPr lang="en-US" dirty="0" smtClean="0"/>
          </a:p>
          <a:p>
            <a:pPr marL="0" indent="0" algn="just">
              <a:spcBef>
                <a:spcPct val="30000"/>
              </a:spcBef>
              <a:buSzTx/>
              <a:defRPr/>
            </a:pPr>
            <a:r>
              <a:rPr lang="en-US" dirty="0" smtClean="0"/>
              <a:t>This response demonstrates partial understanding of the mathematical procedures embodied in the task. The net, missing the rectangle that represents one side (5.3 by 7.1) of the box, is only partially correct. The surface area calculated is for an open, rather than a closed, box; the area representing the top of the box is not included. </a:t>
            </a:r>
            <a:endParaRPr lang="en-US" sz="2800" dirty="0" smtClean="0">
              <a:latin typeface="Verdana" pitchFamily="34" charset="0"/>
              <a:cs typeface="Arial"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16</a:t>
            </a:fld>
            <a:endParaRPr lang="en-US" dirty="0"/>
          </a:p>
        </p:txBody>
      </p:sp>
      <p:sp>
        <p:nvSpPr>
          <p:cNvPr id="2" name="Title 1"/>
          <p:cNvSpPr>
            <a:spLocks noGrp="1"/>
          </p:cNvSpPr>
          <p:nvPr>
            <p:ph type="title"/>
          </p:nvPr>
        </p:nvSpPr>
        <p:spPr>
          <a:xfrm>
            <a:off x="365125" y="197628"/>
            <a:ext cx="8610924" cy="900113"/>
          </a:xfrm>
        </p:spPr>
        <p:txBody>
          <a:bodyPr/>
          <a:lstStyle/>
          <a:p>
            <a:r>
              <a:rPr lang="en-US" dirty="0">
                <a:latin typeface="Verdana" pitchFamily="34" charset="0"/>
              </a:rPr>
              <a:t>Grade 6 Extended-response Guide Paper 5 Annotation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6</a:t>
            </a:r>
          </a:p>
        </p:txBody>
      </p:sp>
      <p:pic>
        <p:nvPicPr>
          <p:cNvPr id="143363" name="Picture 4" descr="C:\Users\CHRIST~1\AppData\Local\Temp\SNAGHTML36df622.PNG"/>
          <p:cNvPicPr>
            <a:picLocks noChangeAspect="1" noChangeArrowheads="1"/>
          </p:cNvPicPr>
          <p:nvPr/>
        </p:nvPicPr>
        <p:blipFill>
          <a:blip r:embed="rId3"/>
          <a:srcRect/>
          <a:stretch>
            <a:fillRect/>
          </a:stretch>
        </p:blipFill>
        <p:spPr bwMode="auto">
          <a:xfrm>
            <a:off x="1574800" y="758825"/>
            <a:ext cx="5880100" cy="57277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65124" y="197628"/>
            <a:ext cx="8529493"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6 Annotation</a:t>
            </a:r>
          </a:p>
        </p:txBody>
      </p:sp>
      <p:sp>
        <p:nvSpPr>
          <p:cNvPr id="144387" name="Content Placeholder 3"/>
          <p:cNvSpPr>
            <a:spLocks noGrp="1"/>
          </p:cNvSpPr>
          <p:nvPr>
            <p:ph idx="1"/>
          </p:nvPr>
        </p:nvSpPr>
        <p:spPr/>
        <p:txBody>
          <a:bodyPr/>
          <a:lstStyle/>
          <a:p>
            <a:pPr>
              <a:defRPr/>
            </a:pPr>
            <a:r>
              <a:rPr lang="en-US" b="1" dirty="0" smtClean="0"/>
              <a:t>Score Point 2</a:t>
            </a:r>
            <a:endParaRPr lang="en-US" dirty="0" smtClean="0"/>
          </a:p>
          <a:p>
            <a:pPr>
              <a:defRPr/>
            </a:pPr>
            <a:r>
              <a:rPr lang="en-US" b="1" dirty="0" smtClean="0"/>
              <a:t> </a:t>
            </a:r>
            <a:endParaRPr lang="en-US" dirty="0" smtClean="0"/>
          </a:p>
          <a:p>
            <a:pPr marL="0" indent="0" algn="just">
              <a:defRPr/>
            </a:pPr>
            <a:r>
              <a:rPr lang="en-US" dirty="0" smtClean="0"/>
              <a:t>This response is partially correct and addresses most aspects of the task, using mathematically sound procedures. A complete net is drawn and accurately labeled, and the correct procedure for the total area calculation is shown in the work. However, minor calculation errors result in an incorrect answer.</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7</a:t>
            </a:r>
          </a:p>
        </p:txBody>
      </p:sp>
      <p:pic>
        <p:nvPicPr>
          <p:cNvPr id="145411" name="Picture 2" descr="C:\Users\CHRIST~1\AppData\Local\Temp\SNAGHTML36f6db2.PNG"/>
          <p:cNvPicPr>
            <a:picLocks noChangeAspect="1" noChangeArrowheads="1"/>
          </p:cNvPicPr>
          <p:nvPr/>
        </p:nvPicPr>
        <p:blipFill>
          <a:blip r:embed="rId3"/>
          <a:srcRect/>
          <a:stretch>
            <a:fillRect/>
          </a:stretch>
        </p:blipFill>
        <p:spPr bwMode="auto">
          <a:xfrm>
            <a:off x="2001838" y="839788"/>
            <a:ext cx="5594350" cy="523557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08" y="136839"/>
            <a:ext cx="4829301" cy="62409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2733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65125" y="197628"/>
            <a:ext cx="8425584"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7 Annotation</a:t>
            </a:r>
          </a:p>
        </p:txBody>
      </p:sp>
      <p:sp>
        <p:nvSpPr>
          <p:cNvPr id="146435"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is incomplete and exhibits many flaws but is not completely incorrect; it addresses some elements of the task correctly but reaches an inadequate solution and provides reasoning that is incomplete. No net is shown. The area calculations for each size rectangle are shown and are correctly added together. However, the determined value is not multiplied by two to determine the total surface area.</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8</a:t>
            </a:r>
          </a:p>
        </p:txBody>
      </p:sp>
      <p:pic>
        <p:nvPicPr>
          <p:cNvPr id="147459" name="Picture 1"/>
          <p:cNvPicPr>
            <a:picLocks noChangeAspect="1" noChangeArrowheads="1"/>
          </p:cNvPicPr>
          <p:nvPr/>
        </p:nvPicPr>
        <p:blipFill>
          <a:blip r:embed="rId3"/>
          <a:srcRect/>
          <a:stretch>
            <a:fillRect/>
          </a:stretch>
        </p:blipFill>
        <p:spPr bwMode="auto">
          <a:xfrm>
            <a:off x="1581150" y="838200"/>
            <a:ext cx="5981700" cy="561022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21</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65124"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G</a:t>
            </a:r>
            <a:r>
              <a:rPr dirty="0" smtClean="0">
                <a:latin typeface="Verdana" pitchFamily="34" charset="0"/>
              </a:rPr>
              <a:t>uide Paper 8 Annotation</a:t>
            </a:r>
          </a:p>
        </p:txBody>
      </p:sp>
      <p:sp>
        <p:nvSpPr>
          <p:cNvPr id="148483"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demonstrates only a limited understanding of the mathematical procedures embodied in the task. No net is shown. While the work shows the correct procedures for the calculation of the total surface area, multiplication errors for all three sizes of rectangles result in an incorrect answer.</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9</a:t>
            </a:r>
          </a:p>
        </p:txBody>
      </p:sp>
      <p:pic>
        <p:nvPicPr>
          <p:cNvPr id="149507" name="Picture 1"/>
          <p:cNvPicPr>
            <a:picLocks noChangeAspect="1" noChangeArrowheads="1"/>
          </p:cNvPicPr>
          <p:nvPr/>
        </p:nvPicPr>
        <p:blipFill>
          <a:blip r:embed="rId3"/>
          <a:srcRect/>
          <a:stretch>
            <a:fillRect/>
          </a:stretch>
        </p:blipFill>
        <p:spPr bwMode="auto">
          <a:xfrm>
            <a:off x="1090613" y="820738"/>
            <a:ext cx="7321550" cy="5365750"/>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23</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365125" y="197628"/>
            <a:ext cx="848793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9 Annotation</a:t>
            </a:r>
          </a:p>
        </p:txBody>
      </p:sp>
      <p:sp>
        <p:nvSpPr>
          <p:cNvPr id="150531" name="Content Placeholder 3"/>
          <p:cNvSpPr>
            <a:spLocks noGrp="1"/>
          </p:cNvSpPr>
          <p:nvPr>
            <p:ph idx="1"/>
          </p:nvPr>
        </p:nvSpPr>
        <p:spPr/>
        <p:txBody>
          <a:bodyPr/>
          <a:lstStyle/>
          <a:p>
            <a:pPr>
              <a:defRPr/>
            </a:pPr>
            <a:r>
              <a:rPr lang="en-US" b="1" dirty="0" smtClean="0"/>
              <a:t>Score Point 1</a:t>
            </a:r>
            <a:endParaRPr lang="en-US" dirty="0" smtClean="0"/>
          </a:p>
          <a:p>
            <a:pPr>
              <a:defRPr/>
            </a:pPr>
            <a:r>
              <a:rPr lang="en-US" b="1" dirty="0" smtClean="0"/>
              <a:t> </a:t>
            </a:r>
            <a:endParaRPr lang="en-US" dirty="0" smtClean="0"/>
          </a:p>
          <a:p>
            <a:pPr marL="0" indent="0" algn="just">
              <a:defRPr/>
            </a:pPr>
            <a:r>
              <a:rPr lang="en-US" dirty="0" smtClean="0"/>
              <a:t>This response exhibits many flaws but is not completely incorrect and reflects a lack of essential understanding of the underlying mathematical concepts. An appropriate net is shown. However, an inappropriate mathematical process is used to determine the surface area and the answer is incorrect.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10</a:t>
            </a:r>
          </a:p>
        </p:txBody>
      </p:sp>
      <p:pic>
        <p:nvPicPr>
          <p:cNvPr id="151555" name="Picture 1"/>
          <p:cNvPicPr>
            <a:picLocks noChangeAspect="1" noChangeArrowheads="1"/>
          </p:cNvPicPr>
          <p:nvPr/>
        </p:nvPicPr>
        <p:blipFill>
          <a:blip r:embed="rId3"/>
          <a:srcRect/>
          <a:stretch>
            <a:fillRect/>
          </a:stretch>
        </p:blipFill>
        <p:spPr bwMode="auto">
          <a:xfrm>
            <a:off x="763588" y="738188"/>
            <a:ext cx="6843712" cy="5659437"/>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25</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10 Annotation</a:t>
            </a:r>
          </a:p>
        </p:txBody>
      </p:sp>
      <p:sp>
        <p:nvSpPr>
          <p:cNvPr id="152579"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A net is shown; however, the size of all six  rectangles is approximately the same. This net is not an appropriate representation of the original three-dimensional figure. No other work is shown and the answer given is incorrect.</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11</a:t>
            </a:r>
          </a:p>
        </p:txBody>
      </p:sp>
      <p:pic>
        <p:nvPicPr>
          <p:cNvPr id="153603" name="Picture 1"/>
          <p:cNvPicPr>
            <a:picLocks noChangeAspect="1" noChangeArrowheads="1"/>
          </p:cNvPicPr>
          <p:nvPr/>
        </p:nvPicPr>
        <p:blipFill>
          <a:blip r:embed="rId3"/>
          <a:srcRect/>
          <a:stretch>
            <a:fillRect/>
          </a:stretch>
        </p:blipFill>
        <p:spPr bwMode="auto">
          <a:xfrm>
            <a:off x="441325" y="1168400"/>
            <a:ext cx="8434388" cy="416242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27</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0</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11 Annotation</a:t>
            </a:r>
          </a:p>
        </p:txBody>
      </p:sp>
      <p:sp>
        <p:nvSpPr>
          <p:cNvPr id="154627"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irrelevant. No net is shown and the volume is calculated, rather than the surface area.</a:t>
            </a:r>
            <a:endParaRPr lang="en-US" dirty="0" smtClean="0">
              <a:latin typeface="Gill Sans MT Pro Book" pitchFamily="-1" charset="0"/>
              <a:cs typeface="Gill Sans MT Pro Book" pitchFamily="-1" charset="0"/>
            </a:endParaRPr>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Grades 3-8 Mathematics Assessment Scoring Training</a:t>
            </a:r>
            <a:endParaRPr lang="en-US" sz="2800" b="1" dirty="0"/>
          </a:p>
        </p:txBody>
      </p:sp>
      <p:sp>
        <p:nvSpPr>
          <p:cNvPr id="3" name="Content Placeholder 2"/>
          <p:cNvSpPr>
            <a:spLocks noGrp="1"/>
          </p:cNvSpPr>
          <p:nvPr>
            <p:ph idx="1"/>
          </p:nvPr>
        </p:nvSpPr>
        <p:spPr>
          <a:xfrm>
            <a:off x="365125" y="1546225"/>
            <a:ext cx="8573602" cy="4525963"/>
          </a:xfrm>
        </p:spPr>
        <p:txBody>
          <a:bodyPr/>
          <a:lstStyle/>
          <a:p>
            <a:r>
              <a:rPr lang="en-US" dirty="0"/>
              <a:t>Video 1: Instructional Shifts</a:t>
            </a:r>
          </a:p>
          <a:p>
            <a:r>
              <a:rPr lang="en-US" dirty="0"/>
              <a:t>Video 2: Holistic Scoring</a:t>
            </a:r>
          </a:p>
          <a:p>
            <a:r>
              <a:rPr lang="en-US" dirty="0"/>
              <a:t>Video 3: Scoring Policies &amp; the Test Development Process</a:t>
            </a:r>
          </a:p>
          <a:p>
            <a:r>
              <a:rPr lang="en-US" dirty="0"/>
              <a:t>Video 4: Two Point Holistic Rubric</a:t>
            </a:r>
          </a:p>
          <a:p>
            <a:r>
              <a:rPr lang="en-US" dirty="0"/>
              <a:t>Videos 5-8: Guide Papers and Practice Sets- 2 Point Rubric</a:t>
            </a:r>
          </a:p>
          <a:p>
            <a:r>
              <a:rPr lang="en-US" dirty="0"/>
              <a:t>Video 9: Three Point Holistic Rubric</a:t>
            </a:r>
          </a:p>
          <a:p>
            <a:r>
              <a:rPr lang="en-US" b="1" dirty="0"/>
              <a:t>Videos 10-13: Guide Papers and Practice Sets- 3 Point Rubric</a:t>
            </a:r>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29</a:t>
            </a:fld>
            <a:endParaRPr lang="en-US" dirty="0"/>
          </a:p>
        </p:txBody>
      </p:sp>
    </p:spTree>
    <p:extLst>
      <p:ext uri="{BB962C8B-B14F-4D97-AF65-F5344CB8AC3E}">
        <p14:creationId xmlns:p14="http://schemas.microsoft.com/office/powerpoint/2010/main" val="239893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Question</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0052"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0053"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8"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a:hlinkClick r:id="rId4"/>
              </a:rPr>
              <a:t>http://</a:t>
            </a:r>
            <a:r>
              <a:rPr lang="en-US" sz="2200" dirty="0" smtClean="0">
                <a:hlinkClick r:id="rId4"/>
              </a:rPr>
              <a:t>www.p12.nysed.gov/assessment/ei/eigen.html</a:t>
            </a:r>
            <a:endParaRPr lang="en-US" sz="2200" dirty="0" smtClean="0"/>
          </a:p>
          <a:p>
            <a:pPr lvl="2"/>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30</a:t>
            </a:fld>
            <a:endParaRPr lang="en-US" dirty="0"/>
          </a:p>
        </p:txBody>
      </p:sp>
    </p:spTree>
    <p:extLst>
      <p:ext uri="{BB962C8B-B14F-4D97-AF65-F5344CB8AC3E}">
        <p14:creationId xmlns:p14="http://schemas.microsoft.com/office/powerpoint/2010/main" val="203118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smtClean="0"/>
              <a:t>Grade 6 Extended-response  </a:t>
            </a:r>
            <a:br>
              <a:rPr lang="en-US" dirty="0" smtClean="0"/>
            </a:br>
            <a:r>
              <a:rPr lang="en-US" dirty="0" smtClean="0"/>
              <a:t>Common Core Learning Standard Assessed</a:t>
            </a:r>
            <a:endParaRPr lang="en-US" dirty="0"/>
          </a:p>
        </p:txBody>
      </p:sp>
      <p:sp>
        <p:nvSpPr>
          <p:cNvPr id="4" name="Content Placeholder 3"/>
          <p:cNvSpPr txBox="1">
            <a:spLocks/>
          </p:cNvSpPr>
          <p:nvPr/>
        </p:nvSpPr>
        <p:spPr>
          <a:xfrm>
            <a:off x="365125" y="1546225"/>
            <a:ext cx="8229600" cy="4525963"/>
          </a:xfrm>
          <a:prstGeom prst="rect">
            <a:avLst/>
          </a:prstGeom>
        </p:spPr>
        <p:txBody>
          <a:bodyPr/>
          <a:lstStyle/>
          <a:p>
            <a:r>
              <a:rPr lang="en-US" sz="2400" b="1" dirty="0" smtClean="0">
                <a:latin typeface="Gill Sans MT Pro Book"/>
              </a:rPr>
              <a:t>CCLS 6.G.4</a:t>
            </a:r>
          </a:p>
          <a:p>
            <a:r>
              <a:rPr lang="en-US" sz="2400" dirty="0" smtClean="0">
                <a:latin typeface="Gill Sans MT Pro Book"/>
              </a:rPr>
              <a:t> </a:t>
            </a:r>
          </a:p>
          <a:p>
            <a:r>
              <a:rPr lang="en-US" sz="2400" dirty="0" smtClean="0">
                <a:latin typeface="Gill Sans MT Pro Book"/>
              </a:rPr>
              <a:t>Represent three-dimensional figures using nets made up of rectangles and triangles, and use the nets to find the surface area of these figures. Apply these techniques in the context of solving real-world and mathematical problems.</a:t>
            </a:r>
            <a:endParaRPr lang="en-US" sz="2400" dirty="0">
              <a:latin typeface="Gill Sans MT Pro Book"/>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Question</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1076"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1077"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131079" name="Rectangle 12"/>
          <p:cNvSpPr>
            <a:spLocks noChangeArrowheads="1"/>
          </p:cNvSpPr>
          <p:nvPr/>
        </p:nvSpPr>
        <p:spPr bwMode="auto">
          <a:xfrm>
            <a:off x="4840288" y="3208338"/>
            <a:ext cx="3898900" cy="1481137"/>
          </a:xfrm>
          <a:prstGeom prst="rect">
            <a:avLst/>
          </a:prstGeom>
          <a:solidFill>
            <a:srgbClr val="E3EDF4"/>
          </a:solidFill>
          <a:ln w="9525">
            <a:noFill/>
            <a:round/>
            <a:headEnd/>
            <a:tailEnd/>
          </a:ln>
        </p:spPr>
        <p:txBody>
          <a:bodyPr lIns="0" tIns="0" rIns="0" bIns="0" anchor="ctr"/>
          <a:lstStyle/>
          <a:p>
            <a:pPr algn="ctr"/>
            <a:r>
              <a:rPr lang="en-US" sz="3200" b="1" dirty="0">
                <a:solidFill>
                  <a:srgbClr val="628DBB"/>
                </a:solidFill>
              </a:rPr>
              <a:t>How would you answer this question?</a:t>
            </a:r>
          </a:p>
        </p:txBody>
      </p:sp>
      <p:sp>
        <p:nvSpPr>
          <p:cNvPr id="9"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Exemplar</a:t>
            </a:r>
          </a:p>
        </p:txBody>
      </p:sp>
      <p:sp>
        <p:nvSpPr>
          <p:cNvPr id="4" name="Content Placeholder 3"/>
          <p:cNvSpPr>
            <a:spLocks noGrp="1"/>
          </p:cNvSpPr>
          <p:nvPr>
            <p:ph idx="4294967295"/>
          </p:nvPr>
        </p:nvSpPr>
        <p:spPr>
          <a:xfrm>
            <a:off x="1397000" y="874713"/>
            <a:ext cx="7747000" cy="5622925"/>
          </a:xfrm>
        </p:spPr>
        <p:txBody>
          <a:bodyPr/>
          <a:lstStyle/>
          <a:p>
            <a:pPr marL="0" indent="0">
              <a:defRPr/>
            </a:pPr>
            <a:r>
              <a:rPr lang="en-US" sz="1800" dirty="0" smtClean="0"/>
              <a:t>A closed box in the shape of a rectangular prism has a length of 13 cm, a width of 5.3 cm, and a height of 7.1 cm.</a:t>
            </a:r>
          </a:p>
          <a:p>
            <a:pPr>
              <a:defRPr/>
            </a:pPr>
            <a:r>
              <a:rPr lang="en-US" sz="1800" dirty="0" smtClean="0"/>
              <a:t>Draw a net of the box and find its surface area in square centimeters. </a:t>
            </a:r>
          </a:p>
          <a:p>
            <a:pPr>
              <a:defRPr/>
            </a:pPr>
            <a:r>
              <a:rPr lang="en-US" sz="1800" b="1" dirty="0" smtClean="0"/>
              <a:t>Show your work.</a:t>
            </a:r>
            <a:endParaRPr lang="en-US" sz="1800"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sz="1800" b="1" dirty="0" smtClean="0"/>
          </a:p>
          <a:p>
            <a:pPr marL="0" indent="0">
              <a:defRPr/>
            </a:pPr>
            <a:endParaRPr lang="en-US" b="1" dirty="0" smtClean="0"/>
          </a:p>
          <a:p>
            <a:pPr marL="0" indent="0">
              <a:defRPr/>
            </a:pPr>
            <a:r>
              <a:rPr lang="en-US" sz="1800" b="1" dirty="0" smtClean="0"/>
              <a:t>Answer </a:t>
            </a:r>
            <a:r>
              <a:rPr lang="en-US" sz="1800" b="1" u="sng" dirty="0" smtClean="0"/>
              <a:t>                                            </a:t>
            </a:r>
            <a:r>
              <a:rPr lang="en-US" sz="1800" dirty="0" smtClean="0"/>
              <a:t>     .</a:t>
            </a:r>
          </a:p>
          <a:p>
            <a:pPr marL="0" indent="0">
              <a:defRPr/>
            </a:pPr>
            <a:endParaRPr lang="en-US" sz="1800" b="1" dirty="0"/>
          </a:p>
        </p:txBody>
      </p:sp>
      <p:sp>
        <p:nvSpPr>
          <p:cNvPr id="132100" name="Text Box 7"/>
          <p:cNvSpPr txBox="1">
            <a:spLocks noChangeArrowheads="1"/>
          </p:cNvSpPr>
          <p:nvPr/>
        </p:nvSpPr>
        <p:spPr bwMode="auto">
          <a:xfrm>
            <a:off x="482600" y="92075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13210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pic>
        <p:nvPicPr>
          <p:cNvPr id="132102" name="Picture 29"/>
          <p:cNvPicPr>
            <a:picLocks noChangeAspect="1" noChangeArrowheads="1"/>
          </p:cNvPicPr>
          <p:nvPr/>
        </p:nvPicPr>
        <p:blipFill>
          <a:blip r:embed="rId3"/>
          <a:srcRect/>
          <a:stretch>
            <a:fillRect/>
          </a:stretch>
        </p:blipFill>
        <p:spPr bwMode="auto">
          <a:xfrm>
            <a:off x="1492250" y="2314575"/>
            <a:ext cx="3660775" cy="3660775"/>
          </a:xfrm>
          <a:prstGeom prst="rect">
            <a:avLst/>
          </a:prstGeom>
          <a:noFill/>
          <a:ln w="9525">
            <a:noFill/>
            <a:miter lim="800000"/>
            <a:headEnd/>
            <a:tailEnd/>
          </a:ln>
        </p:spPr>
      </p:pic>
      <p:sp>
        <p:nvSpPr>
          <p:cNvPr id="132107" name="Rectangle 51208"/>
          <p:cNvSpPr>
            <a:spLocks noChangeArrowheads="1"/>
          </p:cNvSpPr>
          <p:nvPr/>
        </p:nvSpPr>
        <p:spPr bwMode="auto">
          <a:xfrm>
            <a:off x="2378075" y="6169025"/>
            <a:ext cx="1547813" cy="307975"/>
          </a:xfrm>
          <a:prstGeom prst="rect">
            <a:avLst/>
          </a:prstGeom>
          <a:noFill/>
          <a:ln w="9525">
            <a:noFill/>
            <a:miter lim="800000"/>
            <a:headEnd/>
            <a:tailEnd/>
          </a:ln>
        </p:spPr>
        <p:txBody>
          <a:bodyPr wrap="none">
            <a:spAutoFit/>
          </a:bodyPr>
          <a:lstStyle/>
          <a:p>
            <a:r>
              <a:rPr lang="en-US" dirty="0"/>
              <a:t>397.66 sq. cm.</a:t>
            </a:r>
          </a:p>
        </p:txBody>
      </p:sp>
      <mc:AlternateContent xmlns:mc="http://schemas.openxmlformats.org/markup-compatibility/2006" xmlns:a14="http://schemas.microsoft.com/office/drawing/2010/main">
        <mc:Choice Requires="a14">
          <p:sp>
            <p:nvSpPr>
              <p:cNvPr id="2" name="Rectangle 1"/>
              <p:cNvSpPr/>
              <p:nvPr/>
            </p:nvSpPr>
            <p:spPr>
              <a:xfrm>
                <a:off x="6120874" y="3632724"/>
                <a:ext cx="22767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5.3×13</m:t>
                          </m:r>
                        </m:e>
                      </m:d>
                      <m:r>
                        <a:rPr lang="en-US" sz="1600" i="1">
                          <a:latin typeface="Cambria Math"/>
                        </a:rPr>
                        <m:t>=137.8</m:t>
                      </m:r>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6120874" y="3632724"/>
                <a:ext cx="2276777"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701079" y="3967931"/>
                <a:ext cx="31163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184.6+75.26+137.8=397.66</m:t>
                      </m:r>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5701079" y="3967931"/>
                <a:ext cx="3116366" cy="338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42190" y="3324947"/>
                <a:ext cx="343414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5.3×7.1</m:t>
                          </m:r>
                        </m:e>
                      </m:d>
                      <m:r>
                        <a:rPr lang="en-US" sz="1600" i="1">
                          <a:latin typeface="Cambria Math"/>
                        </a:rPr>
                        <m:t>=2×37.63=75.26</m:t>
                      </m:r>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5542190" y="3324947"/>
                <a:ext cx="3434145" cy="3385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619935" y="2963988"/>
                <a:ext cx="327865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2×</m:t>
                      </m:r>
                      <m:d>
                        <m:dPr>
                          <m:ctrlPr>
                            <a:rPr lang="en-US" sz="1600" i="1">
                              <a:latin typeface="Cambria Math"/>
                            </a:rPr>
                          </m:ctrlPr>
                        </m:dPr>
                        <m:e>
                          <m:r>
                            <a:rPr lang="en-US" sz="1600" i="1">
                              <a:latin typeface="Cambria Math"/>
                            </a:rPr>
                            <m:t>13×7.1</m:t>
                          </m:r>
                        </m:e>
                      </m:d>
                      <m:r>
                        <a:rPr lang="en-US" sz="1600" i="1">
                          <a:latin typeface="Cambria Math"/>
                        </a:rPr>
                        <m:t>=2×92.3=184.6</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5619935" y="2963988"/>
                <a:ext cx="3278654" cy="338554"/>
              </a:xfrm>
              <a:prstGeom prst="rect">
                <a:avLst/>
              </a:prstGeom>
              <a:blipFill rotWithShape="1">
                <a:blip r:embed="rId7"/>
                <a:stretch>
                  <a:fillRect/>
                </a:stretch>
              </a:blipFill>
            </p:spPr>
            <p:txBody>
              <a:bodyPr/>
              <a:lstStyle/>
              <a:p>
                <a:r>
                  <a:rPr lang="en-US">
                    <a:noFill/>
                  </a:rPr>
                  <a:t> </a:t>
                </a:r>
              </a:p>
            </p:txBody>
          </p:sp>
        </mc:Fallback>
      </mc:AlternateContent>
      <p:sp>
        <p:nvSpPr>
          <p:cNvPr id="14"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a:t>
            </a:r>
          </a:p>
        </p:txBody>
      </p:sp>
      <p:pic>
        <p:nvPicPr>
          <p:cNvPr id="133123" name="Picture 2"/>
          <p:cNvPicPr>
            <a:picLocks noChangeAspect="1" noChangeArrowheads="1"/>
          </p:cNvPicPr>
          <p:nvPr/>
        </p:nvPicPr>
        <p:blipFill>
          <a:blip r:embed="rId3"/>
          <a:srcRect/>
          <a:stretch>
            <a:fillRect/>
          </a:stretch>
        </p:blipFill>
        <p:spPr bwMode="auto">
          <a:xfrm>
            <a:off x="544513" y="742950"/>
            <a:ext cx="7781925" cy="568801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7</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65124" y="197628"/>
            <a:ext cx="8508712"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1 Annotation</a:t>
            </a:r>
          </a:p>
        </p:txBody>
      </p:sp>
      <p:sp>
        <p:nvSpPr>
          <p:cNvPr id="134147"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A complete net is drawn and accurately labeled, and all calculations for each of the rectangles are shown. The final answer, the sum of the area of all six rectangles, is correct.</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6 Extended-response </a:t>
            </a:r>
            <a:r>
              <a:rPr dirty="0" smtClean="0">
                <a:latin typeface="Verdana" pitchFamily="34" charset="0"/>
              </a:rPr>
              <a:t>Guide Paper 2</a:t>
            </a:r>
          </a:p>
        </p:txBody>
      </p:sp>
      <p:pic>
        <p:nvPicPr>
          <p:cNvPr id="135171" name="Picture 2"/>
          <p:cNvPicPr>
            <a:picLocks noChangeAspect="1" noChangeArrowheads="1"/>
          </p:cNvPicPr>
          <p:nvPr/>
        </p:nvPicPr>
        <p:blipFill>
          <a:blip r:embed="rId3"/>
          <a:srcRect/>
          <a:stretch>
            <a:fillRect/>
          </a:stretch>
        </p:blipFill>
        <p:spPr bwMode="auto">
          <a:xfrm>
            <a:off x="993775" y="796925"/>
            <a:ext cx="6340475" cy="548957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NY State 2013 Turnkey Training"/>
  <p:tag name="ARTICULATE_PUBLISH_PATH" val="C:\Users\Christina\Documents\Consulting\Intrepid\Subversion\FY13_AuditSampling\FY13_AS_05_ProfilingApproach\FY13_AS_05_Beta"/>
  <p:tag name="ARTICULATE_LOGO" val="logo_placeholder.gif"/>
  <p:tag name="ARTICULATE_PRESENTER" val="(None selected)"/>
  <p:tag name="ARTICULATE_PRESENTER_GUID" val="9869030842"/>
  <p:tag name="ARTICULATE_LMS" val="0"/>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9168</TotalTime>
  <Words>2541</Words>
  <Application>Microsoft Office PowerPoint</Application>
  <PresentationFormat>On-screen Show (4:3)</PresentationFormat>
  <Paragraphs>331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PowerPoint Presentation</vt:lpstr>
      <vt:lpstr>PowerPoint Presentation</vt:lpstr>
      <vt:lpstr>Grade 6 Extended-response Question</vt:lpstr>
      <vt:lpstr>Grade 6 Extended-response   Common Core Learning Standard Assessed</vt:lpstr>
      <vt:lpstr>Grade 6 Extended-response Question</vt:lpstr>
      <vt:lpstr>Grade 6 Extended-response Exemplar</vt:lpstr>
      <vt:lpstr>Grade 6 Extended-response Guide Paper 1</vt:lpstr>
      <vt:lpstr>Grade 6 Extended-response Guide Paper 1 Annotation</vt:lpstr>
      <vt:lpstr>Grade 6 Extended-response Guide Paper 2</vt:lpstr>
      <vt:lpstr>Grade 6 Extended-response Guide Paper 2 Annotation</vt:lpstr>
      <vt:lpstr>Grade 6 Extended-response Guide Paper 3</vt:lpstr>
      <vt:lpstr>Grade 6 Extended-response Guide Paper 3 Annotation</vt:lpstr>
      <vt:lpstr>Grade 6 Extended-response Guide Paper 4</vt:lpstr>
      <vt:lpstr>Grade 6 Extended-response Guide Paper 4 Annotation</vt:lpstr>
      <vt:lpstr>Grade 6 Extended-response Guide Paper 5</vt:lpstr>
      <vt:lpstr>Grade 6 Extended-response Guide Paper 5 Annotation</vt:lpstr>
      <vt:lpstr>Grade 6 Extended-response Guide Paper 6</vt:lpstr>
      <vt:lpstr>Grade 6 Extended-response Guide Paper 6 Annotation</vt:lpstr>
      <vt:lpstr>Grade 6 Extended-response Guide Paper 7</vt:lpstr>
      <vt:lpstr>Grade 6 Extended-response Guide Paper 7 Annotation</vt:lpstr>
      <vt:lpstr>Grade 6 Extended-response Guide Paper 8</vt:lpstr>
      <vt:lpstr>Grade 6 Extended-response Guide Paper 8 Annotation</vt:lpstr>
      <vt:lpstr>Grade 6 Extended-response Guide Paper 9</vt:lpstr>
      <vt:lpstr>Grade 6 Extended-response Guide Paper 9 Annotation</vt:lpstr>
      <vt:lpstr>Grade 6 Extended-response Guide Paper 10</vt:lpstr>
      <vt:lpstr>Grade 6 Extended-response Guide Paper 10 Annotation</vt:lpstr>
      <vt:lpstr>Grade 6 Extended-response Guide Paper 11</vt:lpstr>
      <vt:lpstr>Grade 6 Extended-response Guide Paper 11 Annotation</vt:lpstr>
      <vt:lpstr>Grades 3-8 Mathematics Assessment Scoring Training</vt:lpstr>
      <vt:lpstr>Resources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Erin Wheeler</cp:lastModifiedBy>
  <cp:revision>510</cp:revision>
  <cp:lastPrinted>2013-02-27T00:42:49Z</cp:lastPrinted>
  <dcterms:created xsi:type="dcterms:W3CDTF">2012-12-04T16:51:55Z</dcterms:created>
  <dcterms:modified xsi:type="dcterms:W3CDTF">2013-03-14T19:54:50Z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04EC54D3-CC3A-4DED-9F0B-A2BBF62492BA</vt:lpwstr>
  </property>
  <property fmtid="{D5CDD505-2E9C-101B-9397-08002B2CF9AE}" pid="6" name="ArticulateProjectFull">
    <vt:lpwstr>C:\Users\Christina\Documents\Consulting\Pearson\Development\Revised_Final_Turnkey_Math_Training_012013.ppta</vt:lpwstr>
  </property>
</Properties>
</file>