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332" r:id="rId2"/>
    <p:sldId id="616" r:id="rId3"/>
    <p:sldId id="423" r:id="rId4"/>
    <p:sldId id="574" r:id="rId5"/>
    <p:sldId id="424" r:id="rId6"/>
    <p:sldId id="575" r:id="rId7"/>
    <p:sldId id="476" r:id="rId8"/>
    <p:sldId id="576" r:id="rId9"/>
    <p:sldId id="477" r:id="rId10"/>
    <p:sldId id="577" r:id="rId11"/>
    <p:sldId id="478" r:id="rId12"/>
    <p:sldId id="425" r:id="rId13"/>
    <p:sldId id="622" r:id="rId14"/>
    <p:sldId id="617" r:id="rId15"/>
  </p:sldIdLst>
  <p:sldSz cx="9144000" cy="6858000" type="screen4x3"/>
  <p:notesSz cx="7010400" cy="9296400"/>
  <p:custDataLst>
    <p:tags r:id="rId1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70795" autoAdjust="0"/>
  </p:normalViewPr>
  <p:slideViewPr>
    <p:cSldViewPr snapToGrid="0">
      <p:cViewPr>
        <p:scale>
          <a:sx n="51" d="100"/>
          <a:sy n="51" d="100"/>
        </p:scale>
        <p:origin x="-1680" y="-90"/>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48" d="100"/>
          <a:sy n="48" d="100"/>
        </p:scale>
        <p:origin x="-2040" y="283"/>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pPr defTabSz="912856">
              <a:defRPr/>
            </a:pPr>
            <a:r>
              <a:rPr lang="en-US" dirty="0" smtClean="0"/>
              <a:t>Ensure participants have a copy of </a:t>
            </a:r>
            <a:r>
              <a:rPr lang="en-US" dirty="0" smtClean="0">
                <a:latin typeface="Verdana" pitchFamily="34" charset="0"/>
                <a:cs typeface="Arial" charset="0"/>
              </a:rPr>
              <a:t>the Grade 6 Extended-response (3-point) Sample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the descriptions of the levels of performance on the three point rubric</a:t>
            </a:r>
            <a:r>
              <a:rPr lang="en-US" baseline="0" dirty="0" smtClean="0"/>
              <a:t> and have the seen how the</a:t>
            </a:r>
            <a:r>
              <a:rPr lang="en-US" dirty="0" smtClean="0"/>
              <a:t> guide papers to define what</a:t>
            </a:r>
            <a:r>
              <a:rPr lang="en-US" baseline="0" dirty="0" smtClean="0"/>
              <a:t> types of work demonstrate the understanding required for each level, we will use this information to score the 5 practice papers.  If you find that your scores are not accurate, it is important to consider why.   Once you are able to identify how the practice papers connect to the guide papers, your accuracy will improve. </a:t>
            </a:r>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7"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p:txBody>
      </p:sp>
      <p:sp>
        <p:nvSpPr>
          <p:cNvPr id="318468" name="Slide Number Placeholder 3"/>
          <p:cNvSpPr>
            <a:spLocks noGrp="1"/>
          </p:cNvSpPr>
          <p:nvPr>
            <p:ph type="sldNum" sz="quarter" idx="5"/>
          </p:nvPr>
        </p:nvSpPr>
        <p:spPr/>
        <p:txBody>
          <a:bodyPr/>
          <a:lstStyle/>
          <a:p>
            <a:fld id="{0E348A43-7036-4559-9818-D6B1E1AD4BE9}"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1" name="Notes Placeholder 2"/>
          <p:cNvSpPr>
            <a:spLocks noGrp="1"/>
          </p:cNvSpPr>
          <p:nvPr>
            <p:ph type="body" idx="1"/>
          </p:nvPr>
        </p:nvSpPr>
        <p:spPr/>
        <p:txBody>
          <a:bodyPr/>
          <a:lstStyle/>
          <a:p>
            <a:r>
              <a:rPr lang="en-US" smtClean="0"/>
              <a:t>This response exhibits many flaws but is not completely incorrect and demonstrates only a limited understanding of the mathematical procedures embodied in the task. No net is shown. While the areas of the rectangles are all calculated correctly, an addition error and an inappropriate truncation result in an incorrect answer (396.6).</a:t>
            </a:r>
            <a:endParaRPr lang="en-US" dirty="0" smtClean="0"/>
          </a:p>
        </p:txBody>
      </p:sp>
      <p:sp>
        <p:nvSpPr>
          <p:cNvPr id="319492" name="Slide Number Placeholder 3"/>
          <p:cNvSpPr>
            <a:spLocks noGrp="1"/>
          </p:cNvSpPr>
          <p:nvPr>
            <p:ph type="sldNum" sz="quarter" idx="5"/>
          </p:nvPr>
        </p:nvSpPr>
        <p:spPr/>
        <p:txBody>
          <a:bodyPr/>
          <a:lstStyle/>
          <a:p>
            <a:fld id="{A8D5F4B6-7277-47E7-B3DE-DD089A73D86B}" type="slidenum">
              <a:rPr lang="en-GB" smtClean="0"/>
              <a:pPr/>
              <a:t>11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p:txBody>
      </p:sp>
      <p:sp>
        <p:nvSpPr>
          <p:cNvPr id="320516" name="Slide Number Placeholder 3"/>
          <p:cNvSpPr>
            <a:spLocks noGrp="1"/>
          </p:cNvSpPr>
          <p:nvPr>
            <p:ph type="sldNum" sz="quarter" idx="5"/>
          </p:nvPr>
        </p:nvSpPr>
        <p:spPr/>
        <p:txBody>
          <a:bodyPr/>
          <a:lstStyle/>
          <a:p>
            <a:fld id="{738799D1-A63F-4D0C-8117-C7A4B2B9D5B8}" type="slidenum">
              <a:rPr lang="en-GB" smtClean="0"/>
              <a:pPr/>
              <a:t>12</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13</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r>
              <a:rPr lang="en-US" dirty="0" smtClean="0"/>
              <a:t>Point out the available resources.</a:t>
            </a:r>
          </a:p>
          <a:p>
            <a:endParaRPr lang="en-US" dirty="0"/>
          </a:p>
          <a:p>
            <a:r>
              <a:rPr lang="en-US" dirty="0">
                <a:latin typeface="Verdana" pitchFamily="34" charset="0"/>
                <a:cs typeface="Arial" charset="0"/>
              </a:rPr>
              <a:t>Cover any “parking lot” issues/questions that were tabled during the presentation.</a:t>
            </a:r>
          </a:p>
          <a:p>
            <a:endParaRPr lang="en-US" dirty="0">
              <a:latin typeface="Verdana" pitchFamily="34" charset="0"/>
              <a:cs typeface="Arial" charset="0"/>
            </a:endParaRPr>
          </a:p>
          <a:p>
            <a:r>
              <a:rPr lang="en-US" dirty="0">
                <a:latin typeface="Verdana" pitchFamily="34" charset="0"/>
                <a:cs typeface="Arial" charset="0"/>
              </a:rPr>
              <a:t>A video of this training has been created and will be available, along with the handouts, on </a:t>
            </a:r>
            <a:r>
              <a:rPr lang="en-US" dirty="0" err="1">
                <a:latin typeface="Verdana" pitchFamily="34" charset="0"/>
                <a:cs typeface="Arial" charset="0"/>
              </a:rPr>
              <a:t>EngageNY</a:t>
            </a:r>
            <a:r>
              <a:rPr lang="en-US" dirty="0">
                <a:latin typeface="Verdana" pitchFamily="34" charset="0"/>
                <a:cs typeface="Arial" charset="0"/>
              </a:rPr>
              <a:t>. </a:t>
            </a:r>
          </a:p>
          <a:p>
            <a:endParaRPr lang="en-US" dirty="0">
              <a:latin typeface="Verdana" pitchFamily="34" charset="0"/>
              <a:cs typeface="Arial" charset="0"/>
            </a:endParaRPr>
          </a:p>
          <a:p>
            <a:r>
              <a:rPr lang="en-US" dirty="0">
                <a:latin typeface="Verdana" pitchFamily="34" charset="0"/>
                <a:cs typeface="Arial" charset="0"/>
              </a:rPr>
              <a:t>Thank the participants for being engaged in the training, which covered a lot of material.</a:t>
            </a:r>
          </a:p>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14</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r>
              <a:rPr lang="en-US" dirty="0" smtClean="0"/>
              <a:t>Refer participants to </a:t>
            </a:r>
            <a:r>
              <a:rPr lang="en-US" baseline="0" dirty="0" smtClean="0"/>
              <a:t>the </a:t>
            </a:r>
            <a:r>
              <a:rPr lang="en-US" dirty="0" smtClean="0"/>
              <a:t>Grade 6 Extended</a:t>
            </a:r>
            <a:r>
              <a:rPr lang="en-US" baseline="0" dirty="0" smtClean="0"/>
              <a:t>-response (3-Point) Sample Question Practice Set packet</a:t>
            </a:r>
            <a:r>
              <a:rPr lang="en-US" baseline="0" dirty="0" smtClean="0"/>
              <a:t>.</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Verdana" pitchFamily="34" charset="0"/>
                <a:cs typeface="Arial" charset="0"/>
              </a:rPr>
              <a:t>If you have not already scored the practice set, please pause the video so you can </a:t>
            </a:r>
            <a:r>
              <a:rPr lang="en-US" dirty="0" smtClean="0">
                <a:latin typeface="Verdana" pitchFamily="34" charset="0"/>
                <a:cs typeface="Arial" charset="0"/>
              </a:rPr>
              <a:t>read and score the entire practice set prior to reviewing the responses in the set. </a:t>
            </a:r>
          </a:p>
          <a:p>
            <a:endParaRPr lang="en-US" baseline="0" dirty="0" smtClean="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2</a:t>
            </a:fld>
            <a:endParaRPr lang="en-GB" dirty="0"/>
          </a:p>
        </p:txBody>
      </p:sp>
    </p:spTree>
    <p:extLst>
      <p:ext uri="{BB962C8B-B14F-4D97-AF65-F5344CB8AC3E}">
        <p14:creationId xmlns:p14="http://schemas.microsoft.com/office/powerpoint/2010/main" val="16832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9" name="Notes Placeholder 2"/>
          <p:cNvSpPr>
            <a:spLocks noGrp="1"/>
          </p:cNvSpPr>
          <p:nvPr>
            <p:ph type="body" idx="1"/>
          </p:nvPr>
        </p:nvSpPr>
        <p:spPr/>
        <p:txBody>
          <a:bodyPr/>
          <a:lstStyle/>
          <a:p>
            <a:r>
              <a:rPr lang="en-US" dirty="0" smtClean="0"/>
              <a:t>Refer participants to Practice Paper 1 in the Grade 6 Extended-response (3-Point) Sample Question Practice Set packet.</a:t>
            </a:r>
          </a:p>
          <a:p>
            <a:endParaRPr lang="en-US" dirty="0" smtClean="0"/>
          </a:p>
          <a:p>
            <a:r>
              <a:rPr lang="en-US" dirty="0" smtClean="0"/>
              <a:t>This response is partially correct and demonstrates partial understanding of the mathematical procedures embodied in the task. A net is drawn and the dimensions are correctly labeled; however, there are two missing lines which result in four rectangles instead of six. The area of each labeled rectangle is correct. The areas of the four rectangles shown on the incorrect net are added correctly and the final answer is correct.</a:t>
            </a:r>
          </a:p>
        </p:txBody>
      </p:sp>
      <p:sp>
        <p:nvSpPr>
          <p:cNvPr id="311300" name="Slide Number Placeholder 3"/>
          <p:cNvSpPr>
            <a:spLocks noGrp="1"/>
          </p:cNvSpPr>
          <p:nvPr>
            <p:ph type="sldNum" sz="quarter" idx="5"/>
          </p:nvPr>
        </p:nvSpPr>
        <p:spPr/>
        <p:txBody>
          <a:bodyPr/>
          <a:lstStyle/>
          <a:p>
            <a:fld id="{149E7C5E-3425-49B8-84B3-52A319605158}"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p:txBody>
      </p:sp>
      <p:sp>
        <p:nvSpPr>
          <p:cNvPr id="312324" name="Slide Number Placeholder 3"/>
          <p:cNvSpPr>
            <a:spLocks noGrp="1"/>
          </p:cNvSpPr>
          <p:nvPr>
            <p:ph type="sldNum" sz="quarter" idx="5"/>
          </p:nvPr>
        </p:nvSpPr>
        <p:spPr/>
        <p:txBody>
          <a:bodyPr/>
          <a:lstStyle/>
          <a:p>
            <a:fld id="{DAFF626F-4C19-48E5-B47E-BF902D632555}"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Notes Placeholder 2"/>
          <p:cNvSpPr>
            <a:spLocks noGrp="1"/>
          </p:cNvSpPr>
          <p:nvPr>
            <p:ph type="body" idx="1"/>
          </p:nvPr>
        </p:nvSpPr>
        <p:spPr/>
        <p:txBody>
          <a:bodyPr/>
          <a:lstStyle/>
          <a:p>
            <a:r>
              <a:rPr lang="en-US" smtClean="0"/>
              <a:t>Refer participants to Practice Paper 2 in the Grade 6 Extended-response (3-Point) Sample Question Practice Set packet.</a:t>
            </a:r>
          </a:p>
          <a:p>
            <a:endParaRPr lang="en-US" smtClean="0"/>
          </a:p>
          <a:p>
            <a:r>
              <a:rPr lang="en-US" smtClean="0"/>
              <a:t>This response exhibits many flaws but is not completely incorrect and reflects a lack of essential understanding of the underlying mathematical concepts. Although not all of the labels are accurate, an appropriate net is shown. However, an inappropriate mathematical process is used to determine the surface area and the answer is incorrect.</a:t>
            </a:r>
            <a:endParaRPr lang="en-US" dirty="0" smtClean="0"/>
          </a:p>
        </p:txBody>
      </p:sp>
      <p:sp>
        <p:nvSpPr>
          <p:cNvPr id="313348" name="Slide Number Placeholder 3"/>
          <p:cNvSpPr>
            <a:spLocks noGrp="1"/>
          </p:cNvSpPr>
          <p:nvPr>
            <p:ph type="sldNum" sz="quarter" idx="5"/>
          </p:nvPr>
        </p:nvSpPr>
        <p:spPr/>
        <p:txBody>
          <a:bodyPr/>
          <a:lstStyle/>
          <a:p>
            <a:fld id="{A917CE7A-CEB4-46BC-8257-2529718994E4}"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p:txBody>
      </p:sp>
      <p:sp>
        <p:nvSpPr>
          <p:cNvPr id="314372" name="Slide Number Placeholder 3"/>
          <p:cNvSpPr>
            <a:spLocks noGrp="1"/>
          </p:cNvSpPr>
          <p:nvPr>
            <p:ph type="sldNum" sz="quarter" idx="5"/>
          </p:nvPr>
        </p:nvSpPr>
        <p:spPr/>
        <p:txBody>
          <a:bodyPr/>
          <a:lstStyle/>
          <a:p>
            <a:fld id="{22461A36-2B95-48DE-88A0-554BB7893FFA}"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Notes Placeholder 2"/>
          <p:cNvSpPr>
            <a:spLocks noGrp="1"/>
          </p:cNvSpPr>
          <p:nvPr>
            <p:ph type="body" idx="1"/>
          </p:nvPr>
        </p:nvSpPr>
        <p:spPr/>
        <p:txBody>
          <a:bodyPr/>
          <a:lstStyle/>
          <a:p>
            <a:r>
              <a:rPr lang="en-US" smtClean="0"/>
              <a:t>Refer participants to Practice Paper 3 in the Grade 6 Extended-response (3-Point) Sample Question Practice Set packet.</a:t>
            </a:r>
          </a:p>
          <a:p>
            <a:endParaRPr lang="en-US" smtClean="0"/>
          </a:p>
          <a:p>
            <a:r>
              <a:rPr lang="en-US" smtClean="0"/>
              <a:t>This response is irrelevant. No net is shown and the volume is calculated and then divided by 4. The surface area is not determined.</a:t>
            </a:r>
            <a:endParaRPr lang="en-US" dirty="0" smtClean="0"/>
          </a:p>
        </p:txBody>
      </p:sp>
      <p:sp>
        <p:nvSpPr>
          <p:cNvPr id="315396" name="Slide Number Placeholder 3"/>
          <p:cNvSpPr>
            <a:spLocks noGrp="1"/>
          </p:cNvSpPr>
          <p:nvPr>
            <p:ph type="sldNum" sz="quarter" idx="5"/>
          </p:nvPr>
        </p:nvSpPr>
        <p:spPr/>
        <p:txBody>
          <a:bodyPr/>
          <a:lstStyle/>
          <a:p>
            <a:fld id="{D0DF9241-0E4A-4EDC-A954-7B0E1DD3B02C}"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Notes Placeholder 2"/>
          <p:cNvSpPr>
            <a:spLocks noGrp="1"/>
          </p:cNvSpPr>
          <p:nvPr>
            <p:ph type="body" idx="1"/>
          </p:nvPr>
        </p:nvSpPr>
        <p:spPr/>
        <p:txBody>
          <a:bodyPr/>
          <a:lstStyle/>
          <a:p>
            <a:r>
              <a:rPr lang="en-US" dirty="0" smtClean="0"/>
              <a:t>Direct the participants to read the annotation; ask if there are any questions. A second training option is to read or paraphrase the annotation for participants while viewing the response slide.</a:t>
            </a:r>
          </a:p>
        </p:txBody>
      </p:sp>
      <p:sp>
        <p:nvSpPr>
          <p:cNvPr id="316420" name="Slide Number Placeholder 3"/>
          <p:cNvSpPr>
            <a:spLocks noGrp="1"/>
          </p:cNvSpPr>
          <p:nvPr>
            <p:ph type="sldNum" sz="quarter" idx="5"/>
          </p:nvPr>
        </p:nvSpPr>
        <p:spPr/>
        <p:txBody>
          <a:bodyPr/>
          <a:lstStyle/>
          <a:p>
            <a:fld id="{A604838C-D837-4B23-ACE2-208DCCB204AA}"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Notes Placeholder 2"/>
          <p:cNvSpPr>
            <a:spLocks noGrp="1"/>
          </p:cNvSpPr>
          <p:nvPr>
            <p:ph type="body" idx="1"/>
          </p:nvPr>
        </p:nvSpPr>
        <p:spPr/>
        <p:txBody>
          <a:bodyPr/>
          <a:lstStyle/>
          <a:p>
            <a:r>
              <a:rPr lang="en-US" smtClean="0"/>
              <a:t>Refer participants to Practice Paper 4 in the Grade 6 Extended-response (3-Point) Sample Question Practice Set packet.</a:t>
            </a:r>
          </a:p>
          <a:p>
            <a:endParaRPr lang="en-US" smtClean="0"/>
          </a:p>
          <a:p>
            <a:r>
              <a:rPr lang="en-US" smtClean="0"/>
              <a:t>This response answers the question correctly and demonstrates a thorough understanding of the mathematical concepts. A complete net is drawn and accurately labeled. The areas are shown on a three-dimensional box with labeled sides, indicating the values used to determine the areas. These areas are multiplied by two and then added, resulting in the correct answer.</a:t>
            </a:r>
            <a:endParaRPr lang="en-US" dirty="0" smtClean="0"/>
          </a:p>
        </p:txBody>
      </p:sp>
      <p:sp>
        <p:nvSpPr>
          <p:cNvPr id="317444" name="Slide Number Placeholder 3"/>
          <p:cNvSpPr>
            <a:spLocks noGrp="1"/>
          </p:cNvSpPr>
          <p:nvPr>
            <p:ph type="sldNum" sz="quarter" idx="5"/>
          </p:nvPr>
        </p:nvSpPr>
        <p:spPr/>
        <p:txBody>
          <a:bodyPr/>
          <a:lstStyle/>
          <a:p>
            <a:fld id="{CE59B2E8-0CDB-4668-A3DD-37F30BD6498B}"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pd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286221" y="2899319"/>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7956409" cy="1077218"/>
          </a:xfrm>
          <a:prstGeom prst="rect">
            <a:avLst/>
          </a:prstGeom>
          <a:noFill/>
        </p:spPr>
        <p:txBody>
          <a:bodyPr wrap="none" rtlCol="0">
            <a:spAutoFit/>
          </a:bodyPr>
          <a:lstStyle/>
          <a:p>
            <a:r>
              <a:rPr lang="en-US" sz="3200" dirty="0" smtClean="0"/>
              <a:t>Video </a:t>
            </a:r>
            <a:r>
              <a:rPr lang="en-US" sz="3200" dirty="0" smtClean="0"/>
              <a:t>13: </a:t>
            </a:r>
            <a:r>
              <a:rPr lang="en-US" sz="3200" dirty="0" smtClean="0"/>
              <a:t>Guide </a:t>
            </a:r>
            <a:r>
              <a:rPr lang="en-US" sz="3200" dirty="0"/>
              <a:t>Papers for </a:t>
            </a:r>
            <a:r>
              <a:rPr lang="en-US" sz="3200" dirty="0"/>
              <a:t>6</a:t>
            </a:r>
            <a:r>
              <a:rPr lang="en-US" sz="3200" baseline="30000" dirty="0" smtClean="0"/>
              <a:t>th</a:t>
            </a:r>
            <a:r>
              <a:rPr lang="en-US" sz="3200" dirty="0" smtClean="0"/>
              <a:t> </a:t>
            </a:r>
            <a:r>
              <a:rPr lang="en-US" sz="3200" dirty="0"/>
              <a:t>Grade </a:t>
            </a:r>
            <a:endParaRPr lang="en-US" sz="3200" dirty="0" smtClean="0"/>
          </a:p>
          <a:p>
            <a:r>
              <a:rPr lang="en-US" sz="3200" dirty="0"/>
              <a:t> </a:t>
            </a:r>
            <a:r>
              <a:rPr lang="en-US" sz="3200" dirty="0" smtClean="0"/>
              <a:t>              Three </a:t>
            </a:r>
            <a:r>
              <a:rPr lang="en-US" sz="3200" dirty="0"/>
              <a:t>Point Question</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4 Annotation</a:t>
            </a:r>
          </a:p>
        </p:txBody>
      </p:sp>
      <p:sp>
        <p:nvSpPr>
          <p:cNvPr id="164867" name="Content Placeholder 3"/>
          <p:cNvSpPr>
            <a:spLocks noGrp="1"/>
          </p:cNvSpPr>
          <p:nvPr>
            <p:ph idx="1"/>
          </p:nvPr>
        </p:nvSpPr>
        <p:spPr/>
        <p:txBody>
          <a:bodyPr/>
          <a:lstStyle/>
          <a:p>
            <a:pPr>
              <a:defRPr/>
            </a:pPr>
            <a:r>
              <a:rPr lang="en-US" b="1" dirty="0" smtClean="0"/>
              <a:t>Score Point 3</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demonstrates a thorough understanding of the mathematical concepts. A complete net is drawn and accurately labeled. The areas are shown on a three-dimensional box with labeled sides, indicating the values used to determine the areas. These areas are multiplied by two and then added, resulting in the correct answer.</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5</a:t>
            </a:r>
          </a:p>
        </p:txBody>
      </p:sp>
      <p:pic>
        <p:nvPicPr>
          <p:cNvPr id="165891" name="Picture 5"/>
          <p:cNvPicPr>
            <a:picLocks noChangeAspect="1" noChangeArrowheads="1"/>
          </p:cNvPicPr>
          <p:nvPr/>
        </p:nvPicPr>
        <p:blipFill>
          <a:blip r:embed="rId3"/>
          <a:srcRect/>
          <a:stretch>
            <a:fillRect/>
          </a:stretch>
        </p:blipFill>
        <p:spPr bwMode="auto">
          <a:xfrm>
            <a:off x="1609725" y="879475"/>
            <a:ext cx="5924550" cy="5372100"/>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5 Annotation</a:t>
            </a:r>
          </a:p>
        </p:txBody>
      </p:sp>
      <p:sp>
        <p:nvSpPr>
          <p:cNvPr id="166915"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smtClean="0"/>
              <a:t>This response exhibits many flaws but is not completely incorrect and demonstrates only a limited understanding of the mathematical procedures embodied in the task. No net is shown. While the areas of the rectangles are all calculated correctly, an addition error and an inappropriate truncation result in an incorrect answer (396.6).</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dirty="0"/>
              <a:t>Videos 5-8: Guide Papers and Practice Sets- 2 Point Rubric</a:t>
            </a:r>
          </a:p>
          <a:p>
            <a:r>
              <a:rPr lang="en-US" dirty="0"/>
              <a:t>Video 9: Three Point Holistic Rubric</a:t>
            </a:r>
          </a:p>
          <a:p>
            <a:r>
              <a:rPr lang="en-US" b="1"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13</a:t>
            </a:fld>
            <a:endParaRPr lang="en-US" dirty="0"/>
          </a:p>
        </p:txBody>
      </p:sp>
    </p:spTree>
    <p:extLst>
      <p:ext uri="{BB962C8B-B14F-4D97-AF65-F5344CB8AC3E}">
        <p14:creationId xmlns:p14="http://schemas.microsoft.com/office/powerpoint/2010/main" val="2398930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smtClean="0">
                <a:hlinkClick r:id="rId4"/>
              </a:rPr>
              <a:t>http://www.p12.nysed.gov/apda/</a:t>
            </a:r>
            <a:r>
              <a:rPr lang="en-US" sz="2200" dirty="0" smtClean="0"/>
              <a:t>  </a:t>
            </a:r>
          </a:p>
          <a:p>
            <a:pPr marL="0" indent="0"/>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14</a:t>
            </a:fld>
            <a:endParaRPr lang="en-US" dirty="0"/>
          </a:p>
        </p:txBody>
      </p:sp>
    </p:spTree>
    <p:extLst>
      <p:ext uri="{BB962C8B-B14F-4D97-AF65-F5344CB8AC3E}">
        <p14:creationId xmlns:p14="http://schemas.microsoft.com/office/powerpoint/2010/main" val="1620061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a:xfrm>
            <a:off x="8623300" y="6584950"/>
            <a:ext cx="520700" cy="273050"/>
          </a:xfrm>
        </p:spPr>
        <p:txBody>
          <a:bodyPr/>
          <a:lstStyle/>
          <a:p>
            <a:fld id="{85AC1CD9-F3E8-49B3-855D-43858F9D0A18}" type="slidenum">
              <a:rPr lang="en-US" smtClean="0"/>
              <a:pPr/>
              <a:t>2</a:t>
            </a:fld>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1308" y="119255"/>
            <a:ext cx="4829301" cy="6249684"/>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83576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1</a:t>
            </a:r>
          </a:p>
        </p:txBody>
      </p:sp>
      <p:pic>
        <p:nvPicPr>
          <p:cNvPr id="157699" name="Picture 6" descr="C:\Users\CHRIST~1\AppData\Local\Temp\SNAGHTML375ea6f.PNG"/>
          <p:cNvPicPr>
            <a:picLocks noChangeAspect="1" noChangeArrowheads="1"/>
          </p:cNvPicPr>
          <p:nvPr/>
        </p:nvPicPr>
        <p:blipFill>
          <a:blip r:embed="rId3"/>
          <a:srcRect/>
          <a:stretch>
            <a:fillRect/>
          </a:stretch>
        </p:blipFill>
        <p:spPr bwMode="auto">
          <a:xfrm>
            <a:off x="660400" y="908050"/>
            <a:ext cx="6343650" cy="5414963"/>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1 Annotation</a:t>
            </a:r>
          </a:p>
        </p:txBody>
      </p:sp>
      <p:sp>
        <p:nvSpPr>
          <p:cNvPr id="158723"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is partially correct and demonstrates partial understanding of the mathematical procedures embodied in the task. A net is drawn and the dimensions are correctly labeled; however, there are two missing lines which result in four rectangles instead of six. The area of each labeled rectangle is correct. The areas of the four rectangles shown on the incorrect net are added correctly and the final answer is correct.</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2</a:t>
            </a:r>
          </a:p>
        </p:txBody>
      </p:sp>
      <p:pic>
        <p:nvPicPr>
          <p:cNvPr id="159747" name="Picture 5"/>
          <p:cNvPicPr>
            <a:picLocks noChangeAspect="1" noChangeArrowheads="1"/>
          </p:cNvPicPr>
          <p:nvPr/>
        </p:nvPicPr>
        <p:blipFill>
          <a:blip r:embed="rId3"/>
          <a:srcRect/>
          <a:stretch>
            <a:fillRect/>
          </a:stretch>
        </p:blipFill>
        <p:spPr bwMode="auto">
          <a:xfrm>
            <a:off x="1427163" y="812800"/>
            <a:ext cx="5276850" cy="5581650"/>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2 Annotation</a:t>
            </a:r>
          </a:p>
        </p:txBody>
      </p:sp>
      <p:sp>
        <p:nvSpPr>
          <p:cNvPr id="160771"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smtClean="0"/>
              <a:t>This response exhibits many flaws but is not completely incorrect and reflects a lack of essential understanding of the underlying mathematical concepts. Although not all of the labels are accurate, an appropriate net is shown. However, an inappropriate mathematical process is used to determine the surface area and the answer is incorrect.</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3</a:t>
            </a:r>
          </a:p>
        </p:txBody>
      </p:sp>
      <p:pic>
        <p:nvPicPr>
          <p:cNvPr id="161795" name="Picture 6"/>
          <p:cNvPicPr>
            <a:picLocks noChangeAspect="1" noChangeArrowheads="1"/>
          </p:cNvPicPr>
          <p:nvPr/>
        </p:nvPicPr>
        <p:blipFill>
          <a:blip r:embed="rId3"/>
          <a:srcRect/>
          <a:stretch>
            <a:fillRect/>
          </a:stretch>
        </p:blipFill>
        <p:spPr bwMode="auto">
          <a:xfrm>
            <a:off x="2470150" y="777875"/>
            <a:ext cx="4402138" cy="5524500"/>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a:xfrm>
            <a:off x="365125" y="197628"/>
            <a:ext cx="8778875" cy="900113"/>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3 Annotation</a:t>
            </a:r>
          </a:p>
        </p:txBody>
      </p:sp>
      <p:sp>
        <p:nvSpPr>
          <p:cNvPr id="162819"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irrelevant. No net is shown and the volume is calculated and then divided by four. The surface area is not determined.</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6 Extended-response Practice</a:t>
            </a:r>
            <a:r>
              <a:rPr dirty="0" smtClean="0">
                <a:latin typeface="Verdana" pitchFamily="34" charset="0"/>
              </a:rPr>
              <a:t> Paper 4</a:t>
            </a:r>
          </a:p>
        </p:txBody>
      </p:sp>
      <p:pic>
        <p:nvPicPr>
          <p:cNvPr id="163843" name="Picture 5"/>
          <p:cNvPicPr>
            <a:picLocks noChangeAspect="1" noChangeArrowheads="1"/>
          </p:cNvPicPr>
          <p:nvPr/>
        </p:nvPicPr>
        <p:blipFill>
          <a:blip r:embed="rId3"/>
          <a:srcRect/>
          <a:stretch>
            <a:fillRect/>
          </a:stretch>
        </p:blipFill>
        <p:spPr bwMode="auto">
          <a:xfrm>
            <a:off x="1887538" y="796925"/>
            <a:ext cx="4708525" cy="5648325"/>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9</a:t>
            </a:fld>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9027</TotalTime>
  <Words>962</Words>
  <Application>Microsoft Office PowerPoint</Application>
  <PresentationFormat>On-screen Show (4:3)</PresentationFormat>
  <Paragraphs>106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PowerPoint Presentation</vt:lpstr>
      <vt:lpstr>PowerPoint Presentation</vt:lpstr>
      <vt:lpstr>Grade 6 Extended-response Practice Paper 1</vt:lpstr>
      <vt:lpstr>Grade 6 Extended-response Practice Paper 1 Annotation</vt:lpstr>
      <vt:lpstr>Grade 6 Extended-response Practice Paper 2</vt:lpstr>
      <vt:lpstr>Grade 6 Extended-response Practice Paper 2 Annotation</vt:lpstr>
      <vt:lpstr>Grade 6 Extended-response Practice Paper 3</vt:lpstr>
      <vt:lpstr>Grade 6 Extended-response Practice Paper 3 Annotation</vt:lpstr>
      <vt:lpstr>Grade 6 Extended-response Practice Paper 4</vt:lpstr>
      <vt:lpstr>Grade 6 Extended-response Practice Paper 4 Annotation</vt:lpstr>
      <vt:lpstr>Grade 6 Extended-response Practice Paper 5</vt:lpstr>
      <vt:lpstr>Grade 6 Extended-response Practice Paper 5 Annotation</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501</cp:revision>
  <cp:lastPrinted>2013-02-27T00:42:49Z</cp:lastPrinted>
  <dcterms:created xsi:type="dcterms:W3CDTF">2012-12-04T16:51:55Z</dcterms:created>
  <dcterms:modified xsi:type="dcterms:W3CDTF">2013-03-11T16:05:53Z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