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332" r:id="rId2"/>
    <p:sldId id="382" r:id="rId3"/>
    <p:sldId id="609" r:id="rId4"/>
    <p:sldId id="446" r:id="rId5"/>
    <p:sldId id="447" r:id="rId6"/>
    <p:sldId id="448" r:id="rId7"/>
    <p:sldId id="623" r:id="rId8"/>
    <p:sldId id="622" r:id="rId9"/>
    <p:sldId id="621" r:id="rId10"/>
  </p:sldIdLst>
  <p:sldSz cx="9144000" cy="6858000" type="screen4x3"/>
  <p:notesSz cx="7010400" cy="9296400"/>
  <p:custDataLst>
    <p:tags r:id="rId13"/>
  </p:custDataLst>
  <p:defaultTextStyle>
    <a:defPPr>
      <a:defRPr lang="en-GB"/>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geored" initials="elg" lastIdx="7" clrIdx="0"/>
  <p:cmAuthor id="1" name="Amy Larson" initials="AL" lastIdx="3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47191"/>
    <a:srgbClr val="B1426D"/>
    <a:srgbClr val="BA5A7F"/>
    <a:srgbClr val="C471A3"/>
    <a:srgbClr val="A72B5A"/>
    <a:srgbClr val="EFEACC"/>
    <a:srgbClr val="628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59" autoAdjust="0"/>
    <p:restoredTop sz="70795" autoAdjust="0"/>
  </p:normalViewPr>
  <p:slideViewPr>
    <p:cSldViewPr snapToGrid="0">
      <p:cViewPr>
        <p:scale>
          <a:sx n="51" d="100"/>
          <a:sy n="51" d="100"/>
        </p:scale>
        <p:origin x="-1692" y="-90"/>
      </p:cViewPr>
      <p:guideLst>
        <p:guide orient="horz" pos="3284"/>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48" d="100"/>
          <a:sy n="48" d="100"/>
        </p:scale>
        <p:origin x="-2040" y="283"/>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1"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3" name="Rectangle 3"/>
          <p:cNvSpPr>
            <a:spLocks noGrp="1" noChangeArrowheads="1"/>
          </p:cNvSpPr>
          <p:nvPr>
            <p:ph type="dt" sz="quarter" idx="1"/>
          </p:nvPr>
        </p:nvSpPr>
        <p:spPr bwMode="auto">
          <a:xfrm>
            <a:off x="3970786"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lgn="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4" name="Rectangle 4"/>
          <p:cNvSpPr>
            <a:spLocks noGrp="1" noChangeArrowheads="1"/>
          </p:cNvSpPr>
          <p:nvPr>
            <p:ph type="ftr" sz="quarter" idx="2"/>
          </p:nvPr>
        </p:nvSpPr>
        <p:spPr bwMode="auto">
          <a:xfrm>
            <a:off x="1"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5" name="Rectangle 5"/>
          <p:cNvSpPr>
            <a:spLocks noGrp="1" noChangeArrowheads="1"/>
          </p:cNvSpPr>
          <p:nvPr>
            <p:ph type="sldNum" sz="quarter" idx="3"/>
          </p:nvPr>
        </p:nvSpPr>
        <p:spPr bwMode="auto">
          <a:xfrm>
            <a:off x="3970786"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lgn="r">
              <a:defRPr sz="1100">
                <a:latin typeface="Arial" charset="0"/>
                <a:cs typeface="Arial" charset="0"/>
              </a:defRPr>
            </a:lvl1pPr>
          </a:lstStyle>
          <a:p>
            <a:pPr>
              <a:defRPr/>
            </a:pPr>
            <a:fld id="{7BF40EB6-CD35-4750-9961-37B1849BF2E0}" type="slidenum">
              <a:rPr lang="en-US"/>
              <a:pPr>
                <a:defRPr/>
              </a:pPr>
              <a:t>‹#›</a:t>
            </a:fld>
            <a:endParaRPr lang="en-US" dirty="0"/>
          </a:p>
        </p:txBody>
      </p:sp>
    </p:spTree>
    <p:extLst>
      <p:ext uri="{BB962C8B-B14F-4D97-AF65-F5344CB8AC3E}">
        <p14:creationId xmlns:p14="http://schemas.microsoft.com/office/powerpoint/2010/main" val="417305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4"/>
          <p:cNvSpPr>
            <a:spLocks noGrp="1" noRot="1" noChangeAspect="1" noChangeArrowheads="1" noTextEdit="1"/>
          </p:cNvSpPr>
          <p:nvPr>
            <p:ph type="sldImg" idx="2"/>
          </p:nvPr>
        </p:nvSpPr>
        <p:spPr bwMode="auto">
          <a:xfrm>
            <a:off x="233363" y="631825"/>
            <a:ext cx="3854450" cy="2892425"/>
          </a:xfrm>
          <a:prstGeom prst="rect">
            <a:avLst/>
          </a:prstGeom>
          <a:noFill/>
          <a:ln w="9525">
            <a:solidFill>
              <a:srgbClr val="000000"/>
            </a:solidFill>
            <a:miter lim="800000"/>
            <a:headEnd/>
            <a:tailEnd/>
          </a:ln>
        </p:spPr>
      </p:sp>
      <p:sp>
        <p:nvSpPr>
          <p:cNvPr id="13" name="Rectangle 5"/>
          <p:cNvSpPr>
            <a:spLocks noGrp="1" noChangeArrowheads="1"/>
          </p:cNvSpPr>
          <p:nvPr>
            <p:ph type="body" sz="quarter" idx="3"/>
          </p:nvPr>
        </p:nvSpPr>
        <p:spPr bwMode="auto">
          <a:xfrm>
            <a:off x="247202" y="3652611"/>
            <a:ext cx="6447462" cy="4949413"/>
          </a:xfrm>
          <a:prstGeom prst="rect">
            <a:avLst/>
          </a:prstGeom>
          <a:noFill/>
          <a:ln w="9525">
            <a:noFill/>
            <a:miter lim="800000"/>
            <a:headEnd/>
            <a:tailEnd/>
          </a:ln>
          <a:effectLst/>
        </p:spPr>
        <p:txBody>
          <a:bodyPr vert="horz" wrap="square" lIns="89123" tIns="44563" rIns="89123" bIns="4456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p:cNvSpPr/>
          <p:nvPr/>
        </p:nvSpPr>
        <p:spPr>
          <a:xfrm>
            <a:off x="0" y="102888"/>
            <a:ext cx="7010400" cy="245885"/>
          </a:xfrm>
          <a:prstGeom prst="rect">
            <a:avLst/>
          </a:prstGeom>
        </p:spPr>
        <p:txBody>
          <a:bodyPr wrap="square" lIns="91285" tIns="45643" rIns="91285" bIns="45643">
            <a:spAutoFit/>
          </a:bodyPr>
          <a:lstStyle/>
          <a:p>
            <a:pPr algn="l">
              <a:defRPr/>
            </a:pPr>
            <a:r>
              <a:rPr lang="en-US" sz="1000" b="0" dirty="0" smtClean="0"/>
              <a:t>New York State 2013 Grades 3-8 Common</a:t>
            </a:r>
            <a:r>
              <a:rPr lang="en-US" sz="1000" b="0" baseline="0" dirty="0" smtClean="0"/>
              <a:t> </a:t>
            </a:r>
            <a:r>
              <a:rPr lang="en-US" sz="1000" b="0" dirty="0" smtClean="0"/>
              <a:t>Core</a:t>
            </a:r>
            <a:r>
              <a:rPr lang="en-US" sz="1000" b="0" baseline="0" dirty="0" smtClean="0"/>
              <a:t> Math </a:t>
            </a:r>
            <a:r>
              <a:rPr lang="en-US" sz="1000" b="0" dirty="0" smtClean="0"/>
              <a:t>Rubric and Scoring Turnkey Training</a:t>
            </a:r>
            <a:endParaRPr lang="en-GB" sz="1000" b="0" dirty="0" smtClean="0">
              <a:latin typeface="Gill Sans MT Pro Book" pitchFamily="-1" charset="0"/>
            </a:endParaRPr>
          </a:p>
        </p:txBody>
      </p:sp>
      <p:cxnSp>
        <p:nvCxnSpPr>
          <p:cNvPr id="15" name="Straight Connector 14"/>
          <p:cNvCxnSpPr/>
          <p:nvPr/>
        </p:nvCxnSpPr>
        <p:spPr>
          <a:xfrm>
            <a:off x="0" y="379509"/>
            <a:ext cx="701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9007552"/>
            <a:ext cx="70104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7"/>
          <p:cNvSpPr>
            <a:spLocks noGrp="1" noChangeArrowheads="1"/>
          </p:cNvSpPr>
          <p:nvPr>
            <p:ph type="sldNum" sz="quarter" idx="5"/>
          </p:nvPr>
        </p:nvSpPr>
        <p:spPr bwMode="auto">
          <a:xfrm>
            <a:off x="3971081" y="8822387"/>
            <a:ext cx="3037735" cy="466088"/>
          </a:xfrm>
          <a:prstGeom prst="rect">
            <a:avLst/>
          </a:prstGeom>
          <a:noFill/>
          <a:ln w="9525">
            <a:noFill/>
            <a:miter lim="800000"/>
            <a:headEnd/>
            <a:tailEnd/>
          </a:ln>
          <a:effectLst/>
        </p:spPr>
        <p:txBody>
          <a:bodyPr vert="horz" wrap="square" lIns="89123" tIns="44563" rIns="89123" bIns="44563" numCol="1" anchor="b" anchorCtr="0" compatLnSpc="1">
            <a:prstTxWarp prst="textNoShape">
              <a:avLst/>
            </a:prstTxWarp>
          </a:bodyPr>
          <a:lstStyle>
            <a:lvl1pPr algn="r" defTabSz="891451">
              <a:defRPr sz="1100">
                <a:latin typeface="Arial" charset="0"/>
                <a:cs typeface="Arial" charset="0"/>
              </a:defRPr>
            </a:lvl1pPr>
          </a:lstStyle>
          <a:p>
            <a:pPr>
              <a:defRPr/>
            </a:pPr>
            <a:fld id="{BC7F7FC8-DFCC-4405-AF1D-4EB489BCB67C}" type="slidenum">
              <a:rPr lang="en-GB" smtClean="0"/>
              <a:pPr>
                <a:defRPr/>
              </a:pPr>
              <a:t>‹#›</a:t>
            </a:fld>
            <a:endParaRPr lang="en-GB" dirty="0"/>
          </a:p>
        </p:txBody>
      </p:sp>
      <p:sp>
        <p:nvSpPr>
          <p:cNvPr id="18" name="Rectangle 17"/>
          <p:cNvSpPr/>
          <p:nvPr/>
        </p:nvSpPr>
        <p:spPr>
          <a:xfrm>
            <a:off x="5457463" y="9026577"/>
            <a:ext cx="1237201" cy="245885"/>
          </a:xfrm>
          <a:prstGeom prst="rect">
            <a:avLst/>
          </a:prstGeom>
        </p:spPr>
        <p:txBody>
          <a:bodyPr wrap="none" lIns="91285" tIns="45643" rIns="91285" bIns="45643">
            <a:spAutoFit/>
          </a:bodyPr>
          <a:lstStyle/>
          <a:p>
            <a:r>
              <a:rPr lang="en-GB" sz="1000" dirty="0" smtClean="0"/>
              <a:t>Facilitator Guide</a:t>
            </a:r>
            <a:endParaRPr lang="en-US" sz="1000" dirty="0"/>
          </a:p>
        </p:txBody>
      </p:sp>
    </p:spTree>
    <p:extLst>
      <p:ext uri="{BB962C8B-B14F-4D97-AF65-F5344CB8AC3E}">
        <p14:creationId xmlns:p14="http://schemas.microsoft.com/office/powerpoint/2010/main" val="4085124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1pPr>
    <a:lvl2pPr marL="4572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2pPr>
    <a:lvl3pPr marL="9144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3pPr>
    <a:lvl4pPr marL="13716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4pPr>
    <a:lvl5pPr marL="18288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Notes Placeholder 2"/>
          <p:cNvSpPr>
            <a:spLocks noGrp="1"/>
          </p:cNvSpPr>
          <p:nvPr>
            <p:ph type="body" idx="1"/>
          </p:nvPr>
        </p:nvSpPr>
        <p:spPr/>
        <p:txBody>
          <a:bodyPr/>
          <a:lstStyle/>
          <a:p>
            <a:endParaRPr lang="en-US" dirty="0" smtClean="0"/>
          </a:p>
          <a:p>
            <a:r>
              <a:rPr lang="en-US" dirty="0" smtClean="0"/>
              <a:t>Ensure participants have a copy of the “New</a:t>
            </a:r>
            <a:r>
              <a:rPr lang="en-US" baseline="0" dirty="0" smtClean="0"/>
              <a:t> York State Testing Program Mathematics Test 2013 Turnkey Training : Rubrics, Scoring Policies and Practice Score Sheet” materials</a:t>
            </a:r>
            <a:endParaRPr lang="en-US" dirty="0" smtClean="0"/>
          </a:p>
          <a:p>
            <a:endParaRPr lang="en-US" dirty="0" smtClean="0"/>
          </a:p>
          <a:p>
            <a:r>
              <a:rPr lang="en-US" dirty="0" smtClean="0"/>
              <a:t>The</a:t>
            </a:r>
            <a:r>
              <a:rPr lang="en-US" baseline="0" dirty="0" smtClean="0"/>
              <a:t> </a:t>
            </a:r>
            <a:r>
              <a:rPr lang="en-US" dirty="0" smtClean="0"/>
              <a:t>general purpose of this video:</a:t>
            </a:r>
            <a:r>
              <a:rPr lang="en-US" baseline="0" dirty="0" smtClean="0"/>
              <a:t> To examine the changes in the scoring policies and to understand the test development process. </a:t>
            </a:r>
            <a:endParaRPr lang="en-US" dirty="0" smtClean="0"/>
          </a:p>
        </p:txBody>
      </p:sp>
      <p:sp>
        <p:nvSpPr>
          <p:cNvPr id="171012" name="Slide Number Placeholder 3"/>
          <p:cNvSpPr>
            <a:spLocks noGrp="1"/>
          </p:cNvSpPr>
          <p:nvPr>
            <p:ph type="sldNum" sz="quarter" idx="5"/>
          </p:nvPr>
        </p:nvSpPr>
        <p:spPr>
          <a:xfrm>
            <a:off x="3971081" y="8822387"/>
            <a:ext cx="3037735" cy="466088"/>
          </a:xfrm>
        </p:spPr>
        <p:txBody>
          <a:bodyPr/>
          <a:lstStyle/>
          <a:p>
            <a:fld id="{B2EEA984-5704-4F91-90CA-44AF48FDC865}" type="slidenum">
              <a:rPr lang="en-GB" smtClean="0"/>
              <a:pPr/>
              <a:t>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29" y="818032"/>
            <a:ext cx="912632" cy="9130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2231" y="1001476"/>
            <a:ext cx="1394474" cy="430299"/>
          </a:xfrm>
          <a:prstGeom prst="rect">
            <a:avLst/>
          </a:prstGeom>
          <a:noFill/>
        </p:spPr>
        <p:txBody>
          <a:bodyPr wrap="square" lIns="91285" tIns="45643" rIns="91285" bIns="45643" rtlCol="0">
            <a:spAutoFit/>
          </a:bodyPr>
          <a:lstStyle/>
          <a:p>
            <a:r>
              <a:rPr lang="en-US" sz="1100" dirty="0"/>
              <a:t>Time estimate: </a:t>
            </a:r>
          </a:p>
          <a:p>
            <a:r>
              <a:rPr lang="en-US" sz="1100" dirty="0"/>
              <a:t>4 minutes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Notes Placeholder 2"/>
          <p:cNvSpPr>
            <a:spLocks noGrp="1"/>
          </p:cNvSpPr>
          <p:nvPr>
            <p:ph type="body" idx="1"/>
          </p:nvPr>
        </p:nvSpPr>
        <p:spPr/>
        <p:txBody>
          <a:bodyPr/>
          <a:lstStyle/>
          <a:p>
            <a:r>
              <a:rPr lang="en-US" dirty="0" smtClean="0"/>
              <a:t>We will next discuss the Scoring Policies</a:t>
            </a:r>
            <a:r>
              <a:rPr lang="en-US" baseline="0" dirty="0" smtClean="0"/>
              <a:t> that go along with the </a:t>
            </a:r>
            <a:r>
              <a:rPr lang="en-US" dirty="0" smtClean="0"/>
              <a:t>2- and 3-point holistic rubrics</a:t>
            </a:r>
          </a:p>
        </p:txBody>
      </p:sp>
      <p:sp>
        <p:nvSpPr>
          <p:cNvPr id="179204" name="Slide Number Placeholder 3"/>
          <p:cNvSpPr>
            <a:spLocks noGrp="1"/>
          </p:cNvSpPr>
          <p:nvPr>
            <p:ph type="sldNum" sz="quarter" idx="5"/>
          </p:nvPr>
        </p:nvSpPr>
        <p:spPr/>
        <p:txBody>
          <a:bodyPr/>
          <a:lstStyle/>
          <a:p>
            <a:fld id="{39D8CD16-E7F0-4F58-B78E-E2C59065A2F4}" type="slidenum">
              <a:rPr lang="en-GB" smtClean="0"/>
              <a:pPr/>
              <a:t>2</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29" y="818032"/>
            <a:ext cx="912632" cy="9130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2231" y="1001476"/>
            <a:ext cx="1394474" cy="430299"/>
          </a:xfrm>
          <a:prstGeom prst="rect">
            <a:avLst/>
          </a:prstGeom>
          <a:noFill/>
        </p:spPr>
        <p:txBody>
          <a:bodyPr wrap="square" lIns="91285" tIns="45643" rIns="91285" bIns="45643" rtlCol="0">
            <a:spAutoFit/>
          </a:bodyPr>
          <a:lstStyle/>
          <a:p>
            <a:r>
              <a:rPr lang="en-US" sz="1100" dirty="0"/>
              <a:t>Time estimate: </a:t>
            </a:r>
          </a:p>
          <a:p>
            <a:r>
              <a:rPr lang="en-US" sz="1100" dirty="0"/>
              <a:t>20 minutes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Refer participants to the Rubrics, Scoring Policies and Practice Score Sheet packet.</a:t>
            </a:r>
            <a:endParaRPr lang="en-US" dirty="0"/>
          </a:p>
        </p:txBody>
      </p:sp>
      <p:sp>
        <p:nvSpPr>
          <p:cNvPr id="4" name="Slide Number Placeholder 3"/>
          <p:cNvSpPr>
            <a:spLocks noGrp="1"/>
          </p:cNvSpPr>
          <p:nvPr>
            <p:ph type="sldNum" sz="quarter" idx="10"/>
          </p:nvPr>
        </p:nvSpPr>
        <p:spPr/>
        <p:txBody>
          <a:bodyPr/>
          <a:lstStyle/>
          <a:p>
            <a:fld id="{BC7F7FC8-DFCC-4405-AF1D-4EB489BCB67C}" type="slidenum">
              <a:rPr lang="en-GB" smtClean="0"/>
              <a:pPr/>
              <a:t>3</a:t>
            </a:fld>
            <a:endParaRPr lang="en-GB" dirty="0"/>
          </a:p>
        </p:txBody>
      </p:sp>
      <p:sp>
        <p:nvSpPr>
          <p:cNvPr id="7" name="Slide Image Placeholder 6"/>
          <p:cNvSpPr>
            <a:spLocks noGrp="1" noRot="1" noChangeAspect="1"/>
          </p:cNvSpPr>
          <p:nvPr>
            <p:ph type="sldImg"/>
          </p:nvPr>
        </p:nvSpPr>
        <p:spPr>
          <a:xfrm>
            <a:off x="231775" y="630238"/>
            <a:ext cx="3857625" cy="2894012"/>
          </a:xfrm>
        </p:spPr>
      </p:sp>
    </p:spTree>
    <p:extLst>
      <p:ext uri="{BB962C8B-B14F-4D97-AF65-F5344CB8AC3E}">
        <p14:creationId xmlns:p14="http://schemas.microsoft.com/office/powerpoint/2010/main" val="168325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Gill Sans MT Pro Book" pitchFamily="-1" charset="0"/>
              </a:rPr>
              <a:t>Below are the policies to be followed while scoring the mathematics tests for all grades:</a:t>
            </a:r>
          </a:p>
          <a:p>
            <a:endParaRPr lang="en-US" dirty="0" smtClean="0"/>
          </a:p>
          <a:p>
            <a:r>
              <a:rPr lang="en-US" dirty="0" smtClean="0"/>
              <a:t>The </a:t>
            </a:r>
            <a:r>
              <a:rPr lang="en-US" dirty="0" smtClean="0"/>
              <a:t>pre-Common Core Scoring Polices and Scoring Clarifications have been reduced from 23 to 12 policy statements for the Common Core based test. Make special note that only the policies in this document may be used when scoring student responses based on the Common Core Standards. The old scoring policies</a:t>
            </a:r>
            <a:r>
              <a:rPr lang="en-US" baseline="0" dirty="0" smtClean="0"/>
              <a:t> do not apply to this year’s exams. </a:t>
            </a:r>
            <a:endParaRPr lang="en-US" dirty="0" smtClean="0"/>
          </a:p>
          <a:p>
            <a:endParaRPr lang="en-US" dirty="0" smtClean="0"/>
          </a:p>
          <a:p>
            <a:r>
              <a:rPr lang="en-US" dirty="0" smtClean="0"/>
              <a:t>Read through the scoring policies</a:t>
            </a:r>
            <a:r>
              <a:rPr lang="en-US" dirty="0" smtClean="0"/>
              <a:t>. (Policy</a:t>
            </a:r>
            <a:r>
              <a:rPr lang="en-US" baseline="0" dirty="0" smtClean="0"/>
              <a:t> 1 and 2 are the same as they were last year)</a:t>
            </a:r>
            <a:endParaRPr lang="en-US" dirty="0" smtClean="0"/>
          </a:p>
          <a:p>
            <a:endParaRPr lang="en-US" dirty="0" smtClean="0"/>
          </a:p>
          <a:p>
            <a:r>
              <a:rPr lang="en-US" dirty="0" smtClean="0"/>
              <a:t>Policy 3 What the student writes on the line is what they are indicating they saw</a:t>
            </a:r>
            <a:r>
              <a:rPr lang="en-US" baseline="0" dirty="0" smtClean="0"/>
              <a:t> the answer to be. </a:t>
            </a:r>
            <a:r>
              <a:rPr lang="en-US" baseline="0" dirty="0" smtClean="0"/>
              <a:t>(also the same as last year)</a:t>
            </a:r>
            <a:endParaRPr lang="en-US" dirty="0" smtClean="0"/>
          </a:p>
          <a:p>
            <a:endParaRPr lang="en-US" dirty="0" smtClean="0"/>
          </a:p>
          <a:p>
            <a:r>
              <a:rPr lang="en-US" dirty="0" smtClean="0"/>
              <a:t>Policy 4 is modified from the previous policy, where work outside the ruled lines could not be </a:t>
            </a:r>
            <a:r>
              <a:rPr lang="en-US" dirty="0" smtClean="0"/>
              <a:t>considered</a:t>
            </a:r>
            <a:r>
              <a:rPr lang="en-US" baseline="0" dirty="0" smtClean="0"/>
              <a:t> unless the student directed the scorer to that work with an arrow or a note to “see my work.”</a:t>
            </a:r>
            <a:endParaRPr lang="en-US" dirty="0" smtClean="0"/>
          </a:p>
          <a:p>
            <a:endParaRPr lang="en-US" dirty="0" smtClean="0"/>
          </a:p>
          <a:p>
            <a:r>
              <a:rPr lang="en-US" dirty="0" smtClean="0"/>
              <a:t>Policy 5 also applies</a:t>
            </a:r>
            <a:r>
              <a:rPr lang="en-US" baseline="0" dirty="0" smtClean="0"/>
              <a:t> to situations where a student has one erased answer but you can see what the answer was. This answer should be scored. </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4</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Policy 6- No change</a:t>
            </a:r>
          </a:p>
          <a:p>
            <a:endParaRPr lang="en-US" dirty="0" smtClean="0"/>
          </a:p>
          <a:p>
            <a:r>
              <a:rPr lang="en-US" dirty="0" smtClean="0"/>
              <a:t>Policy</a:t>
            </a:r>
            <a:r>
              <a:rPr lang="en-US" baseline="0" dirty="0" smtClean="0"/>
              <a:t> </a:t>
            </a:r>
            <a:r>
              <a:rPr lang="en-US" baseline="0" dirty="0" smtClean="0"/>
              <a:t>7- Students used to have to have 3 trials… this isn’t expressly required in this policy. </a:t>
            </a:r>
          </a:p>
          <a:p>
            <a:endParaRPr lang="en-US" baseline="0" dirty="0" smtClean="0"/>
          </a:p>
          <a:p>
            <a:r>
              <a:rPr lang="en-US" baseline="0" dirty="0" smtClean="0"/>
              <a:t>Policy 8- This goes along with the concept of holistic scoring – it is essentially just one error. </a:t>
            </a:r>
            <a:r>
              <a:rPr lang="en-US" baseline="0" dirty="0" smtClean="0"/>
              <a:t>(same as last year)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5</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baseline="0" dirty="0" smtClean="0"/>
          </a:p>
          <a:p>
            <a:r>
              <a:rPr lang="en-US" baseline="0" dirty="0" smtClean="0"/>
              <a:t>Policy 10- This also applies to questions where students are asked to write an inequality or an equation</a:t>
            </a:r>
          </a:p>
        </p:txBody>
      </p:sp>
      <p:sp>
        <p:nvSpPr>
          <p:cNvPr id="4" name="Slide Number Placeholder 3"/>
          <p:cNvSpPr>
            <a:spLocks noGrp="1"/>
          </p:cNvSpPr>
          <p:nvPr>
            <p:ph type="sldNum" sz="quarter" idx="10"/>
          </p:nvPr>
        </p:nvSpPr>
        <p:spPr/>
        <p:txBody>
          <a:bodyPr/>
          <a:lstStyle/>
          <a:p>
            <a:fld id="{1A202337-F4D6-4504-9D17-B713B6592478}" type="slidenum">
              <a:rPr lang="en-GB" smtClean="0"/>
              <a:pPr/>
              <a:t>6</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had mentioned before, the number of scoring policies have been reduced and this provides greater flexibility to define the appropriate scores for a question through the guide papers. </a:t>
            </a:r>
          </a:p>
          <a:p>
            <a:endParaRPr lang="en-US" dirty="0" smtClean="0"/>
          </a:p>
          <a:p>
            <a:r>
              <a:rPr lang="en-US" dirty="0" smtClean="0"/>
              <a:t>This</a:t>
            </a:r>
            <a:r>
              <a:rPr lang="en-US" baseline="0" dirty="0" smtClean="0"/>
              <a:t> is a good time to stop and address the question of  how </a:t>
            </a:r>
            <a:r>
              <a:rPr lang="en-US" baseline="0" dirty="0" smtClean="0"/>
              <a:t>an item </a:t>
            </a:r>
            <a:r>
              <a:rPr lang="en-US" dirty="0" smtClean="0"/>
              <a:t>get</a:t>
            </a:r>
            <a:r>
              <a:rPr lang="en-US" baseline="0" dirty="0" smtClean="0"/>
              <a:t>s </a:t>
            </a:r>
            <a:r>
              <a:rPr lang="en-US" dirty="0" smtClean="0"/>
              <a:t>on the</a:t>
            </a:r>
            <a:r>
              <a:rPr lang="en-US" baseline="0" dirty="0" smtClean="0"/>
              <a:t> test and how are the guide papers used to score the questions </a:t>
            </a:r>
            <a:r>
              <a:rPr lang="en-US" baseline="0" dirty="0" smtClean="0"/>
              <a:t>are selected.</a:t>
            </a:r>
            <a:endParaRPr lang="en-US" baseline="0" dirty="0" smtClean="0"/>
          </a:p>
          <a:p>
            <a:r>
              <a:rPr lang="en-US" baseline="0" dirty="0" smtClean="0"/>
              <a:t>For a question to end up on a state exam it is a year and half to two year process.  Questions are currently being written for 2014 test. </a:t>
            </a:r>
          </a:p>
          <a:p>
            <a:r>
              <a:rPr lang="en-US" baseline="0" dirty="0" smtClean="0"/>
              <a:t>Part of the review process involves a committee of teachers getting together and looking at the questions.  Does the question assess the standard? Is it written appropriately for that grade </a:t>
            </a:r>
            <a:r>
              <a:rPr lang="en-US" baseline="0" dirty="0" smtClean="0"/>
              <a:t>level? </a:t>
            </a:r>
            <a:r>
              <a:rPr lang="en-US" baseline="0" dirty="0" smtClean="0"/>
              <a:t>They provide their knowledge as classroom teachers to the editing process so that the questions are vetted and then are signed off on by the state education department. </a:t>
            </a:r>
          </a:p>
          <a:p>
            <a:r>
              <a:rPr lang="en-US" baseline="0" dirty="0" smtClean="0"/>
              <a:t>Then the questions appear on a field test where we are testing the question.  The student responses are gathered together and are assembled into a range of responses that are shown to a committee of teachers. During that range finding process if we have a committee of 6 teachers and they have a set of papers.  Each response is scored separately by those 6 teachers and then they talk about why they scored the paper the way they did and eventually they come to a consensus </a:t>
            </a:r>
            <a:r>
              <a:rPr lang="en-US" baseline="0" dirty="0" smtClean="0"/>
              <a:t>as to what the score for each paper should be. So </a:t>
            </a:r>
            <a:r>
              <a:rPr lang="en-US" baseline="0" dirty="0" smtClean="0"/>
              <a:t>on this committee of 6 one person may have scored the paper 0, someone else scored the paper 1, 2, and 2, 0 and 1.  As a committee </a:t>
            </a:r>
            <a:r>
              <a:rPr lang="en-US" baseline="0" dirty="0" smtClean="0"/>
              <a:t>they need to come </a:t>
            </a:r>
            <a:r>
              <a:rPr lang="en-US" baseline="0" dirty="0" smtClean="0"/>
              <a:t>to a consensus on the score for each paper.  Choose 8 papers for the 2 point score papers and 11 papers for 3 point score papers those become the guide papers.  And then those guides papers are reviewed by the state education department and then if approved by those become the guide </a:t>
            </a:r>
            <a:r>
              <a:rPr lang="en-US" baseline="0" dirty="0" smtClean="0"/>
              <a:t>papers used in scoring. </a:t>
            </a:r>
            <a:r>
              <a:rPr lang="en-US" baseline="0" dirty="0" smtClean="0"/>
              <a:t>Once those decisions have been made and have been reviewed and signed off by the state education department those decisions are set in stone.  We may disagree with the decisions that the </a:t>
            </a:r>
            <a:r>
              <a:rPr lang="en-US" baseline="0" dirty="0" smtClean="0"/>
              <a:t>committee has made</a:t>
            </a:r>
            <a:r>
              <a:rPr lang="en-US" baseline="0" dirty="0" smtClean="0"/>
              <a:t>, but they made the decision and that’s where it stands. This is the process that materials that we will be using this year to score the state test have gone through.  There may be some responses in those scoring materials that you personally feel should have a different score but for consistent scoring across the state we need to set those opinions aside so that all the students that respond </a:t>
            </a:r>
            <a:r>
              <a:rPr lang="en-US" baseline="0" dirty="0" smtClean="0"/>
              <a:t>in the same way get </a:t>
            </a:r>
            <a:r>
              <a:rPr lang="en-US" baseline="0" dirty="0" smtClean="0"/>
              <a:t>the same score.  </a:t>
            </a:r>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7</a:t>
            </a:fld>
            <a:endParaRPr lang="en-GB" dirty="0"/>
          </a:p>
        </p:txBody>
      </p:sp>
    </p:spTree>
    <p:extLst>
      <p:ext uri="{BB962C8B-B14F-4D97-AF65-F5344CB8AC3E}">
        <p14:creationId xmlns:p14="http://schemas.microsoft.com/office/powerpoint/2010/main" val="178454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8</a:t>
            </a:fld>
            <a:endParaRPr lang="en-GB" dirty="0"/>
          </a:p>
        </p:txBody>
      </p:sp>
    </p:spTree>
    <p:extLst>
      <p:ext uri="{BB962C8B-B14F-4D97-AF65-F5344CB8AC3E}">
        <p14:creationId xmlns:p14="http://schemas.microsoft.com/office/powerpoint/2010/main" val="29995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30238"/>
            <a:ext cx="3857625" cy="2894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9</a:t>
            </a:fld>
            <a:endParaRPr lang="en-GB" dirty="0"/>
          </a:p>
        </p:txBody>
      </p:sp>
    </p:spTree>
    <p:extLst>
      <p:ext uri="{BB962C8B-B14F-4D97-AF65-F5344CB8AC3E}">
        <p14:creationId xmlns:p14="http://schemas.microsoft.com/office/powerpoint/2010/main" val="2823858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2" descr="Pearson_Strap_Bound_White"/>
          <p:cNvPicPr>
            <a:picLocks noChangeAspect="1" noChangeArrowheads="1"/>
          </p:cNvPicPr>
          <p:nvPr userDrawn="1">
            <p:custDataLst>
              <p:tags r:id="rId1"/>
            </p:custDataLst>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3" name="Rectangle 9"/>
          <p:cNvSpPr>
            <a:spLocks noChangeArrowheads="1"/>
          </p:cNvSpPr>
          <p:nvPr userDrawn="1"/>
        </p:nvSpPr>
        <p:spPr bwMode="auto">
          <a:xfrm>
            <a:off x="-12700" y="6502400"/>
            <a:ext cx="91821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4" name="Rectangle 6"/>
          <p:cNvSpPr>
            <a:spLocks noGrp="1" noChangeArrowheads="1"/>
          </p:cNvSpPr>
          <p:nvPr>
            <p:ph type="sldNum" sz="quarter" idx="10"/>
          </p:nvPr>
        </p:nvSpPr>
        <p:spPr/>
        <p:txBody>
          <a:bodyPr/>
          <a:lstStyle>
            <a:lvl1pPr>
              <a:defRPr>
                <a:solidFill>
                  <a:schemeClr val="bg1"/>
                </a:solidFill>
              </a:defRPr>
            </a:lvl1pPr>
          </a:lstStyle>
          <a:p>
            <a:pPr>
              <a:defRPr/>
            </a:pPr>
            <a:fld id="{D16B8BAC-7A9D-4D10-9AB4-B6BD8A5777C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solidFill>
                  <a:schemeClr val="accent3"/>
                </a:solidFill>
              </a:defRPr>
            </a:lvl1pPr>
          </a:lstStyle>
          <a:p>
            <a:pPr>
              <a:defRPr/>
            </a:pPr>
            <a:fld id="{DB51F911-9872-4B24-A7FD-2C5516E4AA1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5954F75-B906-4C76-8DBF-71B6BCDA871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a:noFill/>
          <a:ln>
            <a:noFill/>
          </a:ln>
          <a:extLst/>
        </p:spPr>
        <p:txBody>
          <a:bodyPr/>
          <a:lstStyle>
            <a:lvl1pPr>
              <a:defRPr lang="en-US" sz="2400" b="0" kern="1200">
                <a:solidFill>
                  <a:srgbClr val="628DBB"/>
                </a:solidFill>
                <a:latin typeface="Verdana" pitchFamily="-1" charset="0"/>
                <a:ea typeface="+mn-ea"/>
                <a:cs typeface="Arial" charset="0"/>
              </a:defRPr>
            </a:lvl1pPr>
          </a:lstStyle>
          <a:p>
            <a:pPr lvl="0"/>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0E6108-4ED6-4433-BA0D-75963D80D07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714375"/>
            <a:ext cx="9144000" cy="785813"/>
          </a:xfrm>
          <a:prstGeom prst="rect">
            <a:avLst/>
          </a:prstGeom>
          <a:solidFill>
            <a:schemeClr val="bg1"/>
          </a:solidFill>
          <a:ln w="9525" algn="ctr">
            <a:noFill/>
            <a:round/>
            <a:headEnd/>
            <a:tailEnd/>
          </a:ln>
        </p:spPr>
        <p:txBody>
          <a:bodyPr lIns="0" tIns="0" rIns="0" bIns="0"/>
          <a:lstStyle/>
          <a:p>
            <a:pPr>
              <a:spcBef>
                <a:spcPct val="50000"/>
              </a:spcBef>
              <a:defRPr/>
            </a:pPr>
            <a:endParaRPr lang="en-US" dirty="0"/>
          </a:p>
        </p:txBody>
      </p:sp>
      <p:sp>
        <p:nvSpPr>
          <p:cNvPr id="2" name="Title 1"/>
          <p:cNvSpPr>
            <a:spLocks noGrp="1"/>
          </p:cNvSpPr>
          <p:nvPr>
            <p:ph type="title"/>
          </p:nvPr>
        </p:nvSpPr>
        <p:spPr>
          <a:xfrm>
            <a:off x="365125" y="207670"/>
            <a:ext cx="8229600" cy="450056"/>
          </a:xfrm>
          <a:noFill/>
          <a:ln>
            <a:noFill/>
          </a:ln>
          <a:extLst/>
        </p:spPr>
        <p:txBody>
          <a:bodyPr/>
          <a:lstStyle>
            <a:lvl1pPr>
              <a:defRPr lang="en-US"/>
            </a:lvl1pPr>
          </a:lstStyle>
          <a:p>
            <a:pPr lvl="0"/>
            <a:r>
              <a:rPr lang="en-US"/>
              <a:t>Click to edit Master title style</a:t>
            </a:r>
          </a:p>
        </p:txBody>
      </p:sp>
      <p:sp>
        <p:nvSpPr>
          <p:cNvPr id="8" name="Slide Number Placeholder 4"/>
          <p:cNvSpPr txBox="1">
            <a:spLocks/>
          </p:cNvSpPr>
          <p:nvPr userDrawn="1"/>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US"/>
            </a:lvl1pPr>
          </a:lstStyle>
          <a:p>
            <a:pPr lvl="0"/>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E4C9FFE0-BAFC-47E5-9493-BE1D780B663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39683D-1C67-49D7-8285-8FBF4904778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Example">
    <p:spTree>
      <p:nvGrpSpPr>
        <p:cNvPr id="1" name=""/>
        <p:cNvGrpSpPr/>
        <p:nvPr/>
      </p:nvGrpSpPr>
      <p:grpSpPr>
        <a:xfrm>
          <a:off x="0" y="0"/>
          <a:ext cx="0" cy="0"/>
          <a:chOff x="0" y="0"/>
          <a:chExt cx="0" cy="0"/>
        </a:xfrm>
      </p:grpSpPr>
      <p:sp>
        <p:nvSpPr>
          <p:cNvPr id="2" name="Title 1"/>
          <p:cNvSpPr>
            <a:spLocks noGrp="1"/>
          </p:cNvSpPr>
          <p:nvPr>
            <p:ph type="title"/>
          </p:nvPr>
        </p:nvSpPr>
        <p:spPr>
          <a:xfrm>
            <a:off x="365125" y="186742"/>
            <a:ext cx="8229600" cy="900112"/>
          </a:xfrm>
          <a:noFill/>
          <a:ln>
            <a:noFill/>
          </a:ln>
          <a:extLst/>
        </p:spPr>
        <p:txBody>
          <a:bodyPr/>
          <a:lstStyle>
            <a:lvl1pPr>
              <a:defRPr lang="en-US" dirty="0"/>
            </a:lvl1pPr>
          </a:lstStyle>
          <a:p>
            <a:pPr lvl="0"/>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06CF7D24-BF4A-42E9-9917-DCA939518D5D}"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6502400"/>
            <a:ext cx="91567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1027" name="Rectangle 6"/>
          <p:cNvSpPr>
            <a:spLocks noChangeArrowheads="1"/>
          </p:cNvSpPr>
          <p:nvPr/>
        </p:nvSpPr>
        <p:spPr bwMode="auto">
          <a:xfrm>
            <a:off x="0" y="0"/>
            <a:ext cx="9144000" cy="1193800"/>
          </a:xfrm>
          <a:prstGeom prst="rect">
            <a:avLst/>
          </a:prstGeom>
          <a:solidFill>
            <a:srgbClr val="E3EDF4"/>
          </a:solidFill>
          <a:ln w="9525">
            <a:noFill/>
            <a:round/>
            <a:headEnd/>
            <a:tailEnd/>
          </a:ln>
        </p:spPr>
        <p:txBody>
          <a:bodyPr lIns="0" tIns="0" rIns="0" bIns="0"/>
          <a:lstStyle/>
          <a:p>
            <a:pPr>
              <a:spcBef>
                <a:spcPct val="50000"/>
              </a:spcBef>
              <a:defRPr/>
            </a:pPr>
            <a:endParaRPr lang="en-US" dirty="0"/>
          </a:p>
        </p:txBody>
      </p:sp>
      <p:sp>
        <p:nvSpPr>
          <p:cNvPr id="1028" name="Rectangle 2"/>
          <p:cNvSpPr>
            <a:spLocks noGrp="1" noChangeArrowheads="1"/>
          </p:cNvSpPr>
          <p:nvPr>
            <p:ph type="title"/>
          </p:nvPr>
        </p:nvSpPr>
        <p:spPr bwMode="auto">
          <a:xfrm>
            <a:off x="365125" y="234950"/>
            <a:ext cx="8229600" cy="90011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2070" name="Rectangle 6"/>
          <p:cNvSpPr>
            <a:spLocks noGrp="1" noChangeArrowheads="1"/>
          </p:cNvSpPr>
          <p:nvPr>
            <p:ph type="sldNum" sz="quarter" idx="4"/>
          </p:nvPr>
        </p:nvSpPr>
        <p:spPr bwMode="gray">
          <a:xfrm>
            <a:off x="8623300" y="6584950"/>
            <a:ext cx="520700"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b="1">
                <a:solidFill>
                  <a:schemeClr val="bg1"/>
                </a:solidFill>
                <a:latin typeface="Verdana" pitchFamily="-1" charset="0"/>
                <a:cs typeface="Arial" charset="0"/>
              </a:defRPr>
            </a:lvl1pPr>
          </a:lstStyle>
          <a:p>
            <a:pPr>
              <a:defRPr/>
            </a:pPr>
            <a:fld id="{08C499F4-69B0-410F-8D93-A17F0EBCB5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2" r:id="rId1"/>
    <p:sldLayoutId id="2147484056" r:id="rId2"/>
    <p:sldLayoutId id="2147484057" r:id="rId3"/>
    <p:sldLayoutId id="2147484058" r:id="rId4"/>
    <p:sldLayoutId id="2147484063" r:id="rId5"/>
    <p:sldLayoutId id="2147484059" r:id="rId6"/>
    <p:sldLayoutId id="2147484060" r:id="rId7"/>
    <p:sldLayoutId id="2147484061" r:id="rId8"/>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a:solidFill>
            <a:srgbClr val="628DBB"/>
          </a:solidFill>
          <a:latin typeface="Verdana" pitchFamily="-1" charset="0"/>
          <a:ea typeface="+mn-ea"/>
          <a:cs typeface="Arial" charset="0"/>
        </a:defRPr>
      </a:lvl1pPr>
      <a:lvl2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2pPr>
      <a:lvl3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3pPr>
      <a:lvl4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4pPr>
      <a:lvl5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5pPr>
      <a:lvl6pPr marL="4572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6pPr>
      <a:lvl7pPr marL="9144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7pPr>
      <a:lvl8pPr marL="13716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8pPr>
      <a:lvl9pPr marL="18288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9pPr>
    </p:titleStyle>
    <p:body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mscassessinfo@mail.nysed.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ngageny.org/resource/common-core-shifts/" TargetMode="External"/><Relationship Id="rId5" Type="http://schemas.openxmlformats.org/officeDocument/2006/relationships/hyperlink" Target="mailto:educatoreval@mail.nysed.gov" TargetMode="External"/><Relationship Id="rId4" Type="http://schemas.openxmlformats.org/officeDocument/2006/relationships/hyperlink" Target="http://www.p12.nysed.gov/assessment/ei/eige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image3_title.png"/>
          <p:cNvPicPr>
            <a:picLocks noChangeAspect="1"/>
          </p:cNvPicPr>
          <p:nvPr>
            <p:custDataLst>
              <p:tags r:id="rId2"/>
            </p:custDataLst>
          </p:nvPr>
        </p:nvPicPr>
        <p:blipFill>
          <a:blip r:embed="rId9"/>
          <a:srcRect/>
          <a:stretch>
            <a:fillRect/>
          </a:stretch>
        </p:blipFill>
        <p:spPr bwMode="auto">
          <a:xfrm rot="1210289">
            <a:off x="2965450" y="2470150"/>
            <a:ext cx="3213100" cy="2260600"/>
          </a:xfrm>
          <a:prstGeom prst="rect">
            <a:avLst/>
          </a:prstGeom>
          <a:noFill/>
          <a:ln w="9525">
            <a:noFill/>
            <a:miter lim="800000"/>
            <a:headEnd/>
            <a:tailEnd/>
          </a:ln>
        </p:spPr>
      </p:pic>
      <p:pic>
        <p:nvPicPr>
          <p:cNvPr id="4099" name="Picture 15" descr="image4_title.png"/>
          <p:cNvPicPr>
            <a:picLocks noChangeAspect="1"/>
          </p:cNvPicPr>
          <p:nvPr>
            <p:custDataLst>
              <p:tags r:id="rId3"/>
            </p:custDataLst>
          </p:nvPr>
        </p:nvPicPr>
        <p:blipFill>
          <a:blip r:embed="rId10"/>
          <a:srcRect/>
          <a:stretch>
            <a:fillRect/>
          </a:stretch>
        </p:blipFill>
        <p:spPr bwMode="auto">
          <a:xfrm rot="-913974">
            <a:off x="4708525" y="2728913"/>
            <a:ext cx="3213100" cy="2260600"/>
          </a:xfrm>
          <a:prstGeom prst="rect">
            <a:avLst/>
          </a:prstGeom>
          <a:noFill/>
          <a:ln w="9525">
            <a:noFill/>
            <a:miter lim="800000"/>
            <a:headEnd/>
            <a:tailEnd/>
          </a:ln>
        </p:spPr>
      </p:pic>
      <p:pic>
        <p:nvPicPr>
          <p:cNvPr id="4100" name="Picture 13" descr="image1_title.png"/>
          <p:cNvPicPr>
            <a:picLocks noChangeAspect="1"/>
          </p:cNvPicPr>
          <p:nvPr>
            <p:custDataLst>
              <p:tags r:id="rId4"/>
            </p:custDataLst>
          </p:nvPr>
        </p:nvPicPr>
        <p:blipFill>
          <a:blip r:embed="rId11"/>
          <a:srcRect/>
          <a:stretch>
            <a:fillRect/>
          </a:stretch>
        </p:blipFill>
        <p:spPr bwMode="auto">
          <a:xfrm rot="-1176974">
            <a:off x="106363" y="2841625"/>
            <a:ext cx="3213100" cy="2260600"/>
          </a:xfrm>
          <a:prstGeom prst="rect">
            <a:avLst/>
          </a:prstGeom>
          <a:noFill/>
          <a:ln w="9525">
            <a:noFill/>
            <a:miter lim="800000"/>
            <a:headEnd/>
            <a:tailEnd/>
          </a:ln>
        </p:spPr>
      </p:pic>
      <p:pic>
        <p:nvPicPr>
          <p:cNvPr id="4101" name="PPTShape_0" descr="ny-images-title2.png"/>
          <p:cNvPicPr>
            <a:picLocks noChangeAspect="1"/>
          </p:cNvPicPr>
          <p:nvPr>
            <p:custDataLst>
              <p:tags r:id="rId5"/>
            </p:custDataLst>
          </p:nvPr>
        </p:nvPicPr>
        <p:blipFill>
          <a:blip r:embed="rId12"/>
          <a:srcRect/>
          <a:stretch>
            <a:fillRect/>
          </a:stretch>
        </p:blipFill>
        <p:spPr bwMode="auto">
          <a:xfrm rot="-972850">
            <a:off x="1606550" y="3008313"/>
            <a:ext cx="2790825" cy="1963737"/>
          </a:xfrm>
          <a:prstGeom prst="rect">
            <a:avLst/>
          </a:prstGeom>
          <a:noFill/>
          <a:ln w="9525">
            <a:noFill/>
            <a:miter lim="800000"/>
            <a:headEnd/>
            <a:tailEnd/>
          </a:ln>
        </p:spPr>
      </p:pic>
      <p:pic>
        <p:nvPicPr>
          <p:cNvPr id="4102" name="Picture 20" descr="ny-images-title5.png"/>
          <p:cNvPicPr>
            <a:picLocks noChangeAspect="1"/>
          </p:cNvPicPr>
          <p:nvPr>
            <p:custDataLst>
              <p:tags r:id="rId6"/>
            </p:custDataLst>
          </p:nvPr>
        </p:nvPicPr>
        <p:blipFill>
          <a:blip r:embed="rId13"/>
          <a:srcRect/>
          <a:stretch>
            <a:fillRect/>
          </a:stretch>
        </p:blipFill>
        <p:spPr bwMode="auto">
          <a:xfrm rot="659028">
            <a:off x="6191250" y="3086100"/>
            <a:ext cx="2790825" cy="1963738"/>
          </a:xfrm>
          <a:prstGeom prst="rect">
            <a:avLst/>
          </a:prstGeom>
          <a:noFill/>
          <a:ln w="9525">
            <a:noFill/>
            <a:miter lim="800000"/>
            <a:headEnd/>
            <a:tailEnd/>
          </a:ln>
        </p:spPr>
      </p:pic>
      <p:sp>
        <p:nvSpPr>
          <p:cNvPr id="4103" name="Rectangle 5"/>
          <p:cNvSpPr>
            <a:spLocks noChangeArrowheads="1"/>
          </p:cNvSpPr>
          <p:nvPr/>
        </p:nvSpPr>
        <p:spPr bwMode="auto">
          <a:xfrm>
            <a:off x="0" y="4356100"/>
            <a:ext cx="9156700" cy="2514600"/>
          </a:xfrm>
          <a:prstGeom prst="rect">
            <a:avLst/>
          </a:prstGeom>
          <a:solidFill>
            <a:srgbClr val="628DBB"/>
          </a:solidFill>
          <a:ln w="9525">
            <a:noFill/>
            <a:round/>
            <a:headEnd/>
            <a:tailEnd/>
          </a:ln>
        </p:spPr>
        <p:txBody>
          <a:bodyPr lIns="0" tIns="0" rIns="0" bIns="0"/>
          <a:lstStyle/>
          <a:p>
            <a:pPr>
              <a:spcBef>
                <a:spcPct val="50000"/>
              </a:spcBef>
            </a:pPr>
            <a:endParaRPr lang="en-US" dirty="0"/>
          </a:p>
        </p:txBody>
      </p:sp>
      <p:sp>
        <p:nvSpPr>
          <p:cNvPr id="4104" name="Rectangle 4"/>
          <p:cNvSpPr txBox="1">
            <a:spLocks noChangeArrowheads="1"/>
          </p:cNvSpPr>
          <p:nvPr/>
        </p:nvSpPr>
        <p:spPr bwMode="auto">
          <a:xfrm>
            <a:off x="0" y="4367213"/>
            <a:ext cx="9144000" cy="1701800"/>
          </a:xfrm>
          <a:prstGeom prst="rect">
            <a:avLst/>
          </a:prstGeom>
          <a:noFill/>
          <a:ln w="9525">
            <a:noFill/>
            <a:miter lim="800000"/>
            <a:headEnd/>
            <a:tailEnd/>
          </a:ln>
        </p:spPr>
        <p:txBody>
          <a:bodyPr lIns="0" tIns="0"/>
          <a:lstStyle/>
          <a:p>
            <a:pPr algn="ctr"/>
            <a:r>
              <a:rPr lang="en-US" sz="4000" b="1" dirty="0">
                <a:solidFill>
                  <a:srgbClr val="FBF5EA"/>
                </a:solidFill>
              </a:rPr>
              <a:t>New York State 2013 </a:t>
            </a:r>
            <a:br>
              <a:rPr lang="en-US" sz="4000" b="1" dirty="0">
                <a:solidFill>
                  <a:srgbClr val="FBF5EA"/>
                </a:solidFill>
              </a:rPr>
            </a:br>
            <a:r>
              <a:rPr lang="en-US" sz="4000" b="1" dirty="0">
                <a:solidFill>
                  <a:srgbClr val="FBF5EA"/>
                </a:solidFill>
              </a:rPr>
              <a:t>Grades 3-8 Common Core </a:t>
            </a:r>
            <a:r>
              <a:rPr lang="en-US" sz="4000" b="1" dirty="0" smtClean="0">
                <a:solidFill>
                  <a:srgbClr val="FBF5EA"/>
                </a:solidFill>
              </a:rPr>
              <a:t>Mathematics </a:t>
            </a:r>
            <a:r>
              <a:rPr lang="en-US" sz="4000" b="1" dirty="0">
                <a:solidFill>
                  <a:srgbClr val="FBF5EA"/>
                </a:solidFill>
              </a:rPr>
              <a:t>Rubric and Scoring Turnkey Training</a:t>
            </a:r>
            <a:endParaRPr lang="en-GB" sz="4000" b="1" dirty="0">
              <a:solidFill>
                <a:srgbClr val="FBF5EA"/>
              </a:solidFill>
              <a:latin typeface="Gill Sans MT Pro Book" pitchFamily="-1" charset="0"/>
            </a:endParaRPr>
          </a:p>
        </p:txBody>
      </p:sp>
      <p:sp>
        <p:nvSpPr>
          <p:cNvPr id="2" name="TextBox 1"/>
          <p:cNvSpPr txBox="1"/>
          <p:nvPr/>
        </p:nvSpPr>
        <p:spPr>
          <a:xfrm>
            <a:off x="228964" y="317241"/>
            <a:ext cx="7462684" cy="1077218"/>
          </a:xfrm>
          <a:prstGeom prst="rect">
            <a:avLst/>
          </a:prstGeom>
          <a:noFill/>
        </p:spPr>
        <p:txBody>
          <a:bodyPr wrap="none" rtlCol="0">
            <a:spAutoFit/>
          </a:bodyPr>
          <a:lstStyle/>
          <a:p>
            <a:r>
              <a:rPr lang="en-US" sz="3200" dirty="0" smtClean="0"/>
              <a:t>Video 3: Scoring Policies and </a:t>
            </a:r>
          </a:p>
          <a:p>
            <a:r>
              <a:rPr lang="en-US" sz="3200" dirty="0"/>
              <a:t> </a:t>
            </a:r>
            <a:r>
              <a:rPr lang="en-US" sz="3200" dirty="0" smtClean="0"/>
              <a:t>            Test Development Process</a:t>
            </a:r>
            <a:endParaRPr lang="en-US" sz="32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txBox="1">
            <a:spLocks noChangeArrowheads="1"/>
          </p:cNvSpPr>
          <p:nvPr/>
        </p:nvSpPr>
        <p:spPr bwMode="auto">
          <a:xfrm>
            <a:off x="-190500" y="361950"/>
            <a:ext cx="9486900" cy="658813"/>
          </a:xfrm>
          <a:prstGeom prst="rect">
            <a:avLst/>
          </a:prstGeom>
          <a:noFill/>
          <a:ln w="9525">
            <a:noFill/>
            <a:miter lim="800000"/>
            <a:headEnd/>
            <a:tailEnd/>
          </a:ln>
        </p:spPr>
        <p:txBody>
          <a:bodyPr lIns="0" tIns="0"/>
          <a:lstStyle/>
          <a:p>
            <a:pPr algn="ctr"/>
            <a:r>
              <a:rPr lang="en-US" sz="2800" dirty="0" smtClean="0">
                <a:solidFill>
                  <a:srgbClr val="628DBB"/>
                </a:solidFill>
              </a:rPr>
              <a:t>Scoring </a:t>
            </a:r>
            <a:r>
              <a:rPr lang="en-US" sz="2800" dirty="0">
                <a:solidFill>
                  <a:srgbClr val="628DBB"/>
                </a:solidFill>
              </a:rPr>
              <a:t>Policies</a:t>
            </a:r>
            <a:endParaRPr lang="en-GB" sz="2800" dirty="0">
              <a:solidFill>
                <a:srgbClr val="628DBB"/>
              </a:solidFill>
            </a:endParaRPr>
          </a:p>
        </p:txBody>
      </p:sp>
      <p:pic>
        <p:nvPicPr>
          <p:cNvPr id="7" name="Picture 6"/>
          <p:cNvPicPr>
            <a:picLocks noChangeAspect="1"/>
          </p:cNvPicPr>
          <p:nvPr/>
        </p:nvPicPr>
        <p:blipFill rotWithShape="1">
          <a:blip r:embed="rId3"/>
          <a:srcRect t="9324" b="4682"/>
          <a:stretch/>
        </p:blipFill>
        <p:spPr>
          <a:xfrm>
            <a:off x="498475" y="1446213"/>
            <a:ext cx="8147050" cy="4672012"/>
          </a:xfrm>
          <a:prstGeom prst="rect">
            <a:avLst/>
          </a:prstGeom>
          <a:ln>
            <a:noFill/>
          </a:ln>
          <a:effectLst>
            <a:outerShdw blurRad="292100" dist="139700" dir="2700000" algn="tl" rotWithShape="0">
              <a:srgbClr val="333333">
                <a:alpha val="65000"/>
              </a:srgbClr>
            </a:outerShdw>
          </a:effectLst>
        </p:spPr>
      </p:pic>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3</a:t>
            </a:fld>
            <a:endParaRPr lang="en-US" dirty="0"/>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719" y="166252"/>
            <a:ext cx="4751105" cy="61484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285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383786" y="207963"/>
            <a:ext cx="8229600" cy="449262"/>
          </a:xfrm>
        </p:spPr>
        <p:txBody>
          <a:bodyPr/>
          <a:lstStyle/>
          <a:p>
            <a:r>
              <a:rPr dirty="0" smtClean="0">
                <a:latin typeface="Verdana" pitchFamily="34" charset="0"/>
              </a:rPr>
              <a:t>2- and </a:t>
            </a:r>
            <a:r>
              <a:rPr lang="en-US" dirty="0" smtClean="0">
                <a:latin typeface="Verdana" pitchFamily="34" charset="0"/>
              </a:rPr>
              <a:t>3-point</a:t>
            </a:r>
            <a:r>
              <a:rPr dirty="0" smtClean="0">
                <a:latin typeface="Verdana" pitchFamily="34" charset="0"/>
              </a:rPr>
              <a:t> Mathematics Scoring Policies (pg. 2)</a:t>
            </a:r>
          </a:p>
        </p:txBody>
      </p:sp>
      <p:sp>
        <p:nvSpPr>
          <p:cNvPr id="14340" name="Content Placeholder 3"/>
          <p:cNvSpPr txBox="1">
            <a:spLocks/>
          </p:cNvSpPr>
          <p:nvPr/>
        </p:nvSpPr>
        <p:spPr bwMode="auto">
          <a:xfrm>
            <a:off x="365125" y="909638"/>
            <a:ext cx="8229600" cy="4525962"/>
          </a:xfrm>
          <a:prstGeom prst="rect">
            <a:avLst/>
          </a:prstGeom>
          <a:noFill/>
          <a:ln>
            <a:noFill/>
          </a:ln>
          <a:extLst/>
        </p:spPr>
        <p:txBody>
          <a:bodyPr/>
          <a:lstStyle>
            <a:lvl1pPr marL="342900" indent="-342900"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marL="0" indent="0">
              <a:spcBef>
                <a:spcPct val="50000"/>
              </a:spcBef>
              <a:buSzPct val="80000"/>
              <a:defRPr/>
            </a:pPr>
            <a:r>
              <a:rPr lang="en-US" sz="1800" dirty="0" smtClean="0">
                <a:latin typeface="Gill Sans MT Pro Book" pitchFamily="-1" charset="0"/>
              </a:rPr>
              <a:t>Below are the policies to be followed while scoring the mathematics tests for all grades:</a:t>
            </a:r>
          </a:p>
          <a:p>
            <a:pPr>
              <a:spcBef>
                <a:spcPct val="50000"/>
              </a:spcBef>
              <a:buSzPct val="80000"/>
              <a:buFont typeface="Verdana" pitchFamily="34" charset="0"/>
              <a:buAutoNum type="arabicPeriod"/>
              <a:defRPr/>
            </a:pPr>
            <a:r>
              <a:rPr lang="en-US" sz="1800" dirty="0" smtClean="0">
                <a:latin typeface="Gill Sans MT Pro Book" pitchFamily="-1" charset="0"/>
              </a:rPr>
              <a:t>If a student does the work in other than a designated “Show your work” area, that work should still be scored. (Additional paper is an allowable accommodation for a student with disabilities if indicated on the student’s Individualized Education Program or Section 504 Accommodation Plan.)</a:t>
            </a:r>
          </a:p>
          <a:p>
            <a:pPr>
              <a:spcBef>
                <a:spcPct val="50000"/>
              </a:spcBef>
              <a:buSzPct val="80000"/>
              <a:buFont typeface="Verdana" pitchFamily="34" charset="0"/>
              <a:buAutoNum type="arabicPeriod"/>
              <a:defRPr/>
            </a:pPr>
            <a:r>
              <a:rPr lang="en-US" sz="1800" dirty="0" smtClean="0">
                <a:latin typeface="Gill Sans MT Pro Book" pitchFamily="-1" charset="0"/>
              </a:rPr>
              <a:t>If the question requires students to show their work, and the student shows appropriate work and clearly identifies a correct answer but fails to write that answer in the answer blank, the student should still receive full credit.</a:t>
            </a:r>
          </a:p>
          <a:p>
            <a:pPr>
              <a:spcBef>
                <a:spcPct val="50000"/>
              </a:spcBef>
              <a:buSzPct val="80000"/>
              <a:buFont typeface="Verdana" pitchFamily="34" charset="0"/>
              <a:buAutoNum type="arabicPeriod"/>
              <a:defRPr/>
            </a:pPr>
            <a:r>
              <a:rPr lang="en-US" sz="1800" dirty="0" smtClean="0">
                <a:latin typeface="Gill Sans MT Pro Book" pitchFamily="-1" charset="0"/>
              </a:rPr>
              <a:t>If the question requires students to show their work, and the student shows appropriate work and arrives at the correct answer but writes an incorrect answer in the answer blank, the student should </a:t>
            </a:r>
            <a:r>
              <a:rPr lang="en-US" sz="1800" b="1" dirty="0" smtClean="0">
                <a:latin typeface="Gill Sans MT Pro Book" pitchFamily="-1" charset="0"/>
              </a:rPr>
              <a:t>not</a:t>
            </a:r>
            <a:r>
              <a:rPr lang="en-US" sz="1800" dirty="0" smtClean="0">
                <a:latin typeface="Gill Sans MT Pro Book" pitchFamily="-1" charset="0"/>
              </a:rPr>
              <a:t> receive full credit.</a:t>
            </a:r>
          </a:p>
          <a:p>
            <a:pPr>
              <a:spcBef>
                <a:spcPct val="50000"/>
              </a:spcBef>
              <a:buSzPct val="80000"/>
              <a:buFont typeface="Verdana" pitchFamily="34" charset="0"/>
              <a:buAutoNum type="arabicPeriod"/>
              <a:defRPr/>
            </a:pPr>
            <a:r>
              <a:rPr lang="en-US" sz="1800" dirty="0" smtClean="0">
                <a:latin typeface="Gill Sans MT Pro Book" pitchFamily="-1" charset="0"/>
              </a:rPr>
              <a:t>In questions that provide ruled lines for students to write an explanation of their work, mathematical work shown elsewhere on the page should be considered and scored.</a:t>
            </a:r>
          </a:p>
          <a:p>
            <a:pPr>
              <a:spcBef>
                <a:spcPct val="50000"/>
              </a:spcBef>
              <a:buSzPct val="80000"/>
              <a:buFont typeface="Verdana" pitchFamily="34" charset="0"/>
              <a:buAutoNum type="arabicPeriod"/>
              <a:defRPr/>
            </a:pPr>
            <a:r>
              <a:rPr lang="en-US" sz="1800" dirty="0" smtClean="0">
                <a:latin typeface="Gill Sans MT Pro Book" pitchFamily="-1" charset="0"/>
              </a:rPr>
              <a:t>If the student provides one legible response (and one response only), teachers should score the response, even if it has been crossed out.</a:t>
            </a:r>
          </a:p>
          <a:p>
            <a:pPr>
              <a:spcBef>
                <a:spcPct val="50000"/>
              </a:spcBef>
              <a:buSzPct val="80000"/>
              <a:buFont typeface="Verdana" pitchFamily="34" charset="0"/>
              <a:buNone/>
              <a:defRPr/>
            </a:pPr>
            <a:endParaRPr lang="en-US" sz="1800" dirty="0" smtClean="0">
              <a:latin typeface="Gill Sans MT Pro Book" pitchFamily="-1" charset="0"/>
            </a:endParaRPr>
          </a:p>
        </p:txBody>
      </p:sp>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365125" y="207963"/>
            <a:ext cx="8778875" cy="449262"/>
          </a:xfrm>
        </p:spPr>
        <p:txBody>
          <a:bodyPr/>
          <a:lstStyle/>
          <a:p>
            <a:r>
              <a:rPr dirty="0" smtClean="0">
                <a:latin typeface="Verdana" pitchFamily="34" charset="0"/>
              </a:rPr>
              <a:t>2- and </a:t>
            </a:r>
            <a:r>
              <a:rPr lang="en-US" dirty="0" smtClean="0">
                <a:latin typeface="Verdana" pitchFamily="34" charset="0"/>
              </a:rPr>
              <a:t>3-point</a:t>
            </a:r>
            <a:r>
              <a:rPr dirty="0" smtClean="0">
                <a:latin typeface="Verdana" pitchFamily="34" charset="0"/>
              </a:rPr>
              <a:t> Mathematics Scoring Policies </a:t>
            </a:r>
            <a:r>
              <a:rPr lang="en-US" dirty="0" smtClean="0">
                <a:latin typeface="Verdana" pitchFamily="34" charset="0"/>
              </a:rPr>
              <a:t>(Continued)</a:t>
            </a:r>
            <a:endParaRPr dirty="0" smtClean="0">
              <a:latin typeface="Verdana" pitchFamily="34" charset="0"/>
            </a:endParaRPr>
          </a:p>
        </p:txBody>
      </p:sp>
      <p:sp>
        <p:nvSpPr>
          <p:cNvPr id="15363" name="Content Placeholder 3"/>
          <p:cNvSpPr txBox="1">
            <a:spLocks/>
          </p:cNvSpPr>
          <p:nvPr/>
        </p:nvSpPr>
        <p:spPr bwMode="auto">
          <a:xfrm>
            <a:off x="365125" y="1219200"/>
            <a:ext cx="8229600" cy="4525963"/>
          </a:xfrm>
          <a:prstGeom prst="rect">
            <a:avLst/>
          </a:prstGeom>
          <a:noFill/>
          <a:ln w="9525">
            <a:noFill/>
            <a:miter lim="800000"/>
            <a:headEnd/>
            <a:tailEnd/>
          </a:ln>
        </p:spPr>
        <p:txBody>
          <a:bodyPr/>
          <a:lstStyle/>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If the student has written more than one response but has crossed some out, teachers should score only the response that has </a:t>
            </a:r>
            <a:r>
              <a:rPr lang="en-US" sz="1800" b="1" dirty="0">
                <a:latin typeface="Gill Sans MT Pro Book" pitchFamily="-1" charset="0"/>
              </a:rPr>
              <a:t>not</a:t>
            </a:r>
            <a:r>
              <a:rPr lang="en-US" sz="1800" dirty="0">
                <a:latin typeface="Gill Sans MT Pro Book" pitchFamily="-1" charset="0"/>
              </a:rPr>
              <a:t> been crossed out.</a:t>
            </a:r>
          </a:p>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Trial-and-error responses are </a:t>
            </a:r>
            <a:r>
              <a:rPr lang="en-US" sz="1800" b="1" dirty="0">
                <a:latin typeface="Gill Sans MT Pro Book" pitchFamily="-1" charset="0"/>
              </a:rPr>
              <a:t>not</a:t>
            </a:r>
            <a:r>
              <a:rPr lang="en-US" sz="1800" dirty="0">
                <a:latin typeface="Gill Sans MT Pro Book" pitchFamily="-1" charset="0"/>
              </a:rPr>
              <a:t> subject to Scoring Policy #6 above, since crossing out is part of the trial-and-error process.</a:t>
            </a:r>
          </a:p>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If a response shows repeated occurrences of the same conceptual error within a question, the student should </a:t>
            </a:r>
            <a:r>
              <a:rPr lang="en-US" sz="1800" b="1" dirty="0">
                <a:latin typeface="Gill Sans MT Pro Book" pitchFamily="-1" charset="0"/>
              </a:rPr>
              <a:t>not</a:t>
            </a:r>
            <a:r>
              <a:rPr lang="en-US" sz="1800" dirty="0">
                <a:latin typeface="Gill Sans MT Pro Book" pitchFamily="-1" charset="0"/>
              </a:rPr>
              <a:t> be penalized more than once.</a:t>
            </a:r>
          </a:p>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In questions that require students to provide bar </a:t>
            </a:r>
            <a:r>
              <a:rPr lang="en-US" sz="1800" dirty="0" smtClean="0">
                <a:latin typeface="Gill Sans MT Pro Book" pitchFamily="-1" charset="0"/>
              </a:rPr>
              <a:t>graphs: </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Grades 3 and 4 only, touching bars are </a:t>
            </a:r>
            <a:r>
              <a:rPr lang="en-US" sz="1800" dirty="0" smtClean="0">
                <a:latin typeface="Gill Sans MT Pro Book" pitchFamily="-1" charset="0"/>
              </a:rPr>
              <a:t>acceptable.</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Grades 3 and 4 only, space between bars does </a:t>
            </a:r>
            <a:r>
              <a:rPr lang="en-US" sz="1800" b="1" dirty="0">
                <a:latin typeface="Gill Sans MT Pro Book" pitchFamily="-1" charset="0"/>
              </a:rPr>
              <a:t>not</a:t>
            </a:r>
            <a:r>
              <a:rPr lang="en-US" sz="1800" dirty="0">
                <a:latin typeface="Gill Sans MT Pro Book" pitchFamily="-1" charset="0"/>
              </a:rPr>
              <a:t> need to be </a:t>
            </a:r>
            <a:r>
              <a:rPr lang="en-US" sz="1800" dirty="0" smtClean="0">
                <a:latin typeface="Gill Sans MT Pro Book" pitchFamily="-1" charset="0"/>
              </a:rPr>
              <a:t>uniform.</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all grades, widths of the bars must be </a:t>
            </a:r>
            <a:r>
              <a:rPr lang="en-US" sz="1800" dirty="0" smtClean="0">
                <a:latin typeface="Gill Sans MT Pro Book" pitchFamily="-1" charset="0"/>
              </a:rPr>
              <a:t>consistent.</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all grades, bars must be aligned with their </a:t>
            </a:r>
            <a:r>
              <a:rPr lang="en-US" sz="1800" dirty="0" smtClean="0">
                <a:latin typeface="Gill Sans MT Pro Book" pitchFamily="-1" charset="0"/>
              </a:rPr>
              <a:t>labels.</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all grades, scales must begin at </a:t>
            </a:r>
            <a:r>
              <a:rPr lang="en-US" sz="1800" dirty="0" smtClean="0">
                <a:latin typeface="Gill Sans MT Pro Book" pitchFamily="-1" charset="0"/>
              </a:rPr>
              <a:t>zero (0), </a:t>
            </a:r>
            <a:r>
              <a:rPr lang="en-US" sz="1800" dirty="0">
                <a:latin typeface="Gill Sans MT Pro Book" pitchFamily="-1" charset="0"/>
              </a:rPr>
              <a:t>but the 0 does </a:t>
            </a:r>
            <a:r>
              <a:rPr lang="en-US" sz="1800" b="1" dirty="0">
                <a:latin typeface="Gill Sans MT Pro Book" pitchFamily="-1" charset="0"/>
              </a:rPr>
              <a:t>not</a:t>
            </a:r>
            <a:r>
              <a:rPr lang="en-US" sz="1800" dirty="0">
                <a:latin typeface="Gill Sans MT Pro Book" pitchFamily="-1" charset="0"/>
              </a:rPr>
              <a:t> need to be </a:t>
            </a:r>
            <a:r>
              <a:rPr lang="en-US" sz="1800" dirty="0" smtClean="0">
                <a:latin typeface="Gill Sans MT Pro Book" pitchFamily="-1" charset="0"/>
              </a:rPr>
              <a:t>written.</a:t>
            </a:r>
            <a:endParaRPr lang="en-US" sz="1800" dirty="0">
              <a:latin typeface="Gill Sans MT Pro Book" pitchFamily="-1" charset="0"/>
            </a:endParaRPr>
          </a:p>
        </p:txBody>
      </p:sp>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65125" y="207963"/>
            <a:ext cx="8778875" cy="449262"/>
          </a:xfrm>
        </p:spPr>
        <p:txBody>
          <a:bodyPr/>
          <a:lstStyle/>
          <a:p>
            <a:r>
              <a:rPr dirty="0" smtClean="0">
                <a:latin typeface="Verdana" pitchFamily="34" charset="0"/>
              </a:rPr>
              <a:t>2- and </a:t>
            </a:r>
            <a:r>
              <a:rPr lang="en-US" dirty="0" smtClean="0">
                <a:latin typeface="Verdana" pitchFamily="34" charset="0"/>
              </a:rPr>
              <a:t>3-point</a:t>
            </a:r>
            <a:r>
              <a:rPr dirty="0" smtClean="0">
                <a:latin typeface="Verdana" pitchFamily="34" charset="0"/>
              </a:rPr>
              <a:t> Mathematics Scoring Policies </a:t>
            </a:r>
            <a:r>
              <a:rPr lang="en-US" dirty="0" smtClean="0">
                <a:latin typeface="Verdana" pitchFamily="34" charset="0"/>
              </a:rPr>
              <a:t>(Continued)</a:t>
            </a:r>
            <a:endParaRPr dirty="0" smtClean="0">
              <a:latin typeface="Verdana" pitchFamily="34" charset="0"/>
            </a:endParaRPr>
          </a:p>
        </p:txBody>
      </p:sp>
      <p:sp>
        <p:nvSpPr>
          <p:cNvPr id="16387" name="Content Placeholder 3"/>
          <p:cNvSpPr txBox="1">
            <a:spLocks/>
          </p:cNvSpPr>
          <p:nvPr/>
        </p:nvSpPr>
        <p:spPr bwMode="auto">
          <a:xfrm>
            <a:off x="365125" y="1201738"/>
            <a:ext cx="8229600" cy="4525962"/>
          </a:xfrm>
          <a:prstGeom prst="rect">
            <a:avLst/>
          </a:prstGeom>
          <a:noFill/>
          <a:ln w="9525">
            <a:noFill/>
            <a:miter lim="800000"/>
            <a:headEnd/>
            <a:tailEnd/>
          </a:ln>
        </p:spPr>
        <p:txBody>
          <a:bodyPr/>
          <a:lstStyle/>
          <a:p>
            <a:pPr marL="342900" indent="-342900" eaLnBrk="0" hangingPunct="0">
              <a:spcBef>
                <a:spcPct val="50000"/>
              </a:spcBef>
              <a:buSzPct val="80000"/>
              <a:buFont typeface="Verdana" pitchFamily="34" charset="0"/>
              <a:buAutoNum type="arabicPeriod" startAt="10"/>
            </a:pPr>
            <a:r>
              <a:rPr lang="en-US" sz="1800" dirty="0">
                <a:latin typeface="Gill Sans MT Pro Book" pitchFamily="-1" charset="0"/>
              </a:rPr>
              <a:t>In questions requiring number sentences, the number sentences must be written horizontally.</a:t>
            </a:r>
          </a:p>
          <a:p>
            <a:pPr marL="342900" indent="-342900" eaLnBrk="0" hangingPunct="0">
              <a:spcBef>
                <a:spcPct val="50000"/>
              </a:spcBef>
              <a:buSzPct val="80000"/>
              <a:buFont typeface="Verdana" pitchFamily="34" charset="0"/>
              <a:buAutoNum type="arabicPeriod" startAt="10"/>
            </a:pPr>
            <a:r>
              <a:rPr lang="en-US" sz="1800" dirty="0">
                <a:latin typeface="Gill Sans MT Pro Book" pitchFamily="-1" charset="0"/>
              </a:rPr>
              <a:t>In pictographs, the student is permitted to use a symbol other than the one in the key, provided that the symbol is used consistently in the pictograph; the student does not need to change the symbol in the key. The student may </a:t>
            </a:r>
            <a:r>
              <a:rPr lang="en-US" sz="1800" b="1" dirty="0">
                <a:latin typeface="Gill Sans MT Pro Book" pitchFamily="-1" charset="0"/>
              </a:rPr>
              <a:t>not</a:t>
            </a:r>
            <a:r>
              <a:rPr lang="en-US" sz="1800" dirty="0">
                <a:latin typeface="Gill Sans MT Pro Book" pitchFamily="-1" charset="0"/>
              </a:rPr>
              <a:t>, however, use multiple symbols within the chart, nor may the student change the value of the symbol in the key.</a:t>
            </a:r>
          </a:p>
          <a:p>
            <a:pPr marL="342900" indent="-342900" eaLnBrk="0" hangingPunct="0">
              <a:spcBef>
                <a:spcPct val="50000"/>
              </a:spcBef>
              <a:buSzPct val="80000"/>
              <a:buFont typeface="Verdana" pitchFamily="34" charset="0"/>
              <a:buAutoNum type="arabicPeriod" startAt="10"/>
            </a:pPr>
            <a:r>
              <a:rPr lang="en-US" sz="1800" dirty="0">
                <a:latin typeface="Gill Sans MT Pro Book" pitchFamily="-1" charset="0"/>
              </a:rPr>
              <a:t>If students are not directed to show work, any work shown will not be scored. This applies to items that do not ask for any work and items that ask for work for one part and do not ask for work in another part.</a:t>
            </a:r>
          </a:p>
          <a:p>
            <a:pPr marL="342900" indent="-342900" eaLnBrk="0" hangingPunct="0">
              <a:spcBef>
                <a:spcPct val="50000"/>
              </a:spcBef>
              <a:buSzPct val="80000"/>
              <a:buFont typeface="Verdana" pitchFamily="34" charset="0"/>
              <a:buNone/>
            </a:pPr>
            <a:endParaRPr lang="en-US" sz="1800" dirty="0">
              <a:latin typeface="Gill Sans MT Pro Book" pitchFamily="-1" charset="0"/>
            </a:endParaRPr>
          </a:p>
        </p:txBody>
      </p:sp>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4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41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Grades 3-8 Mathematics Assessment Scoring Training</a:t>
            </a:r>
            <a:endParaRPr lang="en-US" sz="2800" b="1" dirty="0"/>
          </a:p>
        </p:txBody>
      </p:sp>
      <p:sp>
        <p:nvSpPr>
          <p:cNvPr id="3" name="Content Placeholder 2"/>
          <p:cNvSpPr>
            <a:spLocks noGrp="1"/>
          </p:cNvSpPr>
          <p:nvPr>
            <p:ph idx="1"/>
          </p:nvPr>
        </p:nvSpPr>
        <p:spPr>
          <a:xfrm>
            <a:off x="365125" y="1546225"/>
            <a:ext cx="8573602" cy="4525963"/>
          </a:xfrm>
        </p:spPr>
        <p:txBody>
          <a:bodyPr/>
          <a:lstStyle/>
          <a:p>
            <a:r>
              <a:rPr lang="en-US" dirty="0"/>
              <a:t>Video 1: Instructional Shifts</a:t>
            </a:r>
          </a:p>
          <a:p>
            <a:r>
              <a:rPr lang="en-US" dirty="0"/>
              <a:t>Video 2: Holistic Scoring</a:t>
            </a:r>
          </a:p>
          <a:p>
            <a:r>
              <a:rPr lang="en-US" b="1" dirty="0"/>
              <a:t>Video 3: Scoring Policies &amp; the Test Development Process</a:t>
            </a:r>
          </a:p>
          <a:p>
            <a:r>
              <a:rPr lang="en-US" dirty="0"/>
              <a:t>Video 4: Two Point Holistic Rubric</a:t>
            </a:r>
          </a:p>
          <a:p>
            <a:r>
              <a:rPr lang="en-US" dirty="0"/>
              <a:t>Videos 5-8: Guide Papers and Practice Sets- 2 Point Rubric</a:t>
            </a:r>
          </a:p>
          <a:p>
            <a:r>
              <a:rPr lang="en-US" dirty="0"/>
              <a:t>Video 9: Three Point Holistic Rubric</a:t>
            </a:r>
          </a:p>
          <a:p>
            <a:r>
              <a:rPr lang="en-US" dirty="0"/>
              <a:t>Videos 10-13: Guide Papers and Practice Sets- 3 Point Rubric</a:t>
            </a:r>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8</a:t>
            </a:fld>
            <a:endParaRPr lang="en-US" dirty="0"/>
          </a:p>
        </p:txBody>
      </p:sp>
    </p:spTree>
    <p:extLst>
      <p:ext uri="{BB962C8B-B14F-4D97-AF65-F5344CB8AC3E}">
        <p14:creationId xmlns:p14="http://schemas.microsoft.com/office/powerpoint/2010/main" val="2398930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sz="2200" dirty="0" smtClean="0"/>
              <a:t>For questions related to assessment: </a:t>
            </a:r>
          </a:p>
          <a:p>
            <a:pPr lvl="2"/>
            <a:r>
              <a:rPr lang="en-US" sz="2200" dirty="0" smtClean="0"/>
              <a:t>Email your question to: </a:t>
            </a:r>
            <a:r>
              <a:rPr lang="en-US" sz="2200" dirty="0" smtClean="0">
                <a:hlinkClick r:id="rId3"/>
              </a:rPr>
              <a:t>emscassessinfo@mail.nysed.gov</a:t>
            </a:r>
            <a:endParaRPr lang="en-US" sz="2200" dirty="0" smtClean="0"/>
          </a:p>
          <a:p>
            <a:pPr lvl="2"/>
            <a:r>
              <a:rPr lang="en-US" sz="2200" dirty="0" smtClean="0"/>
              <a:t>Check for additional information at the following website </a:t>
            </a:r>
            <a:r>
              <a:rPr lang="en-US" sz="2200" dirty="0">
                <a:hlinkClick r:id="rId4"/>
              </a:rPr>
              <a:t>http://</a:t>
            </a:r>
            <a:r>
              <a:rPr lang="en-US" sz="2200" dirty="0" smtClean="0">
                <a:hlinkClick r:id="rId4"/>
              </a:rPr>
              <a:t>www.p12.nysed.gov/assessment/ei/eigen.html</a:t>
            </a:r>
            <a:endParaRPr lang="en-US" sz="2200" dirty="0" smtClean="0"/>
          </a:p>
          <a:p>
            <a:pPr lvl="2"/>
            <a:r>
              <a:rPr lang="en-US" sz="2200" dirty="0" smtClean="0"/>
              <a:t>For questions related to APPR</a:t>
            </a:r>
          </a:p>
          <a:p>
            <a:pPr lvl="2"/>
            <a:r>
              <a:rPr lang="en-US" sz="2200" dirty="0" smtClean="0"/>
              <a:t>Email your </a:t>
            </a:r>
            <a:r>
              <a:rPr lang="en-US" sz="2200" dirty="0"/>
              <a:t>question to: </a:t>
            </a:r>
            <a:r>
              <a:rPr lang="en-US" sz="2200" dirty="0">
                <a:hlinkClick r:id="rId5"/>
              </a:rPr>
              <a:t>educatoreval@mail.nysed.gov</a:t>
            </a:r>
            <a:endParaRPr lang="en-US" sz="2200" dirty="0"/>
          </a:p>
          <a:p>
            <a:pPr marL="0" indent="0"/>
            <a:r>
              <a:rPr lang="en-US" sz="2200" dirty="0" smtClean="0"/>
              <a:t>Additional information regarding the common core shifts can be found at the following website: </a:t>
            </a:r>
          </a:p>
          <a:p>
            <a:pPr lvl="2"/>
            <a:r>
              <a:rPr lang="en-US" sz="2200" dirty="0">
                <a:hlinkClick r:id="rId6"/>
              </a:rPr>
              <a:t>http://engageny.org/resource/common-core-shifts/</a:t>
            </a:r>
            <a:endParaRPr lang="en-US" sz="2200" dirty="0"/>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a:t>
            </a:fld>
            <a:endParaRPr lang="en-US" dirty="0"/>
          </a:p>
        </p:txBody>
      </p:sp>
    </p:spTree>
    <p:extLst>
      <p:ext uri="{BB962C8B-B14F-4D97-AF65-F5344CB8AC3E}">
        <p14:creationId xmlns:p14="http://schemas.microsoft.com/office/powerpoint/2010/main" val="20311823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NY State 2013 Turnkey Training"/>
  <p:tag name="ARTICULATE_PUBLISH_PATH" val="C:\Users\Christina\Documents\Consulting\Intrepid\Subversion\FY13_AuditSampling\FY13_AS_05_ProfilingApproach\FY13_AS_05_Beta"/>
  <p:tag name="ARTICULATE_LOGO" val="logo_placeholder.gif"/>
  <p:tag name="ARTICULATE_PRESENTER" val="(None selected)"/>
  <p:tag name="ARTICULATE_PRESENTER_GUID" val="9869030842"/>
  <p:tag name="ARTICULATE_LMS" val="0"/>
  <p:tag name="ARTICULATE_TEMPLATE" val="NYTurnkey"/>
  <p:tag name="ARTICULATE_TEMPLATE_GUID" val="abe42820-f29a-44b5-9dc9-e8045800da6b"/>
  <p:tag name="LMS_PUBLISH" val="No"/>
  <p:tag name="PRESENTER_PREVIEW_MODE" val="0"/>
  <p:tag name="PRESENTER_PREVIEW_START" val="1"/>
  <p:tag name="PLAYERLOGOHEIGHT" val="75"/>
  <p:tag name="PLAYERLOGOWIDTH" val="181"/>
  <p:tag name="LAUNCHINNEWWINDOW" val="0"/>
  <p:tag name="LASTPUBLISHED" val="C:\Users\Christina\Documents\Consulting\Intrepid\Subversion\FY13_AuditSampling\FY13_AS_05_ProfilingApproach\FY13_AS_05_Beta\NY State 2013 Turnkey Training\player.html"/>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R2UoQpAu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ARTICULATE_SLIDE_GUID" val="160e88b4-0557-40d0-be98-efea0914d527"/>
  <p:tag name="ARTICULATE_SLIDE_NAV" val="1"/>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2"/>
  <p:tag name="ARTICULATE_SOURCE_IMAGE" val="C:\Users\CHRIST~1\AppData\Local\Temp\articulate\presenter\imgtemp\MgI7ON8A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LK9o8AC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OYmR81c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CGr3Bepx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93xq7Uy6_files\slide0001_image001.png"/>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9117</TotalTime>
  <Words>1498</Words>
  <Application>Microsoft Office PowerPoint</Application>
  <PresentationFormat>On-screen Show (4:3)</PresentationFormat>
  <Paragraphs>91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Custom Design</vt:lpstr>
      <vt:lpstr>PowerPoint Presentation</vt:lpstr>
      <vt:lpstr>PowerPoint Presentation</vt:lpstr>
      <vt:lpstr>PowerPoint Presentation</vt:lpstr>
      <vt:lpstr>2- and 3-point Mathematics Scoring Policies (pg. 2)</vt:lpstr>
      <vt:lpstr>2- and 3-point Mathematics Scoring Policies (Continued)</vt:lpstr>
      <vt:lpstr>2- and 3-point Mathematics Scoring Policies (Continued)</vt:lpstr>
      <vt:lpstr>PowerPoint Presentation</vt:lpstr>
      <vt:lpstr>Grades 3-8 Mathematics Assessment Scoring Training</vt:lpstr>
      <vt:lpstr>Resources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Erin Wheeler</cp:lastModifiedBy>
  <cp:revision>502</cp:revision>
  <cp:lastPrinted>2013-02-27T05:28:33Z</cp:lastPrinted>
  <dcterms:created xsi:type="dcterms:W3CDTF">2012-12-04T16:51:55Z</dcterms:created>
  <dcterms:modified xsi:type="dcterms:W3CDTF">2013-03-06T03:09:08Z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ArticulateUseProject">
    <vt:lpwstr>1</vt:lpwstr>
  </property>
  <property fmtid="{D5CDD505-2E9C-101B-9397-08002B2CF9AE}" pid="4" name="ArticulatePath">
    <vt:lpwstr>NY_Turnkey_PPT_TemplateV3</vt:lpwstr>
  </property>
  <property fmtid="{D5CDD505-2E9C-101B-9397-08002B2CF9AE}" pid="5" name="ArticulateGUID">
    <vt:lpwstr>04EC54D3-CC3A-4DED-9F0B-A2BBF62492BA</vt:lpwstr>
  </property>
  <property fmtid="{D5CDD505-2E9C-101B-9397-08002B2CF9AE}" pid="6" name="ArticulateProjectFull">
    <vt:lpwstr>C:\Users\Christina\Documents\Consulting\Pearson\Development\Revised_Final_Turnkey_Math_Training_012013.ppta</vt:lpwstr>
  </property>
</Properties>
</file>