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4064" r:id="rId2"/>
    <p:sldMasterId id="2147484073" r:id="rId3"/>
  </p:sldMasterIdLst>
  <p:notesMasterIdLst>
    <p:notesMasterId r:id="rId16"/>
  </p:notesMasterIdLst>
  <p:handoutMasterIdLst>
    <p:handoutMasterId r:id="rId17"/>
  </p:handoutMasterIdLst>
  <p:sldIdLst>
    <p:sldId id="332" r:id="rId4"/>
    <p:sldId id="609" r:id="rId5"/>
    <p:sldId id="588" r:id="rId6"/>
    <p:sldId id="598" r:id="rId7"/>
    <p:sldId id="626" r:id="rId8"/>
    <p:sldId id="624" r:id="rId9"/>
    <p:sldId id="623" r:id="rId10"/>
    <p:sldId id="625" r:id="rId11"/>
    <p:sldId id="599" r:id="rId12"/>
    <p:sldId id="600" r:id="rId13"/>
    <p:sldId id="622" r:id="rId14"/>
    <p:sldId id="621" r:id="rId15"/>
  </p:sldIdLst>
  <p:sldSz cx="9144000" cy="6858000" type="screen4x3"/>
  <p:notesSz cx="7010400" cy="9296400"/>
  <p:custDataLst>
    <p:tags r:id="rId18"/>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59" autoAdjust="0"/>
    <p:restoredTop sz="65187" autoAdjust="0"/>
  </p:normalViewPr>
  <p:slideViewPr>
    <p:cSldViewPr snapToGrid="0">
      <p:cViewPr>
        <p:scale>
          <a:sx n="51" d="100"/>
          <a:sy n="51" d="100"/>
        </p:scale>
        <p:origin x="-1692" y="-72"/>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80" d="100"/>
          <a:sy n="80" d="100"/>
        </p:scale>
        <p:origin x="-2280" y="52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r>
              <a:rPr lang="en-US" dirty="0" smtClean="0"/>
              <a:t>Ensure participants have a copy of the “New</a:t>
            </a:r>
            <a:r>
              <a:rPr lang="en-US" baseline="0" dirty="0" smtClean="0"/>
              <a:t> York State Testing Program Mathematics Test 2013 Turnkey Training : Rubrics, Scoring Policies and Practice Score Sheet” materials</a:t>
            </a:r>
            <a:endParaRPr lang="en-US" dirty="0" smtClean="0"/>
          </a:p>
          <a:p>
            <a:endParaRPr lang="en-US" dirty="0" smtClean="0"/>
          </a:p>
          <a:p>
            <a:r>
              <a:rPr lang="en-US" dirty="0" smtClean="0"/>
              <a:t>The</a:t>
            </a:r>
            <a:r>
              <a:rPr lang="en-US" baseline="0" dirty="0" smtClean="0"/>
              <a:t> </a:t>
            </a:r>
            <a:r>
              <a:rPr lang="en-US" dirty="0" smtClean="0"/>
              <a:t>general purpose of this video:</a:t>
            </a:r>
            <a:r>
              <a:rPr lang="en-US" baseline="0" dirty="0" smtClean="0"/>
              <a:t> To examine the changes in the two-point holistic rubric</a:t>
            </a:r>
            <a:endParaRPr lang="en-US" dirty="0" smtClean="0"/>
          </a:p>
          <a:p>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Notes Placeholder 2"/>
          <p:cNvSpPr>
            <a:spLocks noGrp="1"/>
          </p:cNvSpPr>
          <p:nvPr>
            <p:ph type="body" idx="1"/>
          </p:nvPr>
        </p:nvSpPr>
        <p:spPr/>
        <p:txBody>
          <a:bodyPr/>
          <a:lstStyle/>
          <a:p>
            <a:r>
              <a:rPr lang="en-US" dirty="0" smtClean="0"/>
              <a:t>Read and explain the 0 point score point</a:t>
            </a:r>
            <a:r>
              <a:rPr lang="en-US" dirty="0" smtClean="0"/>
              <a:t>.</a:t>
            </a:r>
          </a:p>
          <a:p>
            <a:endParaRPr lang="en-US" dirty="0"/>
          </a:p>
          <a:p>
            <a:r>
              <a:rPr lang="en-US" dirty="0" smtClean="0"/>
              <a:t>What is considered a limited understanding- guide papers define the boundary between a score of 1 and a scor</a:t>
            </a:r>
            <a:r>
              <a:rPr lang="en-US" dirty="0" smtClean="0"/>
              <a:t>e of 0 for a particular question. </a:t>
            </a:r>
            <a:endParaRPr lang="en-US" dirty="0" smtClean="0"/>
          </a:p>
        </p:txBody>
      </p:sp>
      <p:sp>
        <p:nvSpPr>
          <p:cNvPr id="180228" name="Slide Number Placeholder 3"/>
          <p:cNvSpPr>
            <a:spLocks noGrp="1"/>
          </p:cNvSpPr>
          <p:nvPr>
            <p:ph type="sldNum" sz="quarter" idx="5"/>
          </p:nvPr>
        </p:nvSpPr>
        <p:spPr/>
        <p:txBody>
          <a:bodyPr/>
          <a:lstStyle/>
          <a:p>
            <a:fld id="{9E4EA567-1114-447C-923B-738FE19B3ACB}" type="slidenum">
              <a:rPr lang="en-GB" smtClean="0"/>
              <a:pPr/>
              <a:t>10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concludes video 4 on the two point holistic rubric.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rubrics define the levels of performance but it’s the guide papers that really show us what student work looks like at each level.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Move onto the next videos to extend your understanding of the two point </a:t>
            </a:r>
            <a:r>
              <a:rPr lang="en-US" baseline="0" dirty="0" smtClean="0"/>
              <a:t>rubric by working</a:t>
            </a:r>
            <a:r>
              <a:rPr lang="en-US" dirty="0" smtClean="0"/>
              <a:t> with the sample problems for the 2 point rubric</a:t>
            </a:r>
            <a:r>
              <a:rPr lang="en-US" baseline="0" dirty="0" smtClean="0"/>
              <a:t>. Or you may</a:t>
            </a:r>
            <a:r>
              <a:rPr lang="en-US" dirty="0" smtClean="0"/>
              <a:t> continue with the general overview by going to Video 9:  The Three Point Rubric</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11</a:t>
            </a:fld>
            <a:endParaRPr lang="en-GB" dirty="0"/>
          </a:p>
        </p:txBody>
      </p:sp>
    </p:spTree>
    <p:extLst>
      <p:ext uri="{BB962C8B-B14F-4D97-AF65-F5344CB8AC3E}">
        <p14:creationId xmlns:p14="http://schemas.microsoft.com/office/powerpoint/2010/main" val="299950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12</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mtClean="0"/>
              <a:t>Refer participants to the Rubrics, Scoring Policies and Practice Score Sheet packet.</a:t>
            </a:r>
            <a:endParaRPr lang="en-US" dirty="0"/>
          </a:p>
        </p:txBody>
      </p:sp>
      <p:sp>
        <p:nvSpPr>
          <p:cNvPr id="4" name="Slide Number Placeholder 3"/>
          <p:cNvSpPr>
            <a:spLocks noGrp="1"/>
          </p:cNvSpPr>
          <p:nvPr>
            <p:ph type="sldNum" sz="quarter" idx="10"/>
          </p:nvPr>
        </p:nvSpPr>
        <p:spPr/>
        <p:txBody>
          <a:bodyPr/>
          <a:lstStyle/>
          <a:p>
            <a:fld id="{BC7F7FC8-DFCC-4405-AF1D-4EB489BCB67C}" type="slidenum">
              <a:rPr lang="en-GB" smtClean="0"/>
              <a:pPr/>
              <a:t>2</a:t>
            </a:fld>
            <a:endParaRPr lang="en-GB" dirty="0"/>
          </a:p>
        </p:txBody>
      </p:sp>
      <p:sp>
        <p:nvSpPr>
          <p:cNvPr id="7" name="Slide Image Placeholder 6"/>
          <p:cNvSpPr>
            <a:spLocks noGrp="1" noRot="1" noChangeAspect="1"/>
          </p:cNvSpPr>
          <p:nvPr>
            <p:ph type="sldImg"/>
          </p:nvPr>
        </p:nvSpPr>
        <p:spPr>
          <a:xfrm>
            <a:off x="231775" y="630238"/>
            <a:ext cx="3857625" cy="2894012"/>
          </a:xfrm>
        </p:spPr>
      </p:sp>
    </p:spTree>
    <p:extLst>
      <p:ext uri="{BB962C8B-B14F-4D97-AF65-F5344CB8AC3E}">
        <p14:creationId xmlns:p14="http://schemas.microsoft.com/office/powerpoint/2010/main" val="16832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Notes Placeholder 2"/>
          <p:cNvSpPr>
            <a:spLocks noGrp="1"/>
          </p:cNvSpPr>
          <p:nvPr>
            <p:ph type="body" idx="1"/>
          </p:nvPr>
        </p:nvSpPr>
        <p:spPr/>
        <p:txBody>
          <a:bodyPr/>
          <a:lstStyle/>
          <a:p>
            <a:r>
              <a:rPr lang="en-US" dirty="0" smtClean="0"/>
              <a:t>Refer participants to the 2-point Holistic Rubric in their packet.</a:t>
            </a:r>
          </a:p>
          <a:p>
            <a:endParaRPr lang="en-US" dirty="0" smtClean="0"/>
          </a:p>
          <a:p>
            <a:r>
              <a:rPr lang="en-US" dirty="0" smtClean="0"/>
              <a:t>The 2-point rubric applies to all grade 3 – 8 short-response questions.  Responses that demonstrate each level</a:t>
            </a:r>
            <a:r>
              <a:rPr lang="en-US" baseline="0" dirty="0" smtClean="0"/>
              <a:t> of understanding </a:t>
            </a:r>
            <a:r>
              <a:rPr lang="en-US" dirty="0" smtClean="0"/>
              <a:t>are further defined by the approved guide papers. It is important to understand the differences in the language at each score point on the rubric.  The Guide papers will show how the student responses are held to the criteria in the rubric.</a:t>
            </a:r>
          </a:p>
        </p:txBody>
      </p:sp>
      <p:sp>
        <p:nvSpPr>
          <p:cNvPr id="180228" name="Slide Number Placeholder 3"/>
          <p:cNvSpPr>
            <a:spLocks noGrp="1"/>
          </p:cNvSpPr>
          <p:nvPr>
            <p:ph type="sldNum" sz="quarter" idx="5"/>
          </p:nvPr>
        </p:nvSpPr>
        <p:spPr/>
        <p:txBody>
          <a:bodyPr/>
          <a:lstStyle/>
          <a:p>
            <a:fld id="{9E4EA567-1114-447C-923B-738FE19B3ACB}"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Notes Placeholder 2"/>
          <p:cNvSpPr>
            <a:spLocks noGrp="1"/>
          </p:cNvSpPr>
          <p:nvPr>
            <p:ph type="body" idx="1"/>
          </p:nvPr>
        </p:nvSpPr>
        <p:spPr/>
        <p:txBody>
          <a:bodyPr/>
          <a:lstStyle/>
          <a:p>
            <a:r>
              <a:rPr lang="en-US" dirty="0" smtClean="0"/>
              <a:t>Read through the rubric.  Read all text from score point 2 first and then move down the score scale.  </a:t>
            </a:r>
          </a:p>
          <a:p>
            <a:endParaRPr lang="en-US" dirty="0" smtClean="0"/>
          </a:p>
          <a:p>
            <a:pPr marL="0" marR="0">
              <a:lnSpc>
                <a:spcPct val="100000"/>
              </a:lnSpc>
              <a:spcBef>
                <a:spcPts val="0"/>
              </a:spcBef>
              <a:spcAft>
                <a:spcPts val="0"/>
              </a:spcAft>
            </a:pPr>
            <a:r>
              <a:rPr lang="en-US" sz="1200" dirty="0" smtClean="0">
                <a:effectLst/>
                <a:latin typeface="Gill Sans MT Pro Book"/>
                <a:ea typeface="Times New Roman"/>
              </a:rPr>
              <a:t>A two-point response answers the question correctly. </a:t>
            </a:r>
          </a:p>
          <a:p>
            <a:pPr marL="0" marR="0">
              <a:lnSpc>
                <a:spcPct val="100000"/>
              </a:lnSpc>
              <a:spcBef>
                <a:spcPts val="0"/>
              </a:spcBef>
              <a:spcAft>
                <a:spcPts val="0"/>
              </a:spcAft>
            </a:pPr>
            <a:endParaRPr lang="en-US" sz="1200" dirty="0" smtClean="0">
              <a:effectLst/>
              <a:latin typeface="Gill Sans MT Pro Book"/>
              <a:ea typeface="Times New Roman"/>
            </a:endParaRPr>
          </a:p>
          <a:p>
            <a:pPr marL="0" marR="0">
              <a:lnSpc>
                <a:spcPct val="100000"/>
              </a:lnSpc>
              <a:spcBef>
                <a:spcPts val="0"/>
              </a:spcBef>
              <a:spcAft>
                <a:spcPts val="0"/>
              </a:spcAft>
            </a:pPr>
            <a:r>
              <a:rPr lang="en-US" sz="1200" dirty="0" smtClean="0">
                <a:effectLst/>
                <a:latin typeface="Gill Sans MT Pro Book"/>
                <a:ea typeface="Times New Roman"/>
              </a:rPr>
              <a:t>This response</a:t>
            </a:r>
          </a:p>
          <a:p>
            <a:pPr marL="342900" marR="0" lvl="0" indent="-342900">
              <a:lnSpc>
                <a:spcPct val="100000"/>
              </a:lnSpc>
              <a:spcBef>
                <a:spcPts val="0"/>
              </a:spcBef>
              <a:spcAft>
                <a:spcPts val="0"/>
              </a:spcAft>
              <a:buFont typeface="Symbol"/>
              <a:buChar char=""/>
              <a:tabLst>
                <a:tab pos="457200" algn="l"/>
              </a:tabLst>
            </a:pPr>
            <a:r>
              <a:rPr lang="en-US" sz="1200" dirty="0" smtClean="0">
                <a:effectLst/>
                <a:latin typeface="Gill Sans MT Pro Book"/>
                <a:ea typeface="Times New Roman"/>
              </a:rPr>
              <a:t>demonstrates a thorough understanding of the mathematical concepts but may contain errors that do not detract from the demonstration of understanding</a:t>
            </a:r>
          </a:p>
          <a:p>
            <a:pPr marL="342900" marR="0" lvl="0" indent="-342900">
              <a:lnSpc>
                <a:spcPct val="100000"/>
              </a:lnSpc>
              <a:spcBef>
                <a:spcPts val="0"/>
              </a:spcBef>
              <a:spcAft>
                <a:spcPts val="0"/>
              </a:spcAft>
              <a:buFont typeface="Symbol"/>
              <a:buChar char=""/>
              <a:tabLst>
                <a:tab pos="457200" algn="l"/>
              </a:tabLst>
            </a:pPr>
            <a:r>
              <a:rPr lang="en-US" sz="1200" dirty="0" smtClean="0">
                <a:effectLst/>
                <a:latin typeface="Gill Sans MT Pro Book"/>
                <a:ea typeface="Times New Roman"/>
              </a:rPr>
              <a:t>indicates that the student has completed the task correctly, using mathematically sound procedures</a:t>
            </a:r>
          </a:p>
        </p:txBody>
      </p:sp>
      <p:sp>
        <p:nvSpPr>
          <p:cNvPr id="180228" name="Slide Number Placeholder 3"/>
          <p:cNvSpPr>
            <a:spLocks noGrp="1"/>
          </p:cNvSpPr>
          <p:nvPr>
            <p:ph type="sldNum" sz="quarter" idx="5"/>
          </p:nvPr>
        </p:nvSpPr>
        <p:spPr/>
        <p:txBody>
          <a:bodyPr/>
          <a:lstStyle/>
          <a:p>
            <a:fld id="{9E4EA567-1114-447C-923B-738FE19B3ACB}" type="slidenum">
              <a:rPr lang="en-GB" smtClean="0"/>
              <a:pPr/>
              <a:t>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Notes Placeholder 2"/>
          <p:cNvSpPr>
            <a:spLocks noGrp="1"/>
          </p:cNvSpPr>
          <p:nvPr>
            <p:ph type="body" idx="1"/>
          </p:nvPr>
        </p:nvSpPr>
        <p:spPr/>
        <p:txBody>
          <a:bodyPr/>
          <a:lstStyle/>
          <a:p>
            <a:endParaRPr lang="en-US" dirty="0" smtClean="0"/>
          </a:p>
          <a:p>
            <a:r>
              <a:rPr lang="en-US" dirty="0" smtClean="0"/>
              <a:t>Note the 2-point description is changed from “…complete and correct” in the old rubric to “…answers the question correctly” in the Common Core based rubric.  A 2-point response will still have the correct answer, but does not have to be flawless if a thorough understanding is clearly demonstrated.</a:t>
            </a:r>
          </a:p>
        </p:txBody>
      </p:sp>
      <p:sp>
        <p:nvSpPr>
          <p:cNvPr id="180228" name="Slide Number Placeholder 3"/>
          <p:cNvSpPr>
            <a:spLocks noGrp="1"/>
          </p:cNvSpPr>
          <p:nvPr>
            <p:ph type="sldNum" sz="quarter" idx="5"/>
          </p:nvPr>
        </p:nvSpPr>
        <p:spPr/>
        <p:txBody>
          <a:bodyPr/>
          <a:lstStyle/>
          <a:p>
            <a:fld id="{9E4EA567-1114-447C-923B-738FE19B3ACB}"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Refer participants to Practice Paper 5 in the Grade 6 Short-response (2-point) Sample Practice Set packet.</a:t>
            </a:r>
          </a:p>
          <a:p>
            <a:endParaRPr lang="en-US" dirty="0" smtClean="0"/>
          </a:p>
          <a:p>
            <a:r>
              <a:rPr lang="en-US" dirty="0" smtClean="0"/>
              <a:t>Practice Paper</a:t>
            </a:r>
            <a:r>
              <a:rPr lang="en-US" baseline="0" dirty="0" smtClean="0"/>
              <a:t> 5 receives a score of 2. </a:t>
            </a:r>
            <a:r>
              <a:rPr lang="en-US" baseline="0" dirty="0" smtClean="0"/>
              <a:t>It has the correct answer of 45.  </a:t>
            </a:r>
            <a:r>
              <a:rPr lang="en-US" dirty="0" smtClean="0"/>
              <a:t>The</a:t>
            </a:r>
            <a:r>
              <a:rPr lang="en-US" baseline="0" dirty="0" smtClean="0"/>
              <a:t> </a:t>
            </a:r>
            <a:r>
              <a:rPr lang="en-US" baseline="0" dirty="0" smtClean="0"/>
              <a:t>step </a:t>
            </a:r>
            <a:r>
              <a:rPr lang="en-US" baseline="0" dirty="0" smtClean="0"/>
              <a:t>showing that 3x3=9x4=36</a:t>
            </a:r>
            <a:r>
              <a:rPr lang="en-US" dirty="0" smtClean="0"/>
              <a:t> is a false mathematical statement but is wasn’t deemed to detract from the level of understanding demonstrated in the response</a:t>
            </a:r>
            <a:endParaRPr lang="en-US" dirty="0"/>
          </a:p>
        </p:txBody>
      </p:sp>
      <p:sp>
        <p:nvSpPr>
          <p:cNvPr id="4" name="Slide Number Placeholder 3"/>
          <p:cNvSpPr>
            <a:spLocks noGrp="1"/>
          </p:cNvSpPr>
          <p:nvPr>
            <p:ph type="sldNum" sz="quarter" idx="10"/>
          </p:nvPr>
        </p:nvSpPr>
        <p:spPr/>
        <p:txBody>
          <a:bodyPr/>
          <a:lstStyle/>
          <a:p>
            <a:fld id="{1A202337-F4D6-4504-9D17-B713B6592478}" type="slidenum">
              <a:rPr lang="en-GB" smtClean="0"/>
              <a:pPr/>
              <a:t>6</a:t>
            </a:fld>
            <a:endParaRPr lang="en-GB" dirty="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Notes Placeholder 2"/>
          <p:cNvSpPr>
            <a:spLocks noGrp="1"/>
          </p:cNvSpPr>
          <p:nvPr>
            <p:ph type="body" idx="1"/>
          </p:nvPr>
        </p:nvSpPr>
        <p:spPr/>
        <p:txBody>
          <a:bodyPr/>
          <a:lstStyle/>
          <a:p>
            <a:r>
              <a:rPr lang="en-US" dirty="0" smtClean="0"/>
              <a:t>Refer participants to Practice Paper 4 in the Grade 4 Extended-response (3-point) Sample Practice Set packet.</a:t>
            </a:r>
          </a:p>
          <a:p>
            <a:endParaRPr lang="en-US" dirty="0" smtClean="0"/>
          </a:p>
          <a:p>
            <a:r>
              <a:rPr lang="en-US" dirty="0" smtClean="0"/>
              <a:t>The </a:t>
            </a:r>
            <a:r>
              <a:rPr lang="en-US" dirty="0" smtClean="0"/>
              <a:t>equation is not correct. However, the mathematical procedure used and the answer are correct.</a:t>
            </a:r>
          </a:p>
        </p:txBody>
      </p:sp>
      <p:sp>
        <p:nvSpPr>
          <p:cNvPr id="279556" name="Slide Number Placeholder 3"/>
          <p:cNvSpPr>
            <a:spLocks noGrp="1"/>
          </p:cNvSpPr>
          <p:nvPr>
            <p:ph type="sldNum" sz="quarter" idx="5"/>
          </p:nvPr>
        </p:nvSpPr>
        <p:spPr/>
        <p:txBody>
          <a:bodyPr/>
          <a:lstStyle/>
          <a:p>
            <a:fld id="{3C3479C7-4D0B-4A6E-B200-10F38D504099}" type="slidenum">
              <a:rPr lang="en-GB" smtClean="0">
                <a:solidFill>
                  <a:prstClr val="black"/>
                </a:solidFill>
              </a:rPr>
              <a:pPr/>
              <a:t>7</a:t>
            </a:fld>
            <a:endParaRPr lang="en-GB" dirty="0" smtClean="0">
              <a:solidFill>
                <a:prstClr val="black"/>
              </a:solidFill>
            </a:endParaRPr>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Notes Placeholder 2"/>
          <p:cNvSpPr>
            <a:spLocks noGrp="1"/>
          </p:cNvSpPr>
          <p:nvPr>
            <p:ph type="body" idx="1"/>
          </p:nvPr>
        </p:nvSpPr>
        <p:spPr/>
        <p:txBody>
          <a:bodyPr/>
          <a:lstStyle/>
          <a:p>
            <a:endParaRPr lang="en-US" baseline="0" dirty="0" smtClean="0"/>
          </a:p>
          <a:p>
            <a:r>
              <a:rPr lang="en-US" dirty="0" smtClean="0"/>
              <a:t>Note</a:t>
            </a:r>
            <a:r>
              <a:rPr lang="en-US" baseline="0" dirty="0" smtClean="0"/>
              <a:t> that o</a:t>
            </a:r>
            <a:r>
              <a:rPr lang="en-US" dirty="0" smtClean="0"/>
              <a:t>ne calculation shown is incorrect (4(3 × 3 =) 9), but the following line shows the correct calculation and this inaccurate statement within the work does not detract from the demonstration of a thorough understanding.</a:t>
            </a:r>
          </a:p>
          <a:p>
            <a:endParaRPr lang="en-US" dirty="0" smtClean="0"/>
          </a:p>
          <a:p>
            <a:r>
              <a:rPr lang="en-US" baseline="0" dirty="0" smtClean="0"/>
              <a:t>This </a:t>
            </a:r>
            <a:r>
              <a:rPr lang="en-US" baseline="0" dirty="0" smtClean="0"/>
              <a:t>work is an example of a level 2 response that contains a correct answer arrived at using a correct procedure with a minor inaccuracy that doesn’t detract from a demonstration of understanding. </a:t>
            </a:r>
            <a:endParaRPr lang="en-US" dirty="0" smtClean="0"/>
          </a:p>
        </p:txBody>
      </p:sp>
      <p:sp>
        <p:nvSpPr>
          <p:cNvPr id="189444" name="Slide Number Placeholder 3"/>
          <p:cNvSpPr>
            <a:spLocks noGrp="1"/>
          </p:cNvSpPr>
          <p:nvPr>
            <p:ph type="sldNum" sz="quarter" idx="5"/>
          </p:nvPr>
        </p:nvSpPr>
        <p:spPr/>
        <p:txBody>
          <a:bodyPr/>
          <a:lstStyle/>
          <a:p>
            <a:fld id="{BC5FF057-7680-48CB-AE63-E09AFE5D5551}" type="slidenum">
              <a:rPr lang="en-GB" smtClean="0">
                <a:solidFill>
                  <a:prstClr val="black"/>
                </a:solidFill>
              </a:rPr>
              <a:pPr/>
              <a:t>8</a:t>
            </a:fld>
            <a:endParaRPr lang="en-GB" dirty="0" smtClean="0">
              <a:solidFill>
                <a:prstClr val="black"/>
              </a:solidFill>
            </a:endParaRPr>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Notes Placeholder 2"/>
          <p:cNvSpPr>
            <a:spLocks noGrp="1"/>
          </p:cNvSpPr>
          <p:nvPr>
            <p:ph type="body" idx="1"/>
          </p:nvPr>
        </p:nvSpPr>
        <p:spPr/>
        <p:txBody>
          <a:bodyPr/>
          <a:lstStyle/>
          <a:p>
            <a:r>
              <a:rPr lang="en-US" dirty="0" smtClean="0"/>
              <a:t>Read the description of a score of a 1</a:t>
            </a:r>
          </a:p>
          <a:p>
            <a:endParaRPr lang="en-US" dirty="0"/>
          </a:p>
          <a:p>
            <a:r>
              <a:rPr lang="en-US" dirty="0" smtClean="0"/>
              <a:t>Note the differences in language between score 2 point and the 1 point level of the rubric. </a:t>
            </a:r>
          </a:p>
          <a:p>
            <a:endParaRPr lang="en-US" dirty="0"/>
          </a:p>
          <a:p>
            <a:endParaRPr lang="en-US" dirty="0" smtClean="0"/>
          </a:p>
        </p:txBody>
      </p:sp>
      <p:sp>
        <p:nvSpPr>
          <p:cNvPr id="180228" name="Slide Number Placeholder 3"/>
          <p:cNvSpPr>
            <a:spLocks noGrp="1"/>
          </p:cNvSpPr>
          <p:nvPr>
            <p:ph type="sldNum" sz="quarter" idx="5"/>
          </p:nvPr>
        </p:nvSpPr>
        <p:spPr/>
        <p:txBody>
          <a:bodyPr/>
          <a:lstStyle/>
          <a:p>
            <a:fld id="{9E4EA567-1114-447C-923B-738FE19B3ACB}" type="slidenum">
              <a:rPr lang="en-GB" smtClean="0"/>
              <a:pPr/>
              <a:t>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3.xml"/><Relationship Id="rId1" Type="http://schemas.openxmlformats.org/officeDocument/2006/relationships/tags" Target="../tags/tag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779563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3662619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3196299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solidFill>
                <a:srgbClr val="000000"/>
              </a:solidFill>
            </a:endParaRPr>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052978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8799170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00249602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21590056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solidFill>
                <a:srgbClr val="000000"/>
              </a:solidFill>
            </a:endParaRPr>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9226150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71246140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410813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52069890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solidFill>
                <a:srgbClr val="000000"/>
              </a:solidFill>
            </a:endParaRPr>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31870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87159441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70828050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6998768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solidFill>
                <a:srgbClr val="000000"/>
              </a:solidFill>
            </a:endParaRPr>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3020350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solidFill>
                <a:srgbClr val="000000"/>
              </a:solidFill>
            </a:endParaRPr>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solidFill>
                <a:srgbClr val="000000"/>
              </a:solidFill>
            </a:endParaRPr>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954962587"/>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solidFill>
                <a:srgbClr val="000000"/>
              </a:solidFill>
            </a:endParaRPr>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solidFill>
                <a:srgbClr val="000000"/>
              </a:solidFill>
            </a:endParaRPr>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91509561"/>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7.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image" Target="../media/image4.png"/><Relationship Id="rId5" Type="http://schemas.openxmlformats.org/officeDocument/2006/relationships/tags" Target="../tags/tag9.xml"/><Relationship Id="rId10" Type="http://schemas.openxmlformats.org/officeDocument/2006/relationships/image" Target="../media/image3.png"/><Relationship Id="rId4" Type="http://schemas.openxmlformats.org/officeDocument/2006/relationships/tags" Target="../tags/tag8.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ssessment/ei/eigen.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106363" y="2841625"/>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6597062" cy="584775"/>
          </a:xfrm>
          <a:prstGeom prst="rect">
            <a:avLst/>
          </a:prstGeom>
          <a:noFill/>
        </p:spPr>
        <p:txBody>
          <a:bodyPr wrap="none" rtlCol="0">
            <a:spAutoFit/>
          </a:bodyPr>
          <a:lstStyle/>
          <a:p>
            <a:r>
              <a:rPr lang="en-US" sz="3200" dirty="0" smtClean="0"/>
              <a:t>Video 4: 2-Point Holistic Rubric</a:t>
            </a:r>
            <a:endParaRPr lang="en-US" sz="32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2-point</a:t>
            </a:r>
            <a:r>
              <a:rPr dirty="0" smtClean="0">
                <a:latin typeface="Verdana" pitchFamily="34" charset="0"/>
              </a:rPr>
              <a:t> Holistic Rubric </a:t>
            </a:r>
            <a:r>
              <a:rPr lang="en-US" dirty="0">
                <a:latin typeface="Verdana" pitchFamily="34" charset="0"/>
              </a:rPr>
              <a:t>(Continued)</a:t>
            </a:r>
            <a:endParaRPr dirty="0" smtClean="0">
              <a:latin typeface="Verdana" pitchFamily="34" charset="0"/>
            </a:endParaRPr>
          </a:p>
        </p:txBody>
      </p:sp>
      <p:graphicFrame>
        <p:nvGraphicFramePr>
          <p:cNvPr id="8" name="Content Placeholder 7"/>
          <p:cNvGraphicFramePr>
            <a:graphicFrameLocks noGrp="1"/>
          </p:cNvGraphicFramePr>
          <p:nvPr>
            <p:ph idx="4294967295"/>
          </p:nvPr>
        </p:nvGraphicFramePr>
        <p:xfrm>
          <a:off x="192088" y="811213"/>
          <a:ext cx="8759825" cy="3749038"/>
        </p:xfrm>
        <a:graphic>
          <a:graphicData uri="http://schemas.openxmlformats.org/drawingml/2006/table">
            <a:tbl>
              <a:tblPr firstRow="1" bandRow="1">
                <a:tableStyleId>{5C22544A-7EE6-4342-B048-85BDC9FD1C3A}</a:tableStyleId>
              </a:tblPr>
              <a:tblGrid>
                <a:gridCol w="1250617"/>
                <a:gridCol w="7509208"/>
              </a:tblGrid>
              <a:tr h="344793">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Score Point</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Description</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0153">
                <a:tc>
                  <a:txBody>
                    <a:bodyPr/>
                    <a:lstStyle/>
                    <a:p>
                      <a:pPr marL="0" marR="0">
                        <a:lnSpc>
                          <a:spcPct val="100000"/>
                        </a:lnSpc>
                        <a:spcBef>
                          <a:spcPts val="600"/>
                        </a:spcBef>
                        <a:spcAft>
                          <a:spcPts val="0"/>
                        </a:spcAft>
                      </a:pPr>
                      <a:r>
                        <a:rPr lang="en-US" sz="2400" dirty="0">
                          <a:effectLst/>
                          <a:latin typeface="Gill Sans MT Pro Book"/>
                          <a:ea typeface="Times New Roman"/>
                        </a:rPr>
                        <a:t>0 Points</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400" dirty="0" smtClean="0">
                          <a:effectLst/>
                          <a:latin typeface="Gill Sans MT Pro Book"/>
                          <a:ea typeface="Times New Roman"/>
                        </a:rPr>
                        <a:t>A  zero-point response is incorrect, irrelevant, incoherent, or contains a correct response arrived using an obviously incorrect procedure. Although some parts may contain correct mathematical procedures, holistically they are not sufficient to demonstrate even a limited understanding of the mathematical concepts embodied in the task.</a:t>
                      </a:r>
                    </a:p>
                    <a:p>
                      <a:pPr marL="0" marR="0">
                        <a:lnSpc>
                          <a:spcPct val="100000"/>
                        </a:lnSpc>
                        <a:spcBef>
                          <a:spcPts val="0"/>
                        </a:spcBef>
                        <a:spcAft>
                          <a:spcPts val="0"/>
                        </a:spcAft>
                      </a:pPr>
                      <a:r>
                        <a:rPr lang="en-US" sz="2400" dirty="0">
                          <a:effectLst/>
                          <a:latin typeface="Gill Sans MT Pro Book"/>
                          <a:ea typeface="Times New Roman"/>
                        </a:rPr>
                        <a:t> </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10</a:t>
            </a:fld>
            <a:endParaRPr 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b="1" dirty="0"/>
              <a:t>Video 4: Two Point Holistic Rubric</a:t>
            </a:r>
          </a:p>
          <a:p>
            <a:r>
              <a:rPr lang="en-US" dirty="0"/>
              <a:t>Videos 5-8: Guide Papers and Practice Sets- 2 Point Rubric</a:t>
            </a:r>
          </a:p>
          <a:p>
            <a:r>
              <a:rPr lang="en-US" dirty="0"/>
              <a:t>Video 9: Three Point Holistic Rubric</a:t>
            </a:r>
          </a:p>
          <a:p>
            <a:r>
              <a:rPr lang="en-US"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11</a:t>
            </a:fld>
            <a:endParaRPr lang="en-US" dirty="0"/>
          </a:p>
        </p:txBody>
      </p:sp>
    </p:spTree>
    <p:extLst>
      <p:ext uri="{BB962C8B-B14F-4D97-AF65-F5344CB8AC3E}">
        <p14:creationId xmlns:p14="http://schemas.microsoft.com/office/powerpoint/2010/main" val="239893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a:hlinkClick r:id="rId4"/>
              </a:rPr>
              <a:t>http://</a:t>
            </a:r>
            <a:r>
              <a:rPr lang="en-US" sz="2200" dirty="0" smtClean="0">
                <a:hlinkClick r:id="rId4"/>
              </a:rPr>
              <a:t>www.p12.nysed.gov/assessment/ei/eigen.html</a:t>
            </a:r>
            <a:endParaRPr lang="en-US" sz="2200" dirty="0" smtClean="0"/>
          </a:p>
          <a:p>
            <a:pPr lvl="2"/>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12</a:t>
            </a:fld>
            <a:endParaRPr lang="en-US" dirty="0"/>
          </a:p>
        </p:txBody>
      </p:sp>
    </p:spTree>
    <p:extLst>
      <p:ext uri="{BB962C8B-B14F-4D97-AF65-F5344CB8AC3E}">
        <p14:creationId xmlns:p14="http://schemas.microsoft.com/office/powerpoint/2010/main" val="2031182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5AC1CD9-F3E8-49B3-855D-43858F9D0A18}" type="slidenum">
              <a:rPr lang="en-US" smtClean="0"/>
              <a:pPr>
                <a:defRPr/>
              </a:pPr>
              <a:t>2</a:t>
            </a:fld>
            <a:endParaRPr lang="en-US" dirty="0"/>
          </a:p>
        </p:txBody>
      </p:sp>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7719" y="166252"/>
            <a:ext cx="4751105" cy="6148489"/>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92856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2-point</a:t>
            </a:r>
            <a:r>
              <a:rPr dirty="0" smtClean="0">
                <a:latin typeface="Verdana" pitchFamily="34" charset="0"/>
              </a:rPr>
              <a:t> Holistic Rubric (pg. 1)</a:t>
            </a:r>
          </a:p>
        </p:txBody>
      </p:sp>
      <p:graphicFrame>
        <p:nvGraphicFramePr>
          <p:cNvPr id="8" name="Content Placeholder 7"/>
          <p:cNvGraphicFramePr>
            <a:graphicFrameLocks noGrp="1"/>
          </p:cNvGraphicFramePr>
          <p:nvPr>
            <p:ph idx="4294967295"/>
          </p:nvPr>
        </p:nvGraphicFramePr>
        <p:xfrm>
          <a:off x="192088" y="811213"/>
          <a:ext cx="8759825" cy="5489575"/>
        </p:xfrm>
        <a:graphic>
          <a:graphicData uri="http://schemas.openxmlformats.org/drawingml/2006/table">
            <a:tbl>
              <a:tblPr firstRow="1" bandRow="1">
                <a:tableStyleId>{5C22544A-7EE6-4342-B048-85BDC9FD1C3A}</a:tableStyleId>
              </a:tblPr>
              <a:tblGrid>
                <a:gridCol w="1250617"/>
                <a:gridCol w="7509208"/>
              </a:tblGrid>
              <a:tr h="344793">
                <a:tc>
                  <a:txBody>
                    <a:bodyPr/>
                    <a:lstStyle/>
                    <a:p>
                      <a:pPr marL="0" marR="0" algn="l" defTabSz="457200" rtl="0" eaLnBrk="1" latinLnBrk="0" hangingPunct="1">
                        <a:lnSpc>
                          <a:spcPct val="100000"/>
                        </a:lnSpc>
                        <a:spcBef>
                          <a:spcPts val="0"/>
                        </a:spcBef>
                        <a:spcAft>
                          <a:spcPts val="0"/>
                        </a:spcAft>
                      </a:pPr>
                      <a:r>
                        <a:rPr lang="en-US" sz="1400" b="0" kern="1200" dirty="0" smtClean="0">
                          <a:solidFill>
                            <a:schemeClr val="dk1"/>
                          </a:solidFill>
                          <a:effectLst/>
                          <a:latin typeface="Gill Sans MT Pro Book"/>
                          <a:ea typeface="Times New Roman"/>
                          <a:cs typeface="+mn-cs"/>
                        </a:rPr>
                        <a:t>Score Point</a:t>
                      </a:r>
                      <a:endParaRPr lang="en-US" sz="1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1400" b="0" kern="1200" dirty="0" smtClean="0">
                          <a:solidFill>
                            <a:schemeClr val="dk1"/>
                          </a:solidFill>
                          <a:effectLst/>
                          <a:latin typeface="Gill Sans MT Pro Book"/>
                          <a:ea typeface="Times New Roman"/>
                          <a:cs typeface="+mn-cs"/>
                        </a:rPr>
                        <a:t>Description</a:t>
                      </a:r>
                      <a:endParaRPr lang="en-US" sz="1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7344">
                <a:tc>
                  <a:txBody>
                    <a:bodyPr/>
                    <a:lstStyle/>
                    <a:p>
                      <a:pPr marL="0" marR="0">
                        <a:lnSpc>
                          <a:spcPct val="100000"/>
                        </a:lnSpc>
                        <a:spcBef>
                          <a:spcPts val="600"/>
                        </a:spcBef>
                        <a:spcAft>
                          <a:spcPts val="600"/>
                        </a:spcAft>
                      </a:pPr>
                      <a:r>
                        <a:rPr lang="en-US" sz="1400" dirty="0" smtClean="0">
                          <a:effectLst/>
                          <a:latin typeface="Gill Sans MT Pro Book"/>
                          <a:ea typeface="Times New Roman"/>
                        </a:rPr>
                        <a:t>2 </a:t>
                      </a:r>
                      <a:r>
                        <a:rPr lang="en-US" sz="1400" dirty="0">
                          <a:effectLst/>
                          <a:latin typeface="Gill Sans MT Pro Book"/>
                          <a:ea typeface="Times New Roman"/>
                        </a:rPr>
                        <a:t>Points</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dirty="0">
                          <a:effectLst/>
                          <a:latin typeface="Gill Sans MT Pro Book"/>
                          <a:ea typeface="Times New Roman"/>
                        </a:rPr>
                        <a:t>A two-point response answers the question correctly. </a:t>
                      </a:r>
                    </a:p>
                    <a:p>
                      <a:pPr marL="0" marR="0">
                        <a:lnSpc>
                          <a:spcPct val="100000"/>
                        </a:lnSpc>
                        <a:spcBef>
                          <a:spcPts val="0"/>
                        </a:spcBef>
                        <a:spcAft>
                          <a:spcPts val="0"/>
                        </a:spcAft>
                      </a:pPr>
                      <a:endParaRPr lang="en-US" sz="1400" dirty="0">
                        <a:effectLst/>
                        <a:latin typeface="Gill Sans MT Pro Book"/>
                        <a:ea typeface="Times New Roman"/>
                      </a:endParaRPr>
                    </a:p>
                    <a:p>
                      <a:pPr marL="0" marR="0">
                        <a:lnSpc>
                          <a:spcPct val="100000"/>
                        </a:lnSpc>
                        <a:spcBef>
                          <a:spcPts val="0"/>
                        </a:spcBef>
                        <a:spcAft>
                          <a:spcPts val="0"/>
                        </a:spcAft>
                      </a:pPr>
                      <a:r>
                        <a:rPr lang="en-US" sz="1400" dirty="0">
                          <a:effectLst/>
                          <a:latin typeface="Gill Sans MT Pro Book"/>
                          <a:ea typeface="Times New Roman"/>
                        </a:rPr>
                        <a:t>This </a:t>
                      </a:r>
                      <a:r>
                        <a:rPr lang="en-US" sz="1400" dirty="0" smtClean="0">
                          <a:effectLst/>
                          <a:latin typeface="Gill Sans MT Pro Book"/>
                          <a:ea typeface="Times New Roman"/>
                        </a:rPr>
                        <a:t>response</a:t>
                      </a:r>
                      <a:endParaRPr lang="en-US" sz="1400" dirty="0">
                        <a:effectLst/>
                        <a:latin typeface="Gill Sans MT Pro Book"/>
                        <a:ea typeface="Times New Roman"/>
                      </a:endParaRPr>
                    </a:p>
                    <a:p>
                      <a:pPr marL="342900" marR="0" lvl="0" indent="-342900">
                        <a:lnSpc>
                          <a:spcPct val="100000"/>
                        </a:lnSpc>
                        <a:spcBef>
                          <a:spcPts val="0"/>
                        </a:spcBef>
                        <a:spcAft>
                          <a:spcPts val="0"/>
                        </a:spcAft>
                        <a:buFont typeface="Symbol"/>
                        <a:buChar char=""/>
                        <a:tabLst>
                          <a:tab pos="457200" algn="l"/>
                        </a:tabLst>
                      </a:pPr>
                      <a:r>
                        <a:rPr lang="en-US" sz="1400" dirty="0" smtClean="0">
                          <a:effectLst/>
                          <a:latin typeface="Gill Sans MT Pro Book"/>
                          <a:ea typeface="Times New Roman"/>
                        </a:rPr>
                        <a:t>demonstrates </a:t>
                      </a:r>
                      <a:r>
                        <a:rPr lang="en-US" sz="1400" dirty="0">
                          <a:effectLst/>
                          <a:latin typeface="Gill Sans MT Pro Book"/>
                          <a:ea typeface="Times New Roman"/>
                        </a:rPr>
                        <a:t>a thorough understanding of the mathematical concepts but may contain errors that do not detract from the demonstration of </a:t>
                      </a:r>
                      <a:r>
                        <a:rPr lang="en-US" sz="1400" dirty="0" smtClean="0">
                          <a:effectLst/>
                          <a:latin typeface="Gill Sans MT Pro Book"/>
                          <a:ea typeface="Times New Roman"/>
                        </a:rPr>
                        <a:t>understanding</a:t>
                      </a:r>
                      <a:endParaRPr lang="en-US" sz="1400" dirty="0">
                        <a:effectLst/>
                        <a:latin typeface="Gill Sans MT Pro Book"/>
                        <a:ea typeface="Times New Roman"/>
                      </a:endParaRPr>
                    </a:p>
                    <a:p>
                      <a:pPr marL="342900" marR="0" lvl="0" indent="-342900">
                        <a:lnSpc>
                          <a:spcPct val="100000"/>
                        </a:lnSpc>
                        <a:spcBef>
                          <a:spcPts val="0"/>
                        </a:spcBef>
                        <a:spcAft>
                          <a:spcPts val="0"/>
                        </a:spcAft>
                        <a:buFont typeface="Symbol"/>
                        <a:buChar char=""/>
                        <a:tabLst>
                          <a:tab pos="457200" algn="l"/>
                        </a:tabLst>
                      </a:pPr>
                      <a:r>
                        <a:rPr lang="en-US" sz="1400" dirty="0" smtClean="0">
                          <a:effectLst/>
                          <a:latin typeface="Gill Sans MT Pro Book"/>
                          <a:ea typeface="Times New Roman"/>
                        </a:rPr>
                        <a:t>indicates </a:t>
                      </a:r>
                      <a:r>
                        <a:rPr lang="en-US" sz="1400" dirty="0">
                          <a:effectLst/>
                          <a:latin typeface="Gill Sans MT Pro Book"/>
                          <a:ea typeface="Times New Roman"/>
                        </a:rPr>
                        <a:t>that the student has completed the task correctly, using mathematically sound </a:t>
                      </a:r>
                      <a:r>
                        <a:rPr lang="en-US" sz="1400" dirty="0" smtClean="0">
                          <a:effectLst/>
                          <a:latin typeface="Gill Sans MT Pro Book"/>
                          <a:ea typeface="Times New Roman"/>
                        </a:rPr>
                        <a:t>procedures</a:t>
                      </a:r>
                      <a:endParaRPr lang="en-US" sz="1400" dirty="0">
                        <a:effectLst/>
                        <a:latin typeface="Gill Sans MT Pro Book"/>
                        <a:ea typeface="Times New Roman"/>
                      </a:endParaRP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7285">
                <a:tc>
                  <a:txBody>
                    <a:bodyPr/>
                    <a:lstStyle/>
                    <a:p>
                      <a:pPr marL="0" marR="0">
                        <a:lnSpc>
                          <a:spcPct val="100000"/>
                        </a:lnSpc>
                        <a:spcBef>
                          <a:spcPts val="600"/>
                        </a:spcBef>
                        <a:spcAft>
                          <a:spcPts val="0"/>
                        </a:spcAft>
                      </a:pPr>
                      <a:r>
                        <a:rPr lang="en-US" sz="1400" dirty="0">
                          <a:effectLst/>
                          <a:latin typeface="Gill Sans MT Pro Book"/>
                          <a:ea typeface="Times New Roman"/>
                        </a:rPr>
                        <a:t>1 Point</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dirty="0">
                          <a:effectLst/>
                          <a:latin typeface="Gill Sans MT Pro Book"/>
                          <a:ea typeface="Times New Roman"/>
                        </a:rPr>
                        <a:t>A one-point response is only partially correct.  </a:t>
                      </a:r>
                    </a:p>
                    <a:p>
                      <a:pPr marL="0" marR="0">
                        <a:lnSpc>
                          <a:spcPct val="100000"/>
                        </a:lnSpc>
                        <a:spcBef>
                          <a:spcPts val="0"/>
                        </a:spcBef>
                        <a:spcAft>
                          <a:spcPts val="0"/>
                        </a:spcAft>
                      </a:pPr>
                      <a:r>
                        <a:rPr lang="en-US" sz="1400" dirty="0">
                          <a:effectLst/>
                          <a:latin typeface="Gill Sans MT Pro Book"/>
                          <a:ea typeface="Times New Roman"/>
                        </a:rPr>
                        <a:t> </a:t>
                      </a:r>
                    </a:p>
                    <a:p>
                      <a:pPr marL="0" marR="0">
                        <a:lnSpc>
                          <a:spcPct val="100000"/>
                        </a:lnSpc>
                        <a:spcBef>
                          <a:spcPts val="0"/>
                        </a:spcBef>
                        <a:spcAft>
                          <a:spcPts val="0"/>
                        </a:spcAft>
                      </a:pPr>
                      <a:r>
                        <a:rPr lang="en-US" sz="1400" dirty="0">
                          <a:effectLst/>
                          <a:latin typeface="Gill Sans MT Pro Book"/>
                          <a:ea typeface="Times New Roman"/>
                        </a:rPr>
                        <a:t>This </a:t>
                      </a:r>
                      <a:r>
                        <a:rPr lang="en-US" sz="1400" dirty="0" smtClean="0">
                          <a:effectLst/>
                          <a:latin typeface="Gill Sans MT Pro Book"/>
                          <a:ea typeface="Times New Roman"/>
                        </a:rPr>
                        <a:t>response</a:t>
                      </a:r>
                    </a:p>
                    <a:p>
                      <a:pPr marL="342900" marR="0" lvl="0" indent="-342900">
                        <a:lnSpc>
                          <a:spcPct val="100000"/>
                        </a:lnSpc>
                        <a:spcBef>
                          <a:spcPts val="0"/>
                        </a:spcBef>
                        <a:spcAft>
                          <a:spcPts val="0"/>
                        </a:spcAft>
                        <a:buFont typeface="Symbol"/>
                        <a:buChar char=""/>
                        <a:tabLst>
                          <a:tab pos="457200" algn="l"/>
                        </a:tabLst>
                      </a:pPr>
                      <a:r>
                        <a:rPr lang="en-US" sz="1400" dirty="0" smtClean="0">
                          <a:effectLst/>
                          <a:latin typeface="Gill Sans MT Pro Book"/>
                          <a:ea typeface="Times New Roman"/>
                        </a:rPr>
                        <a:t>indicates that the student has demonstrated only a partial understanding of the mathematical concepts and/or procedures in the task</a:t>
                      </a:r>
                    </a:p>
                    <a:p>
                      <a:pPr marL="342900" marR="0" lvl="0" indent="-342900">
                        <a:lnSpc>
                          <a:spcPct val="100000"/>
                        </a:lnSpc>
                        <a:spcBef>
                          <a:spcPts val="0"/>
                        </a:spcBef>
                        <a:spcAft>
                          <a:spcPts val="0"/>
                        </a:spcAft>
                        <a:buFont typeface="Symbol"/>
                        <a:buChar char=""/>
                        <a:tabLst>
                          <a:tab pos="457200" algn="l"/>
                        </a:tabLst>
                      </a:pPr>
                      <a:r>
                        <a:rPr lang="en-US" sz="1400" dirty="0" smtClean="0">
                          <a:effectLst/>
                          <a:latin typeface="Gill Sans MT Pro Book"/>
                          <a:ea typeface="Times New Roman"/>
                        </a:rPr>
                        <a:t>correctly </a:t>
                      </a:r>
                      <a:r>
                        <a:rPr lang="en-US" sz="1400" dirty="0">
                          <a:effectLst/>
                          <a:latin typeface="Gill Sans MT Pro Book"/>
                          <a:ea typeface="Times New Roman"/>
                        </a:rPr>
                        <a:t>addresses some elements of the </a:t>
                      </a:r>
                      <a:r>
                        <a:rPr lang="en-US" sz="1400" dirty="0" smtClean="0">
                          <a:effectLst/>
                          <a:latin typeface="Gill Sans MT Pro Book"/>
                          <a:ea typeface="Times New Roman"/>
                        </a:rPr>
                        <a:t>task</a:t>
                      </a:r>
                      <a:endParaRPr lang="en-US" sz="1400" dirty="0">
                        <a:effectLst/>
                        <a:latin typeface="Gill Sans MT Pro Book"/>
                        <a:ea typeface="Times New Roman"/>
                      </a:endParaRPr>
                    </a:p>
                    <a:p>
                      <a:pPr marL="342900" marR="0" lvl="0" indent="-342900">
                        <a:lnSpc>
                          <a:spcPct val="100000"/>
                        </a:lnSpc>
                        <a:spcBef>
                          <a:spcPts val="0"/>
                        </a:spcBef>
                        <a:spcAft>
                          <a:spcPts val="0"/>
                        </a:spcAft>
                        <a:buFont typeface="Symbol"/>
                        <a:buChar char=""/>
                        <a:tabLst>
                          <a:tab pos="457200" algn="l"/>
                        </a:tabLst>
                      </a:pPr>
                      <a:r>
                        <a:rPr lang="en-US" sz="1400" dirty="0" smtClean="0">
                          <a:effectLst/>
                          <a:latin typeface="Gill Sans MT Pro Book"/>
                          <a:ea typeface="Times New Roman"/>
                        </a:rPr>
                        <a:t>may </a:t>
                      </a:r>
                      <a:r>
                        <a:rPr lang="en-US" sz="1400" dirty="0">
                          <a:effectLst/>
                          <a:latin typeface="Gill Sans MT Pro Book"/>
                          <a:ea typeface="Times New Roman"/>
                        </a:rPr>
                        <a:t>contain an incorrect solution but applies a mathematically appropriate </a:t>
                      </a:r>
                      <a:r>
                        <a:rPr lang="en-US" sz="1400" dirty="0" smtClean="0">
                          <a:effectLst/>
                          <a:latin typeface="Gill Sans MT Pro Book"/>
                          <a:ea typeface="Times New Roman"/>
                        </a:rPr>
                        <a:t>process</a:t>
                      </a:r>
                      <a:endParaRPr lang="en-US" sz="1400" dirty="0">
                        <a:effectLst/>
                        <a:latin typeface="Gill Sans MT Pro Book"/>
                        <a:ea typeface="Times New Roman"/>
                      </a:endParaRPr>
                    </a:p>
                    <a:p>
                      <a:pPr marL="342900" marR="0" lvl="0" indent="-342900">
                        <a:lnSpc>
                          <a:spcPct val="100000"/>
                        </a:lnSpc>
                        <a:spcBef>
                          <a:spcPts val="0"/>
                        </a:spcBef>
                        <a:spcAft>
                          <a:spcPts val="0"/>
                        </a:spcAft>
                        <a:buFont typeface="Symbol"/>
                        <a:buChar char=""/>
                        <a:tabLst>
                          <a:tab pos="457200" algn="l"/>
                        </a:tabLst>
                      </a:pPr>
                      <a:r>
                        <a:rPr lang="en-US" sz="1400" dirty="0" smtClean="0">
                          <a:effectLst/>
                          <a:latin typeface="Gill Sans MT Pro Book"/>
                          <a:ea typeface="Times New Roman"/>
                        </a:rPr>
                        <a:t>may </a:t>
                      </a:r>
                      <a:r>
                        <a:rPr lang="en-US" sz="1400" dirty="0">
                          <a:effectLst/>
                          <a:latin typeface="Gill Sans MT Pro Book"/>
                          <a:ea typeface="Times New Roman"/>
                        </a:rPr>
                        <a:t>contain correct numerical answer(s) but required work is not </a:t>
                      </a:r>
                      <a:r>
                        <a:rPr lang="en-US" sz="1400" dirty="0" smtClean="0">
                          <a:effectLst/>
                          <a:latin typeface="Gill Sans MT Pro Book"/>
                          <a:ea typeface="Times New Roman"/>
                        </a:rPr>
                        <a:t>provided</a:t>
                      </a:r>
                      <a:endParaRPr lang="en-US" sz="1400" dirty="0">
                        <a:effectLst/>
                        <a:latin typeface="Gill Sans MT Pro Book"/>
                        <a:ea typeface="Times New Roman"/>
                      </a:endParaRP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0153">
                <a:tc>
                  <a:txBody>
                    <a:bodyPr/>
                    <a:lstStyle/>
                    <a:p>
                      <a:pPr marL="0" marR="0">
                        <a:lnSpc>
                          <a:spcPct val="100000"/>
                        </a:lnSpc>
                        <a:spcBef>
                          <a:spcPts val="600"/>
                        </a:spcBef>
                        <a:spcAft>
                          <a:spcPts val="0"/>
                        </a:spcAft>
                      </a:pPr>
                      <a:r>
                        <a:rPr lang="en-US" sz="1400" dirty="0">
                          <a:effectLst/>
                          <a:latin typeface="Gill Sans MT Pro Book"/>
                          <a:ea typeface="Times New Roman"/>
                        </a:rPr>
                        <a:t>0 Points</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dirty="0">
                          <a:effectLst/>
                          <a:latin typeface="Gill Sans MT Pro Book"/>
                          <a:ea typeface="Times New Roman"/>
                        </a:rPr>
                        <a:t>A </a:t>
                      </a:r>
                      <a:r>
                        <a:rPr lang="en-US" sz="1400" dirty="0" smtClean="0">
                          <a:effectLst/>
                          <a:latin typeface="Gill Sans MT Pro Book"/>
                          <a:ea typeface="Times New Roman"/>
                        </a:rPr>
                        <a:t> zero-point </a:t>
                      </a:r>
                      <a:r>
                        <a:rPr lang="en-US" sz="1400" dirty="0">
                          <a:effectLst/>
                          <a:latin typeface="Gill Sans MT Pro Book"/>
                          <a:ea typeface="Times New Roman"/>
                        </a:rPr>
                        <a:t>response is incorrect, irrelevant, incoherent, or contains a correct response arrived using an obviously incorrect procedure. Although some parts may contain correct mathematical procedures, holistically they are not sufficient to demonstrate even a limited understanding of the mathematical concepts embodied in the task.</a:t>
                      </a:r>
                    </a:p>
                    <a:p>
                      <a:pPr marL="0" marR="0">
                        <a:lnSpc>
                          <a:spcPct val="100000"/>
                        </a:lnSpc>
                        <a:spcBef>
                          <a:spcPts val="0"/>
                        </a:spcBef>
                        <a:spcAft>
                          <a:spcPts val="0"/>
                        </a:spcAft>
                      </a:pPr>
                      <a:r>
                        <a:rPr lang="en-US" sz="1400" dirty="0">
                          <a:effectLst/>
                          <a:latin typeface="Gill Sans MT Pro Book"/>
                          <a:ea typeface="Times New Roman"/>
                        </a:rPr>
                        <a:t> </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3</a:t>
            </a:fld>
            <a:endParaRPr 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2-point</a:t>
            </a:r>
            <a:r>
              <a:rPr dirty="0" smtClean="0">
                <a:latin typeface="Verdana" pitchFamily="34" charset="0"/>
              </a:rPr>
              <a:t> Holistic Rubric (Continued)</a:t>
            </a:r>
          </a:p>
        </p:txBody>
      </p:sp>
      <p:graphicFrame>
        <p:nvGraphicFramePr>
          <p:cNvPr id="8" name="Content Placeholder 7"/>
          <p:cNvGraphicFramePr>
            <a:graphicFrameLocks noGrp="1"/>
          </p:cNvGraphicFramePr>
          <p:nvPr>
            <p:ph idx="4294967295"/>
          </p:nvPr>
        </p:nvGraphicFramePr>
        <p:xfrm>
          <a:off x="192088" y="811213"/>
          <a:ext cx="8759825" cy="4114798"/>
        </p:xfrm>
        <a:graphic>
          <a:graphicData uri="http://schemas.openxmlformats.org/drawingml/2006/table">
            <a:tbl>
              <a:tblPr firstRow="1" bandRow="1">
                <a:tableStyleId>{5C22544A-7EE6-4342-B048-85BDC9FD1C3A}</a:tableStyleId>
              </a:tblPr>
              <a:tblGrid>
                <a:gridCol w="1250617"/>
                <a:gridCol w="7509208"/>
              </a:tblGrid>
              <a:tr h="344793">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Score Point</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Description</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7344">
                <a:tc>
                  <a:txBody>
                    <a:bodyPr/>
                    <a:lstStyle/>
                    <a:p>
                      <a:pPr marL="0" marR="0">
                        <a:lnSpc>
                          <a:spcPct val="100000"/>
                        </a:lnSpc>
                        <a:spcBef>
                          <a:spcPts val="600"/>
                        </a:spcBef>
                        <a:spcAft>
                          <a:spcPts val="600"/>
                        </a:spcAft>
                      </a:pPr>
                      <a:r>
                        <a:rPr lang="en-US" sz="2400" dirty="0" smtClean="0">
                          <a:effectLst/>
                          <a:latin typeface="Gill Sans MT Pro Book"/>
                          <a:ea typeface="Times New Roman"/>
                        </a:rPr>
                        <a:t>2 </a:t>
                      </a:r>
                      <a:r>
                        <a:rPr lang="en-US" sz="2400" dirty="0">
                          <a:effectLst/>
                          <a:latin typeface="Gill Sans MT Pro Book"/>
                          <a:ea typeface="Times New Roman"/>
                        </a:rPr>
                        <a:t>Points</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400" dirty="0" smtClean="0">
                          <a:effectLst/>
                          <a:latin typeface="Gill Sans MT Pro Book"/>
                          <a:ea typeface="Times New Roman"/>
                        </a:rPr>
                        <a:t>A two-point response answers the question correctly. </a:t>
                      </a:r>
                    </a:p>
                    <a:p>
                      <a:pPr marL="0" marR="0">
                        <a:lnSpc>
                          <a:spcPct val="100000"/>
                        </a:lnSpc>
                        <a:spcBef>
                          <a:spcPts val="0"/>
                        </a:spcBef>
                        <a:spcAft>
                          <a:spcPts val="0"/>
                        </a:spcAft>
                      </a:pPr>
                      <a:endParaRPr lang="en-US" sz="2400" dirty="0" smtClean="0">
                        <a:effectLst/>
                        <a:latin typeface="Gill Sans MT Pro Book"/>
                        <a:ea typeface="Times New Roman"/>
                      </a:endParaRPr>
                    </a:p>
                    <a:p>
                      <a:pPr marL="0" marR="0">
                        <a:lnSpc>
                          <a:spcPct val="100000"/>
                        </a:lnSpc>
                        <a:spcBef>
                          <a:spcPts val="0"/>
                        </a:spcBef>
                        <a:spcAft>
                          <a:spcPts val="0"/>
                        </a:spcAft>
                      </a:pPr>
                      <a:r>
                        <a:rPr lang="en-US" sz="2400" dirty="0" smtClean="0">
                          <a:effectLst/>
                          <a:latin typeface="Gill Sans MT Pro Book"/>
                          <a:ea typeface="Times New Roman"/>
                        </a:rPr>
                        <a:t>This response</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demonstrates a thorough understanding of the mathematical concepts but may contain errors that do not detract from the demonstration of understanding</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indicates that the student has completed the task correctly, using mathematically sound procedures</a:t>
                      </a:r>
                      <a:endParaRPr lang="en-US" sz="2400" dirty="0">
                        <a:effectLst/>
                        <a:latin typeface="Gill Sans MT Pro Book"/>
                        <a:ea typeface="Times New Roman"/>
                      </a:endParaRP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4</a:t>
            </a:fld>
            <a:endParaRPr 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2-point</a:t>
            </a:r>
            <a:r>
              <a:rPr dirty="0" smtClean="0">
                <a:latin typeface="Verdana" pitchFamily="34" charset="0"/>
              </a:rPr>
              <a:t> Holistic Rubric (Continued)</a:t>
            </a:r>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597667100"/>
              </p:ext>
            </p:extLst>
          </p:nvPr>
        </p:nvGraphicFramePr>
        <p:xfrm>
          <a:off x="192088" y="811213"/>
          <a:ext cx="8759825" cy="4114798"/>
        </p:xfrm>
        <a:graphic>
          <a:graphicData uri="http://schemas.openxmlformats.org/drawingml/2006/table">
            <a:tbl>
              <a:tblPr firstRow="1" bandRow="1">
                <a:tableStyleId>{5C22544A-7EE6-4342-B048-85BDC9FD1C3A}</a:tableStyleId>
              </a:tblPr>
              <a:tblGrid>
                <a:gridCol w="1250617"/>
                <a:gridCol w="7509208"/>
              </a:tblGrid>
              <a:tr h="344793">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Score Point</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Description</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7344">
                <a:tc>
                  <a:txBody>
                    <a:bodyPr/>
                    <a:lstStyle/>
                    <a:p>
                      <a:pPr marL="0" marR="0">
                        <a:lnSpc>
                          <a:spcPct val="100000"/>
                        </a:lnSpc>
                        <a:spcBef>
                          <a:spcPts val="600"/>
                        </a:spcBef>
                        <a:spcAft>
                          <a:spcPts val="600"/>
                        </a:spcAft>
                      </a:pPr>
                      <a:r>
                        <a:rPr lang="en-US" sz="2400" dirty="0" smtClean="0">
                          <a:effectLst/>
                          <a:latin typeface="Gill Sans MT Pro Book"/>
                          <a:ea typeface="Times New Roman"/>
                        </a:rPr>
                        <a:t>2 </a:t>
                      </a:r>
                      <a:r>
                        <a:rPr lang="en-US" sz="2400" dirty="0">
                          <a:effectLst/>
                          <a:latin typeface="Gill Sans MT Pro Book"/>
                          <a:ea typeface="Times New Roman"/>
                        </a:rPr>
                        <a:t>Points</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400" dirty="0" smtClean="0">
                          <a:effectLst/>
                          <a:latin typeface="Gill Sans MT Pro Book"/>
                          <a:ea typeface="Times New Roman"/>
                        </a:rPr>
                        <a:t>A two-point response answers the question </a:t>
                      </a:r>
                      <a:r>
                        <a:rPr lang="en-US" sz="2400" b="1" dirty="0" smtClean="0">
                          <a:solidFill>
                            <a:srgbClr val="FF0000"/>
                          </a:solidFill>
                          <a:effectLst/>
                          <a:latin typeface="Gill Sans MT Pro Book"/>
                          <a:ea typeface="Times New Roman"/>
                        </a:rPr>
                        <a:t>correctly</a:t>
                      </a:r>
                      <a:r>
                        <a:rPr lang="en-US" sz="2400" dirty="0" smtClean="0">
                          <a:effectLst/>
                          <a:latin typeface="Gill Sans MT Pro Book"/>
                          <a:ea typeface="Times New Roman"/>
                        </a:rPr>
                        <a:t>. </a:t>
                      </a:r>
                    </a:p>
                    <a:p>
                      <a:pPr marL="0" marR="0">
                        <a:lnSpc>
                          <a:spcPct val="100000"/>
                        </a:lnSpc>
                        <a:spcBef>
                          <a:spcPts val="0"/>
                        </a:spcBef>
                        <a:spcAft>
                          <a:spcPts val="0"/>
                        </a:spcAft>
                      </a:pPr>
                      <a:endParaRPr lang="en-US" sz="2400" dirty="0" smtClean="0">
                        <a:effectLst/>
                        <a:latin typeface="Gill Sans MT Pro Book"/>
                        <a:ea typeface="Times New Roman"/>
                      </a:endParaRPr>
                    </a:p>
                    <a:p>
                      <a:pPr marL="0" marR="0">
                        <a:lnSpc>
                          <a:spcPct val="100000"/>
                        </a:lnSpc>
                        <a:spcBef>
                          <a:spcPts val="0"/>
                        </a:spcBef>
                        <a:spcAft>
                          <a:spcPts val="0"/>
                        </a:spcAft>
                      </a:pPr>
                      <a:r>
                        <a:rPr lang="en-US" sz="2400" dirty="0" smtClean="0">
                          <a:effectLst/>
                          <a:latin typeface="Gill Sans MT Pro Book"/>
                          <a:ea typeface="Times New Roman"/>
                        </a:rPr>
                        <a:t>This response</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demonstrates a thorough understanding of the mathematical concepts but </a:t>
                      </a:r>
                      <a:r>
                        <a:rPr lang="en-US" sz="2400" b="1" dirty="0" smtClean="0">
                          <a:solidFill>
                            <a:srgbClr val="FF0000"/>
                          </a:solidFill>
                          <a:effectLst/>
                          <a:latin typeface="Gill Sans MT Pro Book"/>
                          <a:ea typeface="Times New Roman"/>
                        </a:rPr>
                        <a:t>may contain errors that do not detract from the demonstration of understanding</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indicates that the student has completed the task correctly, using mathematically sound procedures</a:t>
                      </a:r>
                      <a:endParaRPr lang="en-US" sz="2400" dirty="0">
                        <a:effectLst/>
                        <a:latin typeface="Gill Sans MT Pro Book"/>
                        <a:ea typeface="Times New Roman"/>
                      </a:endParaRP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5</a:t>
            </a:fld>
            <a:endParaRPr lang="en-US" dirty="0" smtClean="0">
              <a:solidFill>
                <a:schemeClr val="bg1"/>
              </a:solidFill>
            </a:endParaRPr>
          </a:p>
        </p:txBody>
      </p:sp>
    </p:spTree>
    <p:custDataLst>
      <p:tags r:id="rId1"/>
    </p:custDataLst>
    <p:extLst>
      <p:ext uri="{BB962C8B-B14F-4D97-AF65-F5344CB8AC3E}">
        <p14:creationId xmlns:p14="http://schemas.microsoft.com/office/powerpoint/2010/main" val="266881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Practice Paper </a:t>
            </a:r>
            <a:r>
              <a:rPr dirty="0" smtClean="0">
                <a:latin typeface="Verdana" pitchFamily="34" charset="0"/>
              </a:rPr>
              <a:t>5</a:t>
            </a:r>
          </a:p>
        </p:txBody>
      </p:sp>
      <p:pic>
        <p:nvPicPr>
          <p:cNvPr id="49155" name="Picture 4" descr="C:\Users\CHRIST~1\AppData\Local\Temp\SNAGHTML30ef72a.PNG"/>
          <p:cNvPicPr>
            <a:picLocks noChangeAspect="1" noChangeArrowheads="1"/>
          </p:cNvPicPr>
          <p:nvPr/>
        </p:nvPicPr>
        <p:blipFill>
          <a:blip r:embed="rId3"/>
          <a:srcRect/>
          <a:stretch>
            <a:fillRect/>
          </a:stretch>
        </p:blipFill>
        <p:spPr bwMode="auto">
          <a:xfrm>
            <a:off x="1924050" y="1004888"/>
            <a:ext cx="4787900" cy="5080000"/>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6</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2</a:t>
            </a:r>
            <a:endParaRPr lang="en-US" dirty="0"/>
          </a:p>
        </p:txBody>
      </p:sp>
    </p:spTree>
    <p:extLst>
      <p:ext uri="{BB962C8B-B14F-4D97-AF65-F5344CB8AC3E}">
        <p14:creationId xmlns:p14="http://schemas.microsoft.com/office/powerpoint/2010/main" val="1111763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4</a:t>
            </a:r>
          </a:p>
        </p:txBody>
      </p:sp>
      <p:pic>
        <p:nvPicPr>
          <p:cNvPr id="123907" name="Picture 2"/>
          <p:cNvPicPr>
            <a:picLocks noChangeAspect="1" noChangeArrowheads="1"/>
          </p:cNvPicPr>
          <p:nvPr/>
        </p:nvPicPr>
        <p:blipFill>
          <a:blip r:embed="rId3"/>
          <a:srcRect/>
          <a:stretch>
            <a:fillRect/>
          </a:stretch>
        </p:blipFill>
        <p:spPr bwMode="auto">
          <a:xfrm>
            <a:off x="1054100" y="742950"/>
            <a:ext cx="6357938" cy="5675313"/>
          </a:xfrm>
          <a:prstGeom prst="rect">
            <a:avLst/>
          </a:prstGeom>
          <a:noFill/>
          <a:ln w="9525">
            <a:noFill/>
            <a:miter lim="800000"/>
            <a:headEnd/>
            <a:tailEnd/>
          </a:ln>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solidFill>
                  <a:srgbClr val="FFFFFF"/>
                </a:solidFill>
              </a:rPr>
              <a:pPr/>
              <a:t>7</a:t>
            </a:fld>
            <a:endParaRPr lang="en-US" dirty="0">
              <a:solidFill>
                <a:srgbClr val="FFFFFF"/>
              </a:solidFill>
            </a:endParaRPr>
          </a:p>
        </p:txBody>
      </p:sp>
    </p:spTree>
    <p:extLst>
      <p:ext uri="{BB962C8B-B14F-4D97-AF65-F5344CB8AC3E}">
        <p14:creationId xmlns:p14="http://schemas.microsoft.com/office/powerpoint/2010/main" val="3584851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65124" y="207963"/>
            <a:ext cx="8595995" cy="449262"/>
          </a:xfrm>
        </p:spPr>
        <p:txBody>
          <a:bodyPr/>
          <a:lstStyle/>
          <a:p>
            <a:r>
              <a:rPr lang="en-US" dirty="0" smtClean="0">
                <a:latin typeface="Verdana" pitchFamily="34" charset="0"/>
              </a:rPr>
              <a:t>Grade 6 Short-response Guide Paper </a:t>
            </a:r>
            <a:r>
              <a:rPr dirty="0" smtClean="0">
                <a:latin typeface="Verdana" pitchFamily="34" charset="0"/>
              </a:rPr>
              <a:t>3</a:t>
            </a:r>
          </a:p>
        </p:txBody>
      </p:sp>
      <p:pic>
        <p:nvPicPr>
          <p:cNvPr id="26627" name="Picture 4"/>
          <p:cNvPicPr>
            <a:picLocks noChangeAspect="1" noChangeArrowheads="1"/>
          </p:cNvPicPr>
          <p:nvPr/>
        </p:nvPicPr>
        <p:blipFill>
          <a:blip r:embed="rId3"/>
          <a:srcRect/>
          <a:stretch>
            <a:fillRect/>
          </a:stretch>
        </p:blipFill>
        <p:spPr bwMode="auto">
          <a:xfrm>
            <a:off x="1406525" y="749300"/>
            <a:ext cx="4638675" cy="570547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rgbClr val="FFFFFF"/>
                </a:solidFill>
              </a:rPr>
              <a:pPr eaLnBrk="1" hangingPunct="1"/>
              <a:t>8</a:t>
            </a:fld>
            <a:endParaRPr lang="en-US" dirty="0" smtClean="0">
              <a:solidFill>
                <a:srgbClr val="FFFFFF"/>
              </a:solidFill>
            </a:endParaRPr>
          </a:p>
        </p:txBody>
      </p:sp>
    </p:spTree>
    <p:extLst>
      <p:ext uri="{BB962C8B-B14F-4D97-AF65-F5344CB8AC3E}">
        <p14:creationId xmlns:p14="http://schemas.microsoft.com/office/powerpoint/2010/main" val="344277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2-point</a:t>
            </a:r>
            <a:r>
              <a:rPr dirty="0" smtClean="0">
                <a:latin typeface="Verdana" pitchFamily="34" charset="0"/>
              </a:rPr>
              <a:t> Holistic Rubric </a:t>
            </a:r>
            <a:r>
              <a:rPr lang="en-US" dirty="0">
                <a:latin typeface="Verdana" pitchFamily="34" charset="0"/>
              </a:rPr>
              <a:t>(Continued)</a:t>
            </a:r>
            <a:endParaRPr dirty="0" smtClean="0">
              <a:latin typeface="Verdana" pitchFamily="34" charset="0"/>
            </a:endParaRPr>
          </a:p>
        </p:txBody>
      </p:sp>
      <p:graphicFrame>
        <p:nvGraphicFramePr>
          <p:cNvPr id="8" name="Content Placeholder 7"/>
          <p:cNvGraphicFramePr>
            <a:graphicFrameLocks noGrp="1"/>
          </p:cNvGraphicFramePr>
          <p:nvPr>
            <p:ph idx="4294967295"/>
          </p:nvPr>
        </p:nvGraphicFramePr>
        <p:xfrm>
          <a:off x="192088" y="811213"/>
          <a:ext cx="8759825" cy="4846318"/>
        </p:xfrm>
        <a:graphic>
          <a:graphicData uri="http://schemas.openxmlformats.org/drawingml/2006/table">
            <a:tbl>
              <a:tblPr firstRow="1" bandRow="1">
                <a:tableStyleId>{5C22544A-7EE6-4342-B048-85BDC9FD1C3A}</a:tableStyleId>
              </a:tblPr>
              <a:tblGrid>
                <a:gridCol w="1250617"/>
                <a:gridCol w="7509208"/>
              </a:tblGrid>
              <a:tr h="344793">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Score Point</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2400" b="0" kern="1200" dirty="0" smtClean="0">
                          <a:solidFill>
                            <a:schemeClr val="dk1"/>
                          </a:solidFill>
                          <a:effectLst/>
                          <a:latin typeface="Gill Sans MT Pro Book"/>
                          <a:ea typeface="Times New Roman"/>
                          <a:cs typeface="+mn-cs"/>
                        </a:rPr>
                        <a:t>Description</a:t>
                      </a:r>
                      <a:endParaRPr lang="en-US" sz="2400" b="0" kern="1200" dirty="0">
                        <a:solidFill>
                          <a:schemeClr val="dk1"/>
                        </a:solidFill>
                        <a:effectLst/>
                        <a:latin typeface="Gill Sans MT Pro Book"/>
                        <a:ea typeface="Times New Roman"/>
                        <a:cs typeface="+mn-cs"/>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7285">
                <a:tc>
                  <a:txBody>
                    <a:bodyPr/>
                    <a:lstStyle/>
                    <a:p>
                      <a:pPr marL="0" marR="0">
                        <a:lnSpc>
                          <a:spcPct val="100000"/>
                        </a:lnSpc>
                        <a:spcBef>
                          <a:spcPts val="600"/>
                        </a:spcBef>
                        <a:spcAft>
                          <a:spcPts val="0"/>
                        </a:spcAft>
                      </a:pPr>
                      <a:r>
                        <a:rPr lang="en-US" sz="2400" dirty="0">
                          <a:effectLst/>
                          <a:latin typeface="Gill Sans MT Pro Book"/>
                          <a:ea typeface="Times New Roman"/>
                        </a:rPr>
                        <a:t>1 Point</a:t>
                      </a: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400" dirty="0" smtClean="0">
                          <a:effectLst/>
                          <a:latin typeface="Gill Sans MT Pro Book"/>
                          <a:ea typeface="Times New Roman"/>
                        </a:rPr>
                        <a:t>A one-point response is only partially correct.  </a:t>
                      </a:r>
                    </a:p>
                    <a:p>
                      <a:pPr marL="0" marR="0">
                        <a:lnSpc>
                          <a:spcPct val="100000"/>
                        </a:lnSpc>
                        <a:spcBef>
                          <a:spcPts val="0"/>
                        </a:spcBef>
                        <a:spcAft>
                          <a:spcPts val="0"/>
                        </a:spcAft>
                      </a:pPr>
                      <a:r>
                        <a:rPr lang="en-US" sz="2400" dirty="0" smtClean="0">
                          <a:effectLst/>
                          <a:latin typeface="Gill Sans MT Pro Book"/>
                          <a:ea typeface="Times New Roman"/>
                        </a:rPr>
                        <a:t> </a:t>
                      </a:r>
                    </a:p>
                    <a:p>
                      <a:pPr marL="0" marR="0">
                        <a:lnSpc>
                          <a:spcPct val="100000"/>
                        </a:lnSpc>
                        <a:spcBef>
                          <a:spcPts val="0"/>
                        </a:spcBef>
                        <a:spcAft>
                          <a:spcPts val="0"/>
                        </a:spcAft>
                      </a:pPr>
                      <a:r>
                        <a:rPr lang="en-US" sz="2400" dirty="0" smtClean="0">
                          <a:effectLst/>
                          <a:latin typeface="Gill Sans MT Pro Book"/>
                          <a:ea typeface="Times New Roman"/>
                        </a:rPr>
                        <a:t>This response</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indicates that the student has demonstrated only a partial understanding of the mathematical concepts and/or procedures in the task</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correctly addresses some elements of the task</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may contain an incorrect solution but applies a mathematically appropriate process</a:t>
                      </a:r>
                    </a:p>
                    <a:p>
                      <a:pPr marL="342900" marR="0" lvl="0" indent="-342900">
                        <a:lnSpc>
                          <a:spcPct val="100000"/>
                        </a:lnSpc>
                        <a:spcBef>
                          <a:spcPts val="0"/>
                        </a:spcBef>
                        <a:spcAft>
                          <a:spcPts val="0"/>
                        </a:spcAft>
                        <a:buFont typeface="Symbol"/>
                        <a:buChar char=""/>
                        <a:tabLst>
                          <a:tab pos="457200" algn="l"/>
                        </a:tabLst>
                      </a:pPr>
                      <a:r>
                        <a:rPr lang="en-US" sz="2400" dirty="0" smtClean="0">
                          <a:effectLst/>
                          <a:latin typeface="Gill Sans MT Pro Book"/>
                          <a:ea typeface="Times New Roman"/>
                        </a:rPr>
                        <a:t>may contain correct numerical answer(s) but required work is not provided</a:t>
                      </a:r>
                      <a:endParaRPr lang="en-US" sz="2400" dirty="0">
                        <a:effectLst/>
                        <a:latin typeface="Gill Sans MT Pro Book"/>
                        <a:ea typeface="Times New Roman"/>
                      </a:endParaRP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9</a:t>
            </a:fld>
            <a:endParaRPr 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ags/tag11.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2.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4.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5.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6.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9612</TotalTime>
  <Words>1064</Words>
  <Application>Microsoft Office PowerPoint</Application>
  <PresentationFormat>On-screen Show (4:3)</PresentationFormat>
  <Paragraphs>139</Paragraphs>
  <Slides>12</Slides>
  <Notes>12</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Custom Design</vt:lpstr>
      <vt:lpstr>1_Custom Design</vt:lpstr>
      <vt:lpstr>2_Custom Design</vt:lpstr>
      <vt:lpstr>PowerPoint Presentation</vt:lpstr>
      <vt:lpstr>PowerPoint Presentation</vt:lpstr>
      <vt:lpstr>Mathematics 2-point Holistic Rubric (pg. 1)</vt:lpstr>
      <vt:lpstr>Mathematics 2-point Holistic Rubric (Continued)</vt:lpstr>
      <vt:lpstr>Mathematics 2-point Holistic Rubric (Continued)</vt:lpstr>
      <vt:lpstr>Grade 6 Short-response Practice Paper 5</vt:lpstr>
      <vt:lpstr>Grade 4 Extended-response Practice Paper 4</vt:lpstr>
      <vt:lpstr>Grade 6 Short-response Guide Paper 3</vt:lpstr>
      <vt:lpstr>Mathematics 2-point Holistic Rubric (Continued)</vt:lpstr>
      <vt:lpstr>Mathematics 2-point Holistic Rubric (Continued)</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506</cp:revision>
  <cp:lastPrinted>2013-02-27T06:30:47Z</cp:lastPrinted>
  <dcterms:created xsi:type="dcterms:W3CDTF">2012-12-04T16:51:55Z</dcterms:created>
  <dcterms:modified xsi:type="dcterms:W3CDTF">2013-03-06T04:46:29Z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