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handoutMasterIdLst>
    <p:handoutMasterId r:id="rId27"/>
  </p:handoutMasterIdLst>
  <p:sldIdLst>
    <p:sldId id="486" r:id="rId2"/>
    <p:sldId id="487" r:id="rId3"/>
    <p:sldId id="488" r:id="rId4"/>
    <p:sldId id="489" r:id="rId5"/>
    <p:sldId id="490" r:id="rId6"/>
    <p:sldId id="491" r:id="rId7"/>
    <p:sldId id="492" r:id="rId8"/>
    <p:sldId id="493" r:id="rId9"/>
    <p:sldId id="494" r:id="rId10"/>
    <p:sldId id="480" r:id="rId11"/>
    <p:sldId id="495" r:id="rId12"/>
    <p:sldId id="481" r:id="rId13"/>
    <p:sldId id="496" r:id="rId14"/>
    <p:sldId id="482" r:id="rId15"/>
    <p:sldId id="497" r:id="rId16"/>
    <p:sldId id="483" r:id="rId17"/>
    <p:sldId id="498" r:id="rId18"/>
    <p:sldId id="484" r:id="rId19"/>
    <p:sldId id="499" r:id="rId20"/>
    <p:sldId id="485" r:id="rId21"/>
    <p:sldId id="500" r:id="rId22"/>
    <p:sldId id="398" r:id="rId23"/>
    <p:sldId id="501" r:id="rId24"/>
    <p:sldId id="502" r:id="rId25"/>
  </p:sldIdLst>
  <p:sldSz cx="9144000" cy="6858000" type="screen4x3"/>
  <p:notesSz cx="7010400" cy="9296400"/>
  <p:custDataLst>
    <p:tags r:id="rId28"/>
  </p:custDataLst>
  <p:defaultTextStyle>
    <a:defPPr>
      <a:defRPr lang="en-GB"/>
    </a:defPPr>
    <a:lvl1pPr algn="l" rtl="0" fontAlgn="base">
      <a:spcBef>
        <a:spcPct val="0"/>
      </a:spcBef>
      <a:spcAft>
        <a:spcPct val="0"/>
      </a:spcAft>
      <a:defRPr sz="1400" kern="1200">
        <a:solidFill>
          <a:schemeClr val="tx1"/>
        </a:solidFill>
        <a:latin typeface="Verdana" pitchFamily="34" charset="0"/>
        <a:ea typeface="+mn-ea"/>
        <a:cs typeface="Arial" charset="0"/>
      </a:defRPr>
    </a:lvl1pPr>
    <a:lvl2pPr marL="457200" algn="l" rtl="0" fontAlgn="base">
      <a:spcBef>
        <a:spcPct val="0"/>
      </a:spcBef>
      <a:spcAft>
        <a:spcPct val="0"/>
      </a:spcAft>
      <a:defRPr sz="1400" kern="1200">
        <a:solidFill>
          <a:schemeClr val="tx1"/>
        </a:solidFill>
        <a:latin typeface="Verdana" pitchFamily="34" charset="0"/>
        <a:ea typeface="+mn-ea"/>
        <a:cs typeface="Arial" charset="0"/>
      </a:defRPr>
    </a:lvl2pPr>
    <a:lvl3pPr marL="914400" algn="l" rtl="0" fontAlgn="base">
      <a:spcBef>
        <a:spcPct val="0"/>
      </a:spcBef>
      <a:spcAft>
        <a:spcPct val="0"/>
      </a:spcAft>
      <a:defRPr sz="1400" kern="1200">
        <a:solidFill>
          <a:schemeClr val="tx1"/>
        </a:solidFill>
        <a:latin typeface="Verdana" pitchFamily="34" charset="0"/>
        <a:ea typeface="+mn-ea"/>
        <a:cs typeface="Arial" charset="0"/>
      </a:defRPr>
    </a:lvl3pPr>
    <a:lvl4pPr marL="1371600" algn="l" rtl="0" fontAlgn="base">
      <a:spcBef>
        <a:spcPct val="0"/>
      </a:spcBef>
      <a:spcAft>
        <a:spcPct val="0"/>
      </a:spcAft>
      <a:defRPr sz="1400" kern="1200">
        <a:solidFill>
          <a:schemeClr val="tx1"/>
        </a:solidFill>
        <a:latin typeface="Verdana" pitchFamily="34" charset="0"/>
        <a:ea typeface="+mn-ea"/>
        <a:cs typeface="Arial" charset="0"/>
      </a:defRPr>
    </a:lvl4pPr>
    <a:lvl5pPr marL="1828800" algn="l" rtl="0" fontAlgn="base">
      <a:spcBef>
        <a:spcPct val="0"/>
      </a:spcBef>
      <a:spcAft>
        <a:spcPct val="0"/>
      </a:spcAft>
      <a:defRPr sz="1400" kern="1200">
        <a:solidFill>
          <a:schemeClr val="tx1"/>
        </a:solidFill>
        <a:latin typeface="Verdana" pitchFamily="34" charset="0"/>
        <a:ea typeface="+mn-ea"/>
        <a:cs typeface="Arial" charset="0"/>
      </a:defRPr>
    </a:lvl5pPr>
    <a:lvl6pPr marL="2286000" algn="l" defTabSz="914400" rtl="0" eaLnBrk="1" latinLnBrk="0" hangingPunct="1">
      <a:defRPr sz="1400" kern="1200">
        <a:solidFill>
          <a:schemeClr val="tx1"/>
        </a:solidFill>
        <a:latin typeface="Verdana" pitchFamily="34" charset="0"/>
        <a:ea typeface="+mn-ea"/>
        <a:cs typeface="Arial" charset="0"/>
      </a:defRPr>
    </a:lvl6pPr>
    <a:lvl7pPr marL="2743200" algn="l" defTabSz="914400" rtl="0" eaLnBrk="1" latinLnBrk="0" hangingPunct="1">
      <a:defRPr sz="1400" kern="1200">
        <a:solidFill>
          <a:schemeClr val="tx1"/>
        </a:solidFill>
        <a:latin typeface="Verdana" pitchFamily="34" charset="0"/>
        <a:ea typeface="+mn-ea"/>
        <a:cs typeface="Arial" charset="0"/>
      </a:defRPr>
    </a:lvl7pPr>
    <a:lvl8pPr marL="3200400" algn="l" defTabSz="914400" rtl="0" eaLnBrk="1" latinLnBrk="0" hangingPunct="1">
      <a:defRPr sz="1400" kern="1200">
        <a:solidFill>
          <a:schemeClr val="tx1"/>
        </a:solidFill>
        <a:latin typeface="Verdana" pitchFamily="34" charset="0"/>
        <a:ea typeface="+mn-ea"/>
        <a:cs typeface="Arial" charset="0"/>
      </a:defRPr>
    </a:lvl8pPr>
    <a:lvl9pPr marL="3657600" algn="l" defTabSz="914400" rtl="0" eaLnBrk="1" latinLnBrk="0" hangingPunct="1">
      <a:defRPr sz="1400" kern="1200">
        <a:solidFill>
          <a:schemeClr val="tx1"/>
        </a:solidFill>
        <a:latin typeface="Verdan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geored" initials="elg" lastIdx="7" clrIdx="0"/>
  <p:cmAuthor id="1" name="Amy Larson" initials="AL" lastIdx="3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47191"/>
    <a:srgbClr val="B1426D"/>
    <a:srgbClr val="BA5A7F"/>
    <a:srgbClr val="C471A3"/>
    <a:srgbClr val="A72B5A"/>
    <a:srgbClr val="EFEACC"/>
    <a:srgbClr val="628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59" autoAdjust="0"/>
    <p:restoredTop sz="70795" autoAdjust="0"/>
  </p:normalViewPr>
  <p:slideViewPr>
    <p:cSldViewPr snapToGrid="0">
      <p:cViewPr>
        <p:scale>
          <a:sx n="51" d="100"/>
          <a:sy n="51" d="100"/>
        </p:scale>
        <p:origin x="-1692" y="-90"/>
      </p:cViewPr>
      <p:guideLst>
        <p:guide orient="horz" pos="3284"/>
        <p:guide orient="horz" pos="3838"/>
        <p:guide orient="horz" pos="1356"/>
        <p:guide orient="horz" pos="966"/>
        <p:guide pos="240"/>
        <p:guide pos="2875"/>
        <p:guide pos="5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48" d="100"/>
          <a:sy n="48" d="100"/>
        </p:scale>
        <p:origin x="-2736" y="-106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hdr" sz="quarter"/>
          </p:nvPr>
        </p:nvSpPr>
        <p:spPr bwMode="auto">
          <a:xfrm>
            <a:off x="1"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3" name="Rectangle 3"/>
          <p:cNvSpPr>
            <a:spLocks noGrp="1" noChangeArrowheads="1"/>
          </p:cNvSpPr>
          <p:nvPr>
            <p:ph type="dt" sz="quarter" idx="1"/>
          </p:nvPr>
        </p:nvSpPr>
        <p:spPr bwMode="auto">
          <a:xfrm>
            <a:off x="3970786"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lgn="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4" name="Rectangle 4"/>
          <p:cNvSpPr>
            <a:spLocks noGrp="1" noChangeArrowheads="1"/>
          </p:cNvSpPr>
          <p:nvPr>
            <p:ph type="ftr" sz="quarter" idx="2"/>
          </p:nvPr>
        </p:nvSpPr>
        <p:spPr bwMode="auto">
          <a:xfrm>
            <a:off x="1"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5" name="Rectangle 5"/>
          <p:cNvSpPr>
            <a:spLocks noGrp="1" noChangeArrowheads="1"/>
          </p:cNvSpPr>
          <p:nvPr>
            <p:ph type="sldNum" sz="quarter" idx="3"/>
          </p:nvPr>
        </p:nvSpPr>
        <p:spPr bwMode="auto">
          <a:xfrm>
            <a:off x="3970786"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lgn="r">
              <a:defRPr sz="1100">
                <a:latin typeface="Arial" charset="0"/>
                <a:cs typeface="Arial" charset="0"/>
              </a:defRPr>
            </a:lvl1pPr>
          </a:lstStyle>
          <a:p>
            <a:pPr>
              <a:defRPr/>
            </a:pPr>
            <a:fld id="{7BF40EB6-CD35-4750-9961-37B1849BF2E0}" type="slidenum">
              <a:rPr lang="en-US"/>
              <a:pPr>
                <a:defRPr/>
              </a:pPr>
              <a:t>‹#›</a:t>
            </a:fld>
            <a:endParaRPr lang="en-US" dirty="0"/>
          </a:p>
        </p:txBody>
      </p:sp>
    </p:spTree>
    <p:extLst>
      <p:ext uri="{BB962C8B-B14F-4D97-AF65-F5344CB8AC3E}">
        <p14:creationId xmlns:p14="http://schemas.microsoft.com/office/powerpoint/2010/main" val="4173057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4"/>
          <p:cNvSpPr>
            <a:spLocks noGrp="1" noRot="1" noChangeAspect="1" noChangeArrowheads="1" noTextEdit="1"/>
          </p:cNvSpPr>
          <p:nvPr>
            <p:ph type="sldImg" idx="2"/>
          </p:nvPr>
        </p:nvSpPr>
        <p:spPr bwMode="auto">
          <a:xfrm>
            <a:off x="233363" y="631825"/>
            <a:ext cx="3854450" cy="2892425"/>
          </a:xfrm>
          <a:prstGeom prst="rect">
            <a:avLst/>
          </a:prstGeom>
          <a:noFill/>
          <a:ln w="9525">
            <a:solidFill>
              <a:srgbClr val="000000"/>
            </a:solidFill>
            <a:miter lim="800000"/>
            <a:headEnd/>
            <a:tailEnd/>
          </a:ln>
        </p:spPr>
      </p:sp>
      <p:sp>
        <p:nvSpPr>
          <p:cNvPr id="13" name="Rectangle 5"/>
          <p:cNvSpPr>
            <a:spLocks noGrp="1" noChangeArrowheads="1"/>
          </p:cNvSpPr>
          <p:nvPr>
            <p:ph type="body" sz="quarter" idx="3"/>
          </p:nvPr>
        </p:nvSpPr>
        <p:spPr bwMode="auto">
          <a:xfrm>
            <a:off x="247202" y="3652611"/>
            <a:ext cx="6447462" cy="4949413"/>
          </a:xfrm>
          <a:prstGeom prst="rect">
            <a:avLst/>
          </a:prstGeom>
          <a:noFill/>
          <a:ln w="9525">
            <a:noFill/>
            <a:miter lim="800000"/>
            <a:headEnd/>
            <a:tailEnd/>
          </a:ln>
          <a:effectLst/>
        </p:spPr>
        <p:txBody>
          <a:bodyPr vert="horz" wrap="square" lIns="89123" tIns="44563" rIns="89123" bIns="4456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 name="Rectangle 13"/>
          <p:cNvSpPr/>
          <p:nvPr/>
        </p:nvSpPr>
        <p:spPr>
          <a:xfrm>
            <a:off x="0" y="102888"/>
            <a:ext cx="7010400" cy="245885"/>
          </a:xfrm>
          <a:prstGeom prst="rect">
            <a:avLst/>
          </a:prstGeom>
        </p:spPr>
        <p:txBody>
          <a:bodyPr wrap="square" lIns="91285" tIns="45643" rIns="91285" bIns="45643">
            <a:spAutoFit/>
          </a:bodyPr>
          <a:lstStyle/>
          <a:p>
            <a:pPr algn="l">
              <a:defRPr/>
            </a:pPr>
            <a:r>
              <a:rPr lang="en-US" sz="1000" b="0" dirty="0" smtClean="0"/>
              <a:t>New York State 2013 Grades 3-8 Common</a:t>
            </a:r>
            <a:r>
              <a:rPr lang="en-US" sz="1000" b="0" baseline="0" dirty="0" smtClean="0"/>
              <a:t> </a:t>
            </a:r>
            <a:r>
              <a:rPr lang="en-US" sz="1000" b="0" dirty="0" smtClean="0"/>
              <a:t>Core</a:t>
            </a:r>
            <a:r>
              <a:rPr lang="en-US" sz="1000" b="0" baseline="0" dirty="0" smtClean="0"/>
              <a:t> Math </a:t>
            </a:r>
            <a:r>
              <a:rPr lang="en-US" sz="1000" b="0" dirty="0" smtClean="0"/>
              <a:t>Rubric and Scoring Turnkey Training</a:t>
            </a:r>
            <a:endParaRPr lang="en-GB" sz="1000" b="0" dirty="0" smtClean="0">
              <a:latin typeface="Gill Sans MT Pro Book" pitchFamily="-1" charset="0"/>
            </a:endParaRPr>
          </a:p>
        </p:txBody>
      </p:sp>
      <p:cxnSp>
        <p:nvCxnSpPr>
          <p:cNvPr id="15" name="Straight Connector 14"/>
          <p:cNvCxnSpPr/>
          <p:nvPr/>
        </p:nvCxnSpPr>
        <p:spPr>
          <a:xfrm>
            <a:off x="0" y="379509"/>
            <a:ext cx="7010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0" y="9007552"/>
            <a:ext cx="7010400"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Rectangle 7"/>
          <p:cNvSpPr>
            <a:spLocks noGrp="1" noChangeArrowheads="1"/>
          </p:cNvSpPr>
          <p:nvPr>
            <p:ph type="sldNum" sz="quarter" idx="5"/>
          </p:nvPr>
        </p:nvSpPr>
        <p:spPr bwMode="auto">
          <a:xfrm>
            <a:off x="3971081" y="8822387"/>
            <a:ext cx="3037735" cy="466088"/>
          </a:xfrm>
          <a:prstGeom prst="rect">
            <a:avLst/>
          </a:prstGeom>
          <a:noFill/>
          <a:ln w="9525">
            <a:noFill/>
            <a:miter lim="800000"/>
            <a:headEnd/>
            <a:tailEnd/>
          </a:ln>
          <a:effectLst/>
        </p:spPr>
        <p:txBody>
          <a:bodyPr vert="horz" wrap="square" lIns="89123" tIns="44563" rIns="89123" bIns="44563" numCol="1" anchor="b" anchorCtr="0" compatLnSpc="1">
            <a:prstTxWarp prst="textNoShape">
              <a:avLst/>
            </a:prstTxWarp>
          </a:bodyPr>
          <a:lstStyle>
            <a:lvl1pPr algn="r" defTabSz="891451">
              <a:defRPr sz="1100">
                <a:latin typeface="Arial" charset="0"/>
                <a:cs typeface="Arial" charset="0"/>
              </a:defRPr>
            </a:lvl1pPr>
          </a:lstStyle>
          <a:p>
            <a:pPr>
              <a:defRPr/>
            </a:pPr>
            <a:fld id="{BC7F7FC8-DFCC-4405-AF1D-4EB489BCB67C}" type="slidenum">
              <a:rPr lang="en-GB" smtClean="0"/>
              <a:pPr>
                <a:defRPr/>
              </a:pPr>
              <a:t>‹#›</a:t>
            </a:fld>
            <a:endParaRPr lang="en-GB" dirty="0"/>
          </a:p>
        </p:txBody>
      </p:sp>
      <p:sp>
        <p:nvSpPr>
          <p:cNvPr id="18" name="Rectangle 17"/>
          <p:cNvSpPr/>
          <p:nvPr/>
        </p:nvSpPr>
        <p:spPr>
          <a:xfrm>
            <a:off x="5457463" y="9026577"/>
            <a:ext cx="1237201" cy="245885"/>
          </a:xfrm>
          <a:prstGeom prst="rect">
            <a:avLst/>
          </a:prstGeom>
        </p:spPr>
        <p:txBody>
          <a:bodyPr wrap="none" lIns="91285" tIns="45643" rIns="91285" bIns="45643">
            <a:spAutoFit/>
          </a:bodyPr>
          <a:lstStyle/>
          <a:p>
            <a:r>
              <a:rPr lang="en-GB" sz="1000" dirty="0" smtClean="0"/>
              <a:t>Facilitator Guide</a:t>
            </a:r>
            <a:endParaRPr lang="en-US" sz="1000" dirty="0"/>
          </a:p>
        </p:txBody>
      </p:sp>
    </p:spTree>
    <p:extLst>
      <p:ext uri="{BB962C8B-B14F-4D97-AF65-F5344CB8AC3E}">
        <p14:creationId xmlns:p14="http://schemas.microsoft.com/office/powerpoint/2010/main" val="408512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1pPr>
    <a:lvl2pPr marL="4572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2pPr>
    <a:lvl3pPr marL="9144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3pPr>
    <a:lvl4pPr marL="13716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4pPr>
    <a:lvl5pPr marL="18288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Notes Placeholder 2"/>
          <p:cNvSpPr>
            <a:spLocks noGrp="1"/>
          </p:cNvSpPr>
          <p:nvPr>
            <p:ph type="body" idx="1"/>
          </p:nvPr>
        </p:nvSpPr>
        <p:spPr/>
        <p:txBody>
          <a:bodyPr/>
          <a:lstStyle/>
          <a:p>
            <a:endParaRPr lang="en-US" dirty="0" smtClean="0"/>
          </a:p>
          <a:p>
            <a:pPr defTabSz="912856">
              <a:defRPr/>
            </a:pPr>
            <a:r>
              <a:rPr lang="en-US" dirty="0" smtClean="0"/>
              <a:t>Ensure participants have a copy of </a:t>
            </a:r>
            <a:r>
              <a:rPr lang="en-US" dirty="0" smtClean="0">
                <a:latin typeface="Verdana" pitchFamily="34" charset="0"/>
                <a:cs typeface="Arial" charset="0"/>
              </a:rPr>
              <a:t>the Grade 6 Short-response (2-point) Sample Guide Set packet.</a:t>
            </a:r>
          </a:p>
          <a:p>
            <a:endParaRPr lang="en-US" dirty="0" smtClean="0"/>
          </a:p>
          <a:p>
            <a:r>
              <a:rPr lang="en-US" dirty="0" smtClean="0"/>
              <a:t>The</a:t>
            </a:r>
            <a:r>
              <a:rPr lang="en-US" baseline="0" dirty="0" smtClean="0"/>
              <a:t> </a:t>
            </a:r>
            <a:r>
              <a:rPr lang="en-US" dirty="0" smtClean="0"/>
              <a:t>general purpose of this</a:t>
            </a:r>
            <a:r>
              <a:rPr lang="en-US" baseline="0" dirty="0" smtClean="0"/>
              <a:t> </a:t>
            </a:r>
            <a:r>
              <a:rPr lang="en-US" dirty="0" smtClean="0"/>
              <a:t>video:  </a:t>
            </a:r>
          </a:p>
          <a:p>
            <a:endParaRPr lang="en-US" dirty="0" smtClean="0"/>
          </a:p>
          <a:p>
            <a:r>
              <a:rPr lang="en-US" dirty="0" smtClean="0"/>
              <a:t>Now that you have seen the descriptions of the levels of performance on the two point rubric</a:t>
            </a:r>
            <a:r>
              <a:rPr lang="en-US" baseline="0" dirty="0" smtClean="0"/>
              <a:t> we will </a:t>
            </a:r>
            <a:r>
              <a:rPr lang="en-US" dirty="0" smtClean="0"/>
              <a:t>use the guide papers to define what</a:t>
            </a:r>
            <a:r>
              <a:rPr lang="en-US" baseline="0" dirty="0" smtClean="0"/>
              <a:t> types of work demonstrate the understanding required for each level of the two point rubric</a:t>
            </a:r>
            <a:endParaRPr lang="en-US" dirty="0" smtClean="0"/>
          </a:p>
          <a:p>
            <a:endParaRPr lang="en-US" dirty="0" smtClean="0"/>
          </a:p>
        </p:txBody>
      </p:sp>
      <p:sp>
        <p:nvSpPr>
          <p:cNvPr id="171012" name="Slide Number Placeholder 3"/>
          <p:cNvSpPr>
            <a:spLocks noGrp="1"/>
          </p:cNvSpPr>
          <p:nvPr>
            <p:ph type="sldNum" sz="quarter" idx="5"/>
          </p:nvPr>
        </p:nvSpPr>
        <p:spPr>
          <a:xfrm>
            <a:off x="3971081" y="8822387"/>
            <a:ext cx="3037735" cy="466088"/>
          </a:xfrm>
        </p:spPr>
        <p:txBody>
          <a:bodyPr/>
          <a:lstStyle/>
          <a:p>
            <a:fld id="{B2EEA984-5704-4F91-90CA-44AF48FDC865}" type="slidenum">
              <a:rPr lang="en-GB" smtClean="0"/>
              <a:pPr/>
              <a:t>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pic>
        <p:nvPicPr>
          <p:cNvPr id="8" name="Picture 2" descr="C:\Users\Christina\AppData\Local\Microsoft\Windows\Temporary Internet Files\Content.IE5\MC900431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29" y="818032"/>
            <a:ext cx="912632" cy="9130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72231" y="1001476"/>
            <a:ext cx="1394474" cy="430299"/>
          </a:xfrm>
          <a:prstGeom prst="rect">
            <a:avLst/>
          </a:prstGeom>
          <a:noFill/>
        </p:spPr>
        <p:txBody>
          <a:bodyPr wrap="square" lIns="91285" tIns="45643" rIns="91285" bIns="45643" rtlCol="0">
            <a:spAutoFit/>
          </a:bodyPr>
          <a:lstStyle/>
          <a:p>
            <a:r>
              <a:rPr lang="en-US" sz="1100" dirty="0"/>
              <a:t>Time estimate: </a:t>
            </a:r>
          </a:p>
          <a:p>
            <a:r>
              <a:rPr lang="en-US" sz="1100" dirty="0"/>
              <a:t>4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p:txBody>
      </p:sp>
      <p:sp>
        <p:nvSpPr>
          <p:cNvPr id="188420" name="Slide Number Placeholder 3"/>
          <p:cNvSpPr>
            <a:spLocks noGrp="1"/>
          </p:cNvSpPr>
          <p:nvPr>
            <p:ph type="sldNum" sz="quarter" idx="5"/>
          </p:nvPr>
        </p:nvSpPr>
        <p:spPr/>
        <p:txBody>
          <a:bodyPr/>
          <a:lstStyle/>
          <a:p>
            <a:fld id="{2F6CECBB-6A37-488A-9A24-8B406835D443}" type="slidenum">
              <a:rPr lang="en-GB" smtClean="0"/>
              <a:pPr/>
              <a:t>10</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Notes Placeholder 2"/>
          <p:cNvSpPr>
            <a:spLocks noGrp="1"/>
          </p:cNvSpPr>
          <p:nvPr>
            <p:ph type="body" idx="1"/>
          </p:nvPr>
        </p:nvSpPr>
        <p:spPr/>
        <p:txBody>
          <a:bodyPr/>
          <a:lstStyle/>
          <a:p>
            <a:r>
              <a:rPr lang="en-US" dirty="0" smtClean="0"/>
              <a:t>In the center</a:t>
            </a:r>
            <a:r>
              <a:rPr lang="en-US" baseline="0" dirty="0" smtClean="0"/>
              <a:t> of this paper we see the flow of the student’s work.  This is an example of a paper that you have to put a bit more effort into following the student’s thinking and figuring out what was done because the work isn’t as organized as the other two guide papers we have examined so far.  Off to the sides we see how the student calculated the values of the expressions. Then they did 54 + 36 to get 90 then subtracted 27 and then subtracted 18 to get 45 as their answer. </a:t>
            </a:r>
          </a:p>
          <a:p>
            <a:endParaRPr lang="en-US" baseline="0" dirty="0" smtClean="0"/>
          </a:p>
          <a:p>
            <a:r>
              <a:rPr lang="en-US" dirty="0" smtClean="0"/>
              <a:t>Note</a:t>
            </a:r>
            <a:r>
              <a:rPr lang="en-US" baseline="0" dirty="0" smtClean="0"/>
              <a:t> that o</a:t>
            </a:r>
            <a:r>
              <a:rPr lang="en-US" dirty="0" smtClean="0"/>
              <a:t>ne calculation shown is incorrect (4(3 × 3 =) 9), but the following line shows the correct calculation and this inaccurate statement within the work does not detract from the demonstration of a thorough understanding.</a:t>
            </a:r>
          </a:p>
          <a:p>
            <a:endParaRPr lang="en-US" dirty="0" smtClean="0"/>
          </a:p>
          <a:p>
            <a:r>
              <a:rPr lang="en-US" dirty="0" smtClean="0"/>
              <a:t>So</a:t>
            </a:r>
            <a:r>
              <a:rPr lang="en-US" baseline="0" dirty="0" smtClean="0"/>
              <a:t> this work is an example of a level 2 response that contains a correct answer arrived at using a correct procedure with a minor inaccuracy that doesn’t detract from a demonstration of understanding. </a:t>
            </a:r>
            <a:endParaRPr lang="en-US" dirty="0" smtClean="0"/>
          </a:p>
        </p:txBody>
      </p:sp>
      <p:sp>
        <p:nvSpPr>
          <p:cNvPr id="189444" name="Slide Number Placeholder 3"/>
          <p:cNvSpPr>
            <a:spLocks noGrp="1"/>
          </p:cNvSpPr>
          <p:nvPr>
            <p:ph type="sldNum" sz="quarter" idx="5"/>
          </p:nvPr>
        </p:nvSpPr>
        <p:spPr/>
        <p:txBody>
          <a:bodyPr/>
          <a:lstStyle/>
          <a:p>
            <a:fld id="{BC5FF057-7680-48CB-AE63-E09AFE5D5551}" type="slidenum">
              <a:rPr lang="en-GB" smtClean="0"/>
              <a:pPr/>
              <a:t>11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p:txBody>
      </p:sp>
      <p:sp>
        <p:nvSpPr>
          <p:cNvPr id="190468" name="Slide Number Placeholder 3"/>
          <p:cNvSpPr>
            <a:spLocks noGrp="1"/>
          </p:cNvSpPr>
          <p:nvPr>
            <p:ph type="sldNum" sz="quarter" idx="5"/>
          </p:nvPr>
        </p:nvSpPr>
        <p:spPr/>
        <p:txBody>
          <a:bodyPr/>
          <a:lstStyle/>
          <a:p>
            <a:fld id="{FEF3BDD1-594F-40E3-BD25-4AC6184580A5}" type="slidenum">
              <a:rPr lang="en-GB" smtClean="0"/>
              <a:pPr/>
              <a:t>12</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Notes Placeholder 2"/>
          <p:cNvSpPr>
            <a:spLocks noGrp="1"/>
          </p:cNvSpPr>
          <p:nvPr>
            <p:ph type="body" idx="1"/>
          </p:nvPr>
        </p:nvSpPr>
        <p:spPr/>
        <p:txBody>
          <a:bodyPr/>
          <a:lstStyle/>
          <a:p>
            <a:r>
              <a:rPr lang="en-US" dirty="0" smtClean="0"/>
              <a:t>Refer participants to Guide Paper 4 in the Grade 6 Short-response (2-point) Sample Guide Set packet.</a:t>
            </a:r>
          </a:p>
          <a:p>
            <a:endParaRPr lang="en-US" dirty="0" smtClean="0"/>
          </a:p>
          <a:p>
            <a:r>
              <a:rPr lang="en-US" dirty="0" smtClean="0"/>
              <a:t>This is our first example of a</a:t>
            </a:r>
            <a:r>
              <a:rPr lang="en-US" baseline="0" dirty="0" smtClean="0"/>
              <a:t> 1-point paper.  </a:t>
            </a:r>
          </a:p>
          <a:p>
            <a:endParaRPr lang="en-US" baseline="0" dirty="0" smtClean="0"/>
          </a:p>
          <a:p>
            <a:r>
              <a:rPr lang="en-US" dirty="0" smtClean="0"/>
              <a:t>Three is correctly substituted into the expression; the operations on the exponents are performed first followed by the multiplication operations; 54 and 36 are correctly added.  However, instead of subtracting 27 from 90 or subtracting 18 from -27, 18 is subtracted from 27.  The absence of the first subtraction symbol does not detract from the partial understanding of the problem. </a:t>
            </a:r>
            <a:r>
              <a:rPr lang="en-US" baseline="0" dirty="0" smtClean="0"/>
              <a:t> However, this error is likely the reason the student made a miscalculation in the last steps of the problem.  Precision is very important because sloppy work can cause students to make mistakes that lead to inaccurate answers. </a:t>
            </a:r>
            <a:endParaRPr lang="en-US" dirty="0" smtClean="0"/>
          </a:p>
        </p:txBody>
      </p:sp>
      <p:sp>
        <p:nvSpPr>
          <p:cNvPr id="191492" name="Slide Number Placeholder 3"/>
          <p:cNvSpPr>
            <a:spLocks noGrp="1"/>
          </p:cNvSpPr>
          <p:nvPr>
            <p:ph type="sldNum" sz="quarter" idx="5"/>
          </p:nvPr>
        </p:nvSpPr>
        <p:spPr/>
        <p:txBody>
          <a:bodyPr/>
          <a:lstStyle/>
          <a:p>
            <a:fld id="{0A7A9C46-B807-437A-B54B-E21D626F9DC2}" type="slidenum">
              <a:rPr lang="en-GB" smtClean="0"/>
              <a:pPr/>
              <a:t>13</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p:txBody>
      </p:sp>
      <p:sp>
        <p:nvSpPr>
          <p:cNvPr id="192516" name="Slide Number Placeholder 3"/>
          <p:cNvSpPr>
            <a:spLocks noGrp="1"/>
          </p:cNvSpPr>
          <p:nvPr>
            <p:ph type="sldNum" sz="quarter" idx="5"/>
          </p:nvPr>
        </p:nvSpPr>
        <p:spPr/>
        <p:txBody>
          <a:bodyPr/>
          <a:lstStyle/>
          <a:p>
            <a:fld id="{9B623B60-C923-4CF2-B846-F98C056F00EC}" type="slidenum">
              <a:rPr lang="en-GB" smtClean="0"/>
              <a:pPr/>
              <a:t>14</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Notes Placeholder 2"/>
          <p:cNvSpPr>
            <a:spLocks noGrp="1"/>
          </p:cNvSpPr>
          <p:nvPr>
            <p:ph type="body" idx="1"/>
          </p:nvPr>
        </p:nvSpPr>
        <p:spPr/>
        <p:txBody>
          <a:bodyPr/>
          <a:lstStyle/>
          <a:p>
            <a:r>
              <a:rPr lang="en-US" dirty="0" smtClean="0"/>
              <a:t>Refer participants to Guide Paper 5 in the Grade 6 Short-response (2-point) Sample Guide Set packet.</a:t>
            </a:r>
          </a:p>
          <a:p>
            <a:endParaRPr lang="en-US" dirty="0" smtClean="0"/>
          </a:p>
          <a:p>
            <a:r>
              <a:rPr lang="en-US" dirty="0" smtClean="0"/>
              <a:t>This response demonstrates only a partial understanding.  So it is also</a:t>
            </a:r>
            <a:r>
              <a:rPr lang="en-US" baseline="0" dirty="0" smtClean="0"/>
              <a:t> assigned a score point of 1. </a:t>
            </a:r>
            <a:r>
              <a:rPr lang="en-US" dirty="0" smtClean="0"/>
              <a:t> Three is correctly substituted into the expression; the exponents are simplified first then the multiplication operations are completed.  However, the multiplication error 6x3=12 and the subtraction error 27-12 =16 (should be -27-12) result in an incorrect answer.  The absence of the multiplication symbols does not detract from the demonstrated level of understanding.</a:t>
            </a:r>
          </a:p>
        </p:txBody>
      </p:sp>
      <p:sp>
        <p:nvSpPr>
          <p:cNvPr id="193540" name="Slide Number Placeholder 3"/>
          <p:cNvSpPr>
            <a:spLocks noGrp="1"/>
          </p:cNvSpPr>
          <p:nvPr>
            <p:ph type="sldNum" sz="quarter" idx="5"/>
          </p:nvPr>
        </p:nvSpPr>
        <p:spPr/>
        <p:txBody>
          <a:bodyPr/>
          <a:lstStyle/>
          <a:p>
            <a:fld id="{D9D3BC1E-8F3D-4EBE-A888-7CAE3F1083B8}" type="slidenum">
              <a:rPr lang="en-GB" smtClean="0"/>
              <a:pPr/>
              <a:t>15</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p:txBody>
      </p:sp>
      <p:sp>
        <p:nvSpPr>
          <p:cNvPr id="194564" name="Slide Number Placeholder 3"/>
          <p:cNvSpPr>
            <a:spLocks noGrp="1"/>
          </p:cNvSpPr>
          <p:nvPr>
            <p:ph type="sldNum" sz="quarter" idx="5"/>
          </p:nvPr>
        </p:nvSpPr>
        <p:spPr/>
        <p:txBody>
          <a:bodyPr/>
          <a:lstStyle/>
          <a:p>
            <a:fld id="{AFC3C6D7-269C-4B15-86DD-26B3D450BEC7}" type="slidenum">
              <a:rPr lang="en-GB" smtClean="0"/>
              <a:pPr/>
              <a:t>16</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Notes Placeholder 2"/>
          <p:cNvSpPr>
            <a:spLocks noGrp="1"/>
          </p:cNvSpPr>
          <p:nvPr>
            <p:ph type="body" idx="1"/>
          </p:nvPr>
        </p:nvSpPr>
        <p:spPr/>
        <p:txBody>
          <a:bodyPr/>
          <a:lstStyle/>
          <a:p>
            <a:r>
              <a:rPr lang="en-US" dirty="0" smtClean="0"/>
              <a:t>Refer participants to Guide Paper 6 in the Grade 6 Short-response (2-point) Sample Guide Set packet.</a:t>
            </a:r>
          </a:p>
          <a:p>
            <a:endParaRPr lang="en-US" dirty="0" smtClean="0"/>
          </a:p>
          <a:p>
            <a:r>
              <a:rPr lang="en-US" dirty="0" smtClean="0"/>
              <a:t>Guide paper 6 is another</a:t>
            </a:r>
            <a:r>
              <a:rPr lang="en-US" baseline="0" dirty="0" smtClean="0"/>
              <a:t> 1-point paper. </a:t>
            </a:r>
          </a:p>
          <a:p>
            <a:endParaRPr lang="en-US" baseline="0" dirty="0" smtClean="0"/>
          </a:p>
          <a:p>
            <a:r>
              <a:rPr lang="en-US" dirty="0" smtClean="0"/>
              <a:t>This response is only partially correct.  Three is correctly substituted into the expression and the order of operations is correct. However, the simplification of the exponential terms is incorrect; the base is multiplied by the exponent. The answer is also incorrect.</a:t>
            </a:r>
          </a:p>
        </p:txBody>
      </p:sp>
      <p:sp>
        <p:nvSpPr>
          <p:cNvPr id="195588" name="Slide Number Placeholder 3"/>
          <p:cNvSpPr>
            <a:spLocks noGrp="1"/>
          </p:cNvSpPr>
          <p:nvPr>
            <p:ph type="sldNum" sz="quarter" idx="5"/>
          </p:nvPr>
        </p:nvSpPr>
        <p:spPr/>
        <p:txBody>
          <a:bodyPr/>
          <a:lstStyle/>
          <a:p>
            <a:fld id="{726F058E-6485-4E63-8F28-6E718E62A79C}" type="slidenum">
              <a:rPr lang="en-GB" smtClean="0"/>
              <a:pPr/>
              <a:t>17</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196612" name="Slide Number Placeholder 3"/>
          <p:cNvSpPr>
            <a:spLocks noGrp="1"/>
          </p:cNvSpPr>
          <p:nvPr>
            <p:ph type="sldNum" sz="quarter" idx="5"/>
          </p:nvPr>
        </p:nvSpPr>
        <p:spPr/>
        <p:txBody>
          <a:bodyPr/>
          <a:lstStyle/>
          <a:p>
            <a:fld id="{894F3322-9921-4B47-A07E-03BB28F3E023}" type="slidenum">
              <a:rPr lang="en-GB" smtClean="0"/>
              <a:pPr/>
              <a:t>18</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Notes Placeholder 2"/>
          <p:cNvSpPr>
            <a:spLocks noGrp="1"/>
          </p:cNvSpPr>
          <p:nvPr>
            <p:ph type="body" idx="1"/>
          </p:nvPr>
        </p:nvSpPr>
        <p:spPr/>
        <p:txBody>
          <a:bodyPr/>
          <a:lstStyle/>
          <a:p>
            <a:r>
              <a:rPr lang="en-US" dirty="0" smtClean="0"/>
              <a:t>Refer participants to Guide Paper 7 in the Grade 6 Short-response (2-point) Sample Guide Set packet.</a:t>
            </a:r>
          </a:p>
          <a:p>
            <a:endParaRPr lang="en-US" dirty="0" smtClean="0"/>
          </a:p>
          <a:p>
            <a:r>
              <a:rPr lang="en-US" dirty="0" smtClean="0"/>
              <a:t>Guide</a:t>
            </a:r>
            <a:r>
              <a:rPr lang="en-US" baseline="0" dirty="0" smtClean="0"/>
              <a:t> paper 7 is our first example of a 0 point paper. </a:t>
            </a:r>
            <a:r>
              <a:rPr lang="en-US" dirty="0" smtClean="0"/>
              <a:t>This response is incorrect.  The order of operations is incorrect; the multiplication operations are completed prior to the exponent calculations.</a:t>
            </a:r>
          </a:p>
        </p:txBody>
      </p:sp>
      <p:sp>
        <p:nvSpPr>
          <p:cNvPr id="197636" name="Slide Number Placeholder 3"/>
          <p:cNvSpPr>
            <a:spLocks noGrp="1"/>
          </p:cNvSpPr>
          <p:nvPr>
            <p:ph type="sldNum" sz="quarter" idx="5"/>
          </p:nvPr>
        </p:nvSpPr>
        <p:spPr/>
        <p:txBody>
          <a:bodyPr/>
          <a:lstStyle/>
          <a:p>
            <a:fld id="{93D659BB-9864-4BC6-81CD-4B40D515861F}" type="slidenum">
              <a:rPr lang="en-GB" smtClean="0"/>
              <a:pPr/>
              <a:t>19</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pPr defTabSz="912856">
              <a:defRPr/>
            </a:pPr>
            <a:r>
              <a:rPr lang="en-US" dirty="0" smtClean="0">
                <a:latin typeface="Verdana" pitchFamily="34" charset="0"/>
                <a:cs typeface="Arial" charset="0"/>
              </a:rPr>
              <a:t>Refer participants to the Grade 6 Short-response (2-point) Sample Guide Set packet.</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first page after the cover sheet is the question.  The second page is the Common Core Learning Standard the question assesses.  (Show the next slide.)</a:t>
            </a:r>
          </a:p>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2</a:t>
            </a:fld>
            <a:endParaRPr lang="en-GB" dirty="0"/>
          </a:p>
        </p:txBody>
      </p:sp>
    </p:spTree>
    <p:extLst>
      <p:ext uri="{BB962C8B-B14F-4D97-AF65-F5344CB8AC3E}">
        <p14:creationId xmlns:p14="http://schemas.microsoft.com/office/powerpoint/2010/main" val="3947260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198660" name="Slide Number Placeholder 3"/>
          <p:cNvSpPr>
            <a:spLocks noGrp="1"/>
          </p:cNvSpPr>
          <p:nvPr>
            <p:ph type="sldNum" sz="quarter" idx="5"/>
          </p:nvPr>
        </p:nvSpPr>
        <p:spPr/>
        <p:txBody>
          <a:bodyPr/>
          <a:lstStyle/>
          <a:p>
            <a:fld id="{0C01B5E1-29D4-49D8-928F-8A3509F26462}" type="slidenum">
              <a:rPr lang="en-GB" smtClean="0"/>
              <a:pPr/>
              <a:t>20</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Refer participants to Guide Paper 8 in the Grade 6 Short-response (2-point) Sample Guide Set packet.</a:t>
            </a:r>
          </a:p>
          <a:p>
            <a:endParaRPr lang="en-US" dirty="0" smtClean="0"/>
          </a:p>
          <a:p>
            <a:r>
              <a:rPr lang="en-US" dirty="0" smtClean="0"/>
              <a:t>Guide paper 8 demonstrates</a:t>
            </a:r>
            <a:r>
              <a:rPr lang="en-US" baseline="0" dirty="0" smtClean="0"/>
              <a:t> another way that a student could score a 0 on this task. </a:t>
            </a:r>
          </a:p>
          <a:p>
            <a:endParaRPr lang="en-US" baseline="0" dirty="0" smtClean="0"/>
          </a:p>
          <a:p>
            <a:r>
              <a:rPr lang="en-US" dirty="0" smtClean="0"/>
              <a:t>The response is incorrect. An incorrect procedure is used for the substitution of 3 into the expression, the exponents are incorrectly simplified, and the answer is incorrect.</a:t>
            </a:r>
            <a:endParaRPr lang="en-US" dirty="0"/>
          </a:p>
        </p:txBody>
      </p:sp>
      <p:sp>
        <p:nvSpPr>
          <p:cNvPr id="4" name="Slide Number Placeholder 3"/>
          <p:cNvSpPr>
            <a:spLocks noGrp="1"/>
          </p:cNvSpPr>
          <p:nvPr>
            <p:ph type="sldNum" sz="quarter" idx="10"/>
          </p:nvPr>
        </p:nvSpPr>
        <p:spPr/>
        <p:txBody>
          <a:bodyPr/>
          <a:lstStyle/>
          <a:p>
            <a:fld id="{1A202337-F4D6-4504-9D17-B713B6592478}" type="slidenum">
              <a:rPr lang="en-GB" smtClean="0"/>
              <a:pPr/>
              <a:t>21</a:t>
            </a:fld>
            <a:endParaRPr lang="en-GB" dirty="0"/>
          </a:p>
        </p:txBody>
      </p:sp>
      <p:sp>
        <p:nvSpPr>
          <p:cNvPr id="7" name="Slide Image Placeholder 6"/>
          <p:cNvSpPr>
            <a:spLocks noGrp="1" noRot="1" noChangeAspect="1"/>
          </p:cNvSpPr>
          <p:nvPr>
            <p:ph type="sldImg"/>
          </p:nvPr>
        </p:nvSpPr>
        <p:spPr>
          <a:xfrm>
            <a:off x="231775" y="630238"/>
            <a:ext cx="3857625" cy="2894012"/>
          </a:xfr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199684" name="Slide Number Placeholder 3"/>
          <p:cNvSpPr>
            <a:spLocks noGrp="1"/>
          </p:cNvSpPr>
          <p:nvPr>
            <p:ph type="sldNum" sz="quarter" idx="5"/>
          </p:nvPr>
        </p:nvSpPr>
        <p:spPr/>
        <p:txBody>
          <a:bodyPr/>
          <a:lstStyle/>
          <a:p>
            <a:fld id="{2D7CB66B-C00D-43C2-B68E-32E3045D3254}" type="slidenum">
              <a:rPr lang="en-GB" smtClean="0"/>
              <a:pPr/>
              <a:t>22</a:t>
            </a:fld>
            <a:endParaRPr lang="en-GB" dirty="0" smtClean="0"/>
          </a:p>
        </p:txBody>
      </p:sp>
      <p:sp>
        <p:nvSpPr>
          <p:cNvPr id="7" name="Slide Image Placeholder 6"/>
          <p:cNvSpPr>
            <a:spLocks noGrp="1" noRot="1" noChangeAspect="1"/>
          </p:cNvSpPr>
          <p:nvPr>
            <p:ph type="sldImg"/>
          </p:nvPr>
        </p:nvSpPr>
        <p:spPr>
          <a:xfrm>
            <a:off x="231775" y="630238"/>
            <a:ext cx="3857625" cy="2894012"/>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concludes the guide paper analysis</a:t>
            </a:r>
            <a:r>
              <a:rPr lang="en-US" baseline="0" dirty="0" smtClean="0"/>
              <a:t> for the 6</a:t>
            </a:r>
            <a:r>
              <a:rPr lang="en-US" baseline="30000" dirty="0" smtClean="0"/>
              <a:t>th</a:t>
            </a:r>
            <a:r>
              <a:rPr lang="en-US" baseline="0" dirty="0" smtClean="0"/>
              <a:t> grade 2 point question.  </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next section in the </a:t>
            </a:r>
            <a:r>
              <a:rPr lang="en-US" dirty="0" smtClean="0">
                <a:latin typeface="Verdana" pitchFamily="34" charset="0"/>
                <a:cs typeface="Arial" charset="0"/>
              </a:rPr>
              <a:t>Grade 6 Short-response (2-point) Sample Guide Set packet</a:t>
            </a:r>
            <a:r>
              <a:rPr lang="en-US" baseline="0" dirty="0" smtClean="0">
                <a:latin typeface="Verdana" pitchFamily="34" charset="0"/>
                <a:cs typeface="Arial" charset="0"/>
              </a:rPr>
              <a:t> contains the practice papers for this question.  Using the 2 point holistic rubric, the scoring policies and these guide papers determine the scores for the practice papers.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latin typeface="Verdana" pitchFamily="34" charset="0"/>
              <a:cs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latin typeface="Verdana" pitchFamily="34" charset="0"/>
                <a:cs typeface="Arial" charset="0"/>
              </a:rPr>
              <a:t>Video 6 will review the practice problems and explain the scores assigned to those papers. </a:t>
            </a:r>
            <a:endParaRPr lang="en-US" dirty="0" smtClean="0">
              <a:latin typeface="Verdana" pitchFamily="34" charset="0"/>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23</a:t>
            </a:fld>
            <a:endParaRPr lang="en-GB" dirty="0"/>
          </a:p>
        </p:txBody>
      </p:sp>
    </p:spTree>
    <p:extLst>
      <p:ext uri="{BB962C8B-B14F-4D97-AF65-F5344CB8AC3E}">
        <p14:creationId xmlns:p14="http://schemas.microsoft.com/office/powerpoint/2010/main" val="2999502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24</a:t>
            </a:fld>
            <a:endParaRPr lang="en-GB" dirty="0"/>
          </a:p>
        </p:txBody>
      </p:sp>
    </p:spTree>
    <p:extLst>
      <p:ext uri="{BB962C8B-B14F-4D97-AF65-F5344CB8AC3E}">
        <p14:creationId xmlns:p14="http://schemas.microsoft.com/office/powerpoint/2010/main" val="2823858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Notes Placeholder 2"/>
          <p:cNvSpPr>
            <a:spLocks noGrp="1"/>
          </p:cNvSpPr>
          <p:nvPr>
            <p:ph type="body" idx="1"/>
          </p:nvPr>
        </p:nvSpPr>
        <p:spPr/>
        <p:txBody>
          <a:bodyPr/>
          <a:lstStyle/>
          <a:p>
            <a:r>
              <a:rPr lang="en-US" dirty="0" smtClean="0"/>
              <a:t>Refer participants to the question in the Grade 6 Short-response (2-point) Sample Guide Set packet.</a:t>
            </a:r>
          </a:p>
          <a:p>
            <a:endParaRPr lang="en-US" dirty="0" smtClean="0"/>
          </a:p>
          <a:p>
            <a:r>
              <a:rPr lang="en-US" dirty="0" smtClean="0"/>
              <a:t>This is a sample of a grade 6 0 – 2-point question that is aligned with Common Core learning standard 6.EE.2c</a:t>
            </a:r>
          </a:p>
        </p:txBody>
      </p:sp>
      <p:sp>
        <p:nvSpPr>
          <p:cNvPr id="182276" name="Slide Number Placeholder 3"/>
          <p:cNvSpPr>
            <a:spLocks noGrp="1"/>
          </p:cNvSpPr>
          <p:nvPr>
            <p:ph type="sldNum" sz="quarter" idx="5"/>
          </p:nvPr>
        </p:nvSpPr>
        <p:spPr/>
        <p:txBody>
          <a:bodyPr/>
          <a:lstStyle/>
          <a:p>
            <a:fld id="{29A3462B-374A-4F13-AECF-2EE0D74319B8}" type="slidenum">
              <a:rPr lang="en-GB" smtClean="0"/>
              <a:pPr/>
              <a:t>3</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smtClean="0"/>
          </a:p>
          <a:p>
            <a:r>
              <a:rPr lang="en-US" dirty="0" smtClean="0"/>
              <a:t>So here is</a:t>
            </a:r>
            <a:r>
              <a:rPr lang="en-US" baseline="0" dirty="0" smtClean="0"/>
              <a:t> the standard the question is designed to measure- </a:t>
            </a:r>
          </a:p>
          <a:p>
            <a:endParaRPr lang="en-US" baseline="0" dirty="0" smtClean="0"/>
          </a:p>
          <a:p>
            <a:r>
              <a:rPr lang="en-US" dirty="0" smtClean="0"/>
              <a:t>Evaluate expressions at specific values of their variables. Include expressions that arise from formulas used in real-world problems. Perform arithmetic operations, including those involving whole-number exponents, in the conventional order when there are no parentheses to specify a particular order </a:t>
            </a:r>
          </a:p>
        </p:txBody>
      </p:sp>
      <p:sp>
        <p:nvSpPr>
          <p:cNvPr id="4" name="Slide Number Placeholder 3"/>
          <p:cNvSpPr>
            <a:spLocks noGrp="1"/>
          </p:cNvSpPr>
          <p:nvPr>
            <p:ph type="sldNum" sz="quarter" idx="10"/>
          </p:nvPr>
        </p:nvSpPr>
        <p:spPr/>
        <p:txBody>
          <a:bodyPr/>
          <a:lstStyle/>
          <a:p>
            <a:fld id="{1A202337-F4D6-4504-9D17-B713B6592478}" type="slidenum">
              <a:rPr lang="en-GB" smtClean="0"/>
              <a:pPr/>
              <a:t>4</a:t>
            </a:fld>
            <a:endParaRPr lang="en-GB" dirty="0"/>
          </a:p>
        </p:txBody>
      </p:sp>
      <p:sp>
        <p:nvSpPr>
          <p:cNvPr id="7" name="Slide Image Placeholder 6"/>
          <p:cNvSpPr>
            <a:spLocks noGrp="1" noRot="1" noChangeAspect="1"/>
          </p:cNvSpPr>
          <p:nvPr>
            <p:ph type="sldImg"/>
          </p:nvPr>
        </p:nvSpPr>
        <p:spPr>
          <a:xfrm>
            <a:off x="231775" y="630238"/>
            <a:ext cx="3857625" cy="2894012"/>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Notes Placeholder 2"/>
          <p:cNvSpPr>
            <a:spLocks noGrp="1"/>
          </p:cNvSpPr>
          <p:nvPr>
            <p:ph type="body" idx="1"/>
          </p:nvPr>
        </p:nvSpPr>
        <p:spPr/>
        <p:txBody>
          <a:bodyPr/>
          <a:lstStyle/>
          <a:p>
            <a:r>
              <a:rPr lang="en-US" dirty="0" smtClean="0"/>
              <a:t>Take a couple minutes to think about how you would answer the question.  (Allow participants 3 – 4 minutes to answer the question and reflect.)</a:t>
            </a:r>
          </a:p>
          <a:p>
            <a:endParaRPr lang="en-US" dirty="0" smtClean="0"/>
          </a:p>
          <a:p>
            <a:r>
              <a:rPr lang="en-US" dirty="0" smtClean="0"/>
              <a:t>Note: Calculators are permitted for all constructed-response questions in grades 6, 7 and 8.</a:t>
            </a:r>
          </a:p>
          <a:p>
            <a:endParaRPr lang="en-US" dirty="0" smtClean="0"/>
          </a:p>
          <a:p>
            <a:r>
              <a:rPr lang="en-US" dirty="0" smtClean="0"/>
              <a:t>Pause the video and</a:t>
            </a:r>
            <a:r>
              <a:rPr lang="en-US" baseline="0" dirty="0" smtClean="0"/>
              <a:t> solve this problem</a:t>
            </a:r>
            <a:endParaRPr lang="en-US" dirty="0" smtClean="0"/>
          </a:p>
          <a:p>
            <a:endParaRPr lang="en-US" dirty="0" smtClean="0"/>
          </a:p>
          <a:p>
            <a:r>
              <a:rPr lang="en-US" dirty="0" smtClean="0"/>
              <a:t>Before</a:t>
            </a:r>
            <a:r>
              <a:rPr lang="en-US" baseline="0" dirty="0" smtClean="0"/>
              <a:t> we look at the guide papers consider- </a:t>
            </a:r>
          </a:p>
          <a:p>
            <a:endParaRPr lang="en-US" dirty="0" smtClean="0"/>
          </a:p>
          <a:p>
            <a:r>
              <a:rPr lang="en-US" dirty="0" smtClean="0"/>
              <a:t>Ask yourself what a typical a 2-point student response might look like.</a:t>
            </a:r>
          </a:p>
          <a:p>
            <a:endParaRPr lang="en-US" dirty="0" smtClean="0"/>
          </a:p>
          <a:p>
            <a:r>
              <a:rPr lang="en-US" dirty="0" smtClean="0"/>
              <a:t>Also consider what a typical 1-point or a common 0-point student response might possibly look like.  </a:t>
            </a:r>
          </a:p>
          <a:p>
            <a:endParaRPr lang="en-US" dirty="0" smtClean="0"/>
          </a:p>
          <a:p>
            <a:r>
              <a:rPr lang="en-US" dirty="0" smtClean="0"/>
              <a:t>Pause the video</a:t>
            </a:r>
            <a:r>
              <a:rPr lang="en-US" baseline="0" dirty="0" smtClean="0"/>
              <a:t> to discuss or jot down your thoughts. </a:t>
            </a:r>
            <a:endParaRPr lang="en-US" dirty="0" smtClean="0"/>
          </a:p>
          <a:p>
            <a:endParaRPr lang="en-US" dirty="0" smtClean="0"/>
          </a:p>
        </p:txBody>
      </p:sp>
      <p:sp>
        <p:nvSpPr>
          <p:cNvPr id="183300" name="Slide Number Placeholder 3"/>
          <p:cNvSpPr>
            <a:spLocks noGrp="1"/>
          </p:cNvSpPr>
          <p:nvPr>
            <p:ph type="sldNum" sz="quarter" idx="5"/>
          </p:nvPr>
        </p:nvSpPr>
        <p:spPr/>
        <p:txBody>
          <a:bodyPr/>
          <a:lstStyle/>
          <a:p>
            <a:fld id="{9AAAF946-C793-4EE4-8D18-E32D282B8616}" type="slidenum">
              <a:rPr lang="en-GB" smtClean="0"/>
              <a:pPr/>
              <a:t>5</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Notes Placeholder 2"/>
          <p:cNvSpPr>
            <a:spLocks noGrp="1"/>
          </p:cNvSpPr>
          <p:nvPr>
            <p:ph type="body" idx="1"/>
          </p:nvPr>
        </p:nvSpPr>
        <p:spPr/>
        <p:txBody>
          <a:bodyPr/>
          <a:lstStyle/>
          <a:p>
            <a:r>
              <a:rPr lang="en-US" dirty="0" smtClean="0"/>
              <a:t>Talk through the response:</a:t>
            </a:r>
          </a:p>
          <a:p>
            <a:r>
              <a:rPr lang="en-US" dirty="0" smtClean="0"/>
              <a:t>Three is correctly substituted into the expression.  The exponential terms are simplified; the multiplication operations are completed; 54 and 36 are added; 27 is subtracted from 90; 18 is subtracted from 63; the answer is 45.</a:t>
            </a:r>
          </a:p>
          <a:p>
            <a:endParaRPr lang="en-US" dirty="0" smtClean="0"/>
          </a:p>
          <a:p>
            <a:r>
              <a:rPr lang="en-US" dirty="0" smtClean="0"/>
              <a:t>This is what we would expect as a common, but not the only, 2-point response.</a:t>
            </a:r>
          </a:p>
          <a:p>
            <a:endParaRPr lang="en-US" dirty="0" smtClean="0"/>
          </a:p>
        </p:txBody>
      </p:sp>
      <p:sp>
        <p:nvSpPr>
          <p:cNvPr id="184324" name="Slide Number Placeholder 3"/>
          <p:cNvSpPr>
            <a:spLocks noGrp="1"/>
          </p:cNvSpPr>
          <p:nvPr>
            <p:ph type="sldNum" sz="quarter" idx="5"/>
          </p:nvPr>
        </p:nvSpPr>
        <p:spPr/>
        <p:txBody>
          <a:bodyPr/>
          <a:lstStyle/>
          <a:p>
            <a:fld id="{1896FB5C-5317-461E-8A85-B7BD639F9BB5}" type="slidenum">
              <a:rPr lang="en-GB" smtClean="0"/>
              <a:pPr/>
              <a:t>6</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Notes Placeholder 2"/>
          <p:cNvSpPr>
            <a:spLocks noGrp="1"/>
          </p:cNvSpPr>
          <p:nvPr>
            <p:ph type="body" idx="1"/>
          </p:nvPr>
        </p:nvSpPr>
        <p:spPr/>
        <p:txBody>
          <a:bodyPr/>
          <a:lstStyle/>
          <a:p>
            <a:r>
              <a:rPr lang="en-US" dirty="0" smtClean="0"/>
              <a:t>Refer participants to Guide Paper 1 in the Grade 6 Short-response (2-point) Sample Guide Set packet.</a:t>
            </a:r>
          </a:p>
          <a:p>
            <a:endParaRPr lang="en-US" dirty="0" smtClean="0"/>
          </a:p>
          <a:p>
            <a:r>
              <a:rPr lang="en-US" dirty="0" smtClean="0"/>
              <a:t>This is a 2-pt response; 3 is correctly substituted, the order of operations is followed and the calculations are correct.</a:t>
            </a:r>
          </a:p>
          <a:p>
            <a:endParaRPr lang="en-US" dirty="0" smtClean="0"/>
          </a:p>
          <a:p>
            <a:r>
              <a:rPr lang="en-US" baseline="0" dirty="0" smtClean="0"/>
              <a:t>So let’s just stop to remember that the role of the g</a:t>
            </a:r>
            <a:r>
              <a:rPr lang="en-US" dirty="0" smtClean="0"/>
              <a:t>uide papers is to interpret the rubrics and define the NYS scoring criteria for the question.  We are looking at them to determine</a:t>
            </a:r>
            <a:r>
              <a:rPr lang="en-US" baseline="0" dirty="0" smtClean="0"/>
              <a:t> how to score and not whether or not we agree with how they have scored the student work. </a:t>
            </a:r>
            <a:endParaRPr lang="en-US" dirty="0" smtClean="0"/>
          </a:p>
        </p:txBody>
      </p:sp>
      <p:sp>
        <p:nvSpPr>
          <p:cNvPr id="185348" name="Slide Number Placeholder 3"/>
          <p:cNvSpPr>
            <a:spLocks noGrp="1"/>
          </p:cNvSpPr>
          <p:nvPr>
            <p:ph type="sldNum" sz="quarter" idx="5"/>
          </p:nvPr>
        </p:nvSpPr>
        <p:spPr/>
        <p:txBody>
          <a:bodyPr/>
          <a:lstStyle/>
          <a:p>
            <a:fld id="{373505CE-9340-4B61-8987-1B90BB651B06}" type="slidenum">
              <a:rPr lang="en-GB" smtClean="0"/>
              <a:pPr/>
              <a:t>7</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Notes Placeholder 2"/>
          <p:cNvSpPr>
            <a:spLocks noGrp="1"/>
          </p:cNvSpPr>
          <p:nvPr>
            <p:ph type="body" idx="1"/>
          </p:nvPr>
        </p:nvSpPr>
        <p:spPr/>
        <p:txBody>
          <a:bodyPr/>
          <a:lstStyle/>
          <a:p>
            <a:r>
              <a:rPr lang="en-US" dirty="0" smtClean="0"/>
              <a:t>On the next page you will see the annotation for</a:t>
            </a:r>
            <a:r>
              <a:rPr lang="en-US" baseline="0" dirty="0" smtClean="0"/>
              <a:t> guide paper 1.  The annotation provides the rationale of the committee that determined that this student’s work was a level 2 response.  There will be an annotation in your book for each guide paper.  I may not specifically reference it, but it is there to help you </a:t>
            </a:r>
            <a:r>
              <a:rPr lang="en-US" baseline="0" dirty="0" smtClean="0"/>
              <a:t>understand </a:t>
            </a:r>
            <a:r>
              <a:rPr lang="en-US" baseline="0" dirty="0" smtClean="0"/>
              <a:t>the thinking of the range finding committee. </a:t>
            </a:r>
            <a:endParaRPr lang="en-US" dirty="0" smtClean="0"/>
          </a:p>
        </p:txBody>
      </p:sp>
      <p:sp>
        <p:nvSpPr>
          <p:cNvPr id="186372" name="Slide Number Placeholder 3"/>
          <p:cNvSpPr>
            <a:spLocks noGrp="1"/>
          </p:cNvSpPr>
          <p:nvPr>
            <p:ph type="sldNum" sz="quarter" idx="5"/>
          </p:nvPr>
        </p:nvSpPr>
        <p:spPr/>
        <p:txBody>
          <a:bodyPr/>
          <a:lstStyle/>
          <a:p>
            <a:fld id="{A01BE8BF-95D9-43CD-9007-962E6EF34C16}" type="slidenum">
              <a:rPr lang="en-GB" smtClean="0"/>
              <a:pPr/>
              <a:t>8</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Notes Placeholder 2"/>
          <p:cNvSpPr>
            <a:spLocks noGrp="1"/>
          </p:cNvSpPr>
          <p:nvPr>
            <p:ph type="body" idx="1"/>
          </p:nvPr>
        </p:nvSpPr>
        <p:spPr/>
        <p:txBody>
          <a:bodyPr/>
          <a:lstStyle/>
          <a:p>
            <a:r>
              <a:rPr lang="en-US" dirty="0" smtClean="0"/>
              <a:t>We note the student doesn’t show the value</a:t>
            </a:r>
            <a:r>
              <a:rPr lang="en-US" baseline="0" dirty="0" smtClean="0"/>
              <a:t> of 3 squared but does show that 3 x 3 squared equals 27.  All the individual operations are calculated separately; however, they are all done correctly and in the proper order, resulting in the correct answer. So this paper is another example of how a student could demonstrate a level 2 understanding of this task. </a:t>
            </a:r>
            <a:endParaRPr lang="en-US" dirty="0" smtClean="0"/>
          </a:p>
        </p:txBody>
      </p:sp>
      <p:sp>
        <p:nvSpPr>
          <p:cNvPr id="187396" name="Slide Number Placeholder 3"/>
          <p:cNvSpPr>
            <a:spLocks noGrp="1"/>
          </p:cNvSpPr>
          <p:nvPr>
            <p:ph type="sldNum" sz="quarter" idx="5"/>
          </p:nvPr>
        </p:nvSpPr>
        <p:spPr/>
        <p:txBody>
          <a:bodyPr/>
          <a:lstStyle/>
          <a:p>
            <a:fld id="{F5046CD3-6D5C-443E-A97B-C60E21EA306E}" type="slidenum">
              <a:rPr lang="en-GB" smtClean="0"/>
              <a:pPr/>
              <a:t>9</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2" descr="Pearson_Strap_Bound_White"/>
          <p:cNvPicPr>
            <a:picLocks noChangeAspect="1" noChangeArrowheads="1"/>
          </p:cNvPicPr>
          <p:nvPr userDrawn="1">
            <p:custDataLst>
              <p:tags r:id="rId1"/>
            </p:custDataLst>
          </p:nvPr>
        </p:nvPicPr>
        <p:blipFill>
          <a:blip r:embed="rId3"/>
          <a:srcRect/>
          <a:stretch>
            <a:fillRect/>
          </a:stretch>
        </p:blipFill>
        <p:spPr bwMode="auto">
          <a:xfrm>
            <a:off x="0" y="6356350"/>
            <a:ext cx="1908175" cy="493713"/>
          </a:xfrm>
          <a:prstGeom prst="rect">
            <a:avLst/>
          </a:prstGeom>
          <a:noFill/>
          <a:ln w="9525">
            <a:noFill/>
            <a:miter lim="800000"/>
            <a:headEnd/>
            <a:tailEnd/>
          </a:ln>
        </p:spPr>
      </p:pic>
      <p:sp>
        <p:nvSpPr>
          <p:cNvPr id="3" name="Rectangle 9"/>
          <p:cNvSpPr>
            <a:spLocks noChangeArrowheads="1"/>
          </p:cNvSpPr>
          <p:nvPr userDrawn="1"/>
        </p:nvSpPr>
        <p:spPr bwMode="auto">
          <a:xfrm>
            <a:off x="-12700" y="6502400"/>
            <a:ext cx="91821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fld id="{D16B8BAC-7A9D-4D10-9AB4-B6BD8A5777C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solidFill>
                  <a:schemeClr val="accent3"/>
                </a:solidFill>
              </a:defRPr>
            </a:lvl1pPr>
          </a:lstStyle>
          <a:p>
            <a:pPr>
              <a:defRPr/>
            </a:pPr>
            <a:fld id="{DB51F911-9872-4B24-A7FD-2C5516E4AA1A}"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954F75-B906-4C76-8DBF-71B6BCDA871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a:noFill/>
          <a:ln>
            <a:noFill/>
          </a:ln>
          <a:extLst/>
        </p:spPr>
        <p:txBody>
          <a:bodyPr/>
          <a:lstStyle>
            <a:lvl1pPr>
              <a:defRPr lang="en-US" sz="2400" b="0" kern="1200">
                <a:solidFill>
                  <a:srgbClr val="628DBB"/>
                </a:solidFill>
                <a:latin typeface="Verdana" pitchFamily="-1" charset="0"/>
                <a:ea typeface="+mn-ea"/>
                <a:cs typeface="Arial" charset="0"/>
              </a:defRPr>
            </a:lvl1pPr>
          </a:lstStyle>
          <a:p>
            <a:pPr lvl="0"/>
            <a:r>
              <a:rPr lang="en-US"/>
              <a:t>Click to edit Master title style</a:t>
            </a:r>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0E6108-4ED6-4433-BA0D-75963D80D0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4375"/>
            <a:ext cx="9144000" cy="785813"/>
          </a:xfrm>
          <a:prstGeom prst="rect">
            <a:avLst/>
          </a:prstGeom>
          <a:solidFill>
            <a:schemeClr val="bg1"/>
          </a:solidFill>
          <a:ln w="9525" algn="ctr">
            <a:noFill/>
            <a:round/>
            <a:headEnd/>
            <a:tailEnd/>
          </a:ln>
        </p:spPr>
        <p:txBody>
          <a:bodyPr lIns="0" tIns="0" rIns="0" bIns="0"/>
          <a:lstStyle/>
          <a:p>
            <a:pPr>
              <a:spcBef>
                <a:spcPct val="50000"/>
              </a:spcBef>
              <a:defRPr/>
            </a:pPr>
            <a:endParaRPr lang="en-US" dirty="0"/>
          </a:p>
        </p:txBody>
      </p:sp>
      <p:sp>
        <p:nvSpPr>
          <p:cNvPr id="2" name="Title 1"/>
          <p:cNvSpPr>
            <a:spLocks noGrp="1"/>
          </p:cNvSpPr>
          <p:nvPr>
            <p:ph type="title"/>
          </p:nvPr>
        </p:nvSpPr>
        <p:spPr>
          <a:xfrm>
            <a:off x="365125" y="207670"/>
            <a:ext cx="8229600" cy="450056"/>
          </a:xfrm>
          <a:noFill/>
          <a:ln>
            <a:noFill/>
          </a:ln>
          <a:extLst/>
        </p:spPr>
        <p:txBody>
          <a:bodyPr/>
          <a:lstStyle>
            <a:lvl1pPr>
              <a:defRPr lang="en-US"/>
            </a:lvl1pPr>
          </a:lstStyle>
          <a:p>
            <a:pPr lvl="0"/>
            <a:r>
              <a:rPr lang="en-US"/>
              <a:t>Click to edit Master title style</a:t>
            </a:r>
          </a:p>
        </p:txBody>
      </p:sp>
      <p:sp>
        <p:nvSpPr>
          <p:cNvPr id="8" name="Slide Number Placeholder 4"/>
          <p:cNvSpPr txBox="1">
            <a:spLocks/>
          </p:cNvSpPr>
          <p:nvPr userDrawn="1"/>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p:spPr>
        <p:txBody>
          <a:bodyPr/>
          <a:lstStyle>
            <a:lvl1pPr>
              <a:defRPr lang="en-US"/>
            </a:lvl1pPr>
          </a:lstStyle>
          <a:p>
            <a:pPr lvl="0"/>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E4C9FFE0-BAFC-47E5-9493-BE1D780B66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39683D-1C67-49D7-8285-8FBF4904778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udentExample">
    <p:spTree>
      <p:nvGrpSpPr>
        <p:cNvPr id="1" name=""/>
        <p:cNvGrpSpPr/>
        <p:nvPr/>
      </p:nvGrpSpPr>
      <p:grpSpPr>
        <a:xfrm>
          <a:off x="0" y="0"/>
          <a:ext cx="0" cy="0"/>
          <a:chOff x="0" y="0"/>
          <a:chExt cx="0" cy="0"/>
        </a:xfrm>
      </p:grpSpPr>
      <p:sp>
        <p:nvSpPr>
          <p:cNvPr id="2" name="Title 1"/>
          <p:cNvSpPr>
            <a:spLocks noGrp="1"/>
          </p:cNvSpPr>
          <p:nvPr>
            <p:ph type="title"/>
          </p:nvPr>
        </p:nvSpPr>
        <p:spPr>
          <a:xfrm>
            <a:off x="365125" y="186742"/>
            <a:ext cx="8229600" cy="900112"/>
          </a:xfrm>
          <a:noFill/>
          <a:ln>
            <a:noFill/>
          </a:ln>
          <a:extLst/>
        </p:spPr>
        <p:txBody>
          <a:bodyPr/>
          <a:lstStyle>
            <a:lvl1pPr>
              <a:defRPr lang="en-US" dirty="0"/>
            </a:lvl1pPr>
          </a:lstStyle>
          <a:p>
            <a:pPr lvl="0"/>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06CF7D24-BF4A-42E9-9917-DCA939518D5D}"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6502400"/>
            <a:ext cx="91567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1027" name="Rectangle 6"/>
          <p:cNvSpPr>
            <a:spLocks noChangeArrowheads="1"/>
          </p:cNvSpPr>
          <p:nvPr/>
        </p:nvSpPr>
        <p:spPr bwMode="auto">
          <a:xfrm>
            <a:off x="0" y="0"/>
            <a:ext cx="9144000" cy="1193800"/>
          </a:xfrm>
          <a:prstGeom prst="rect">
            <a:avLst/>
          </a:prstGeom>
          <a:solidFill>
            <a:srgbClr val="E3EDF4"/>
          </a:solidFill>
          <a:ln w="9525">
            <a:noFill/>
            <a:round/>
            <a:headEnd/>
            <a:tailEnd/>
          </a:ln>
        </p:spPr>
        <p:txBody>
          <a:bodyPr lIns="0" tIns="0" rIns="0" bIns="0"/>
          <a:lstStyle/>
          <a:p>
            <a:pPr>
              <a:spcBef>
                <a:spcPct val="50000"/>
              </a:spcBef>
              <a:defRPr/>
            </a:pPr>
            <a:endParaRPr lang="en-US" dirty="0"/>
          </a:p>
        </p:txBody>
      </p:sp>
      <p:sp>
        <p:nvSpPr>
          <p:cNvPr id="1028" name="Rectangle 2"/>
          <p:cNvSpPr>
            <a:spLocks noGrp="1" noChangeArrowheads="1"/>
          </p:cNvSpPr>
          <p:nvPr>
            <p:ph type="title"/>
          </p:nvPr>
        </p:nvSpPr>
        <p:spPr bwMode="auto">
          <a:xfrm>
            <a:off x="365125" y="234950"/>
            <a:ext cx="8229600" cy="90011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72070" name="Rectangle 6"/>
          <p:cNvSpPr>
            <a:spLocks noGrp="1" noChangeArrowheads="1"/>
          </p:cNvSpPr>
          <p:nvPr>
            <p:ph type="sldNum" sz="quarter" idx="4"/>
          </p:nvPr>
        </p:nvSpPr>
        <p:spPr bwMode="gray">
          <a:xfrm>
            <a:off x="8623300" y="6584950"/>
            <a:ext cx="520700" cy="2730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b="1">
                <a:solidFill>
                  <a:schemeClr val="bg1"/>
                </a:solidFill>
                <a:latin typeface="Verdana" pitchFamily="-1" charset="0"/>
                <a:cs typeface="Arial" charset="0"/>
              </a:defRPr>
            </a:lvl1pPr>
          </a:lstStyle>
          <a:p>
            <a:pPr>
              <a:defRPr/>
            </a:pPr>
            <a:fld id="{08C499F4-69B0-410F-8D93-A17F0EBCB59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2" r:id="rId1"/>
    <p:sldLayoutId id="2147484056" r:id="rId2"/>
    <p:sldLayoutId id="2147484057" r:id="rId3"/>
    <p:sldLayoutId id="2147484058" r:id="rId4"/>
    <p:sldLayoutId id="2147484063" r:id="rId5"/>
    <p:sldLayoutId id="2147484059" r:id="rId6"/>
    <p:sldLayoutId id="2147484060" r:id="rId7"/>
    <p:sldLayoutId id="2147484061" r:id="rId8"/>
  </p:sldLayoutIdLst>
  <p:timing>
    <p:tnLst>
      <p:par>
        <p:cTn id="1" dur="indefinite" restart="never" nodeType="tmRoot"/>
      </p:par>
    </p:tnLst>
  </p:timing>
  <p:hf hdr="0" dt="0"/>
  <p:txStyles>
    <p:titleStyle>
      <a:lvl1pPr algn="l" rtl="0" eaLnBrk="0" fontAlgn="base" hangingPunct="0">
        <a:spcBef>
          <a:spcPct val="0"/>
        </a:spcBef>
        <a:spcAft>
          <a:spcPct val="0"/>
        </a:spcAft>
        <a:defRPr lang="en-US" sz="2400" kern="1200">
          <a:solidFill>
            <a:srgbClr val="628DBB"/>
          </a:solidFill>
          <a:latin typeface="Verdana" pitchFamily="-1" charset="0"/>
          <a:ea typeface="+mn-ea"/>
          <a:cs typeface="Arial" charset="0"/>
        </a:defRPr>
      </a:lvl1pPr>
      <a:lvl2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2pPr>
      <a:lvl3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3pPr>
      <a:lvl4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4pPr>
      <a:lvl5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5pPr>
      <a:lvl6pPr marL="4572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6pPr>
      <a:lvl7pPr marL="9144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7pPr>
      <a:lvl8pPr marL="13716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8pPr>
      <a:lvl9pPr marL="18288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9pPr>
    </p:titleStyle>
    <p:bodyStyle>
      <a:lvl1pPr marL="342900" indent="-342900" algn="l" rtl="0" eaLnBrk="0" fontAlgn="base" hangingPunct="0">
        <a:spcBef>
          <a:spcPct val="50000"/>
        </a:spcBef>
        <a:spcAft>
          <a:spcPct val="0"/>
        </a:spcAft>
        <a:buSzPct val="80000"/>
        <a:buFont typeface="Verdana" pitchFamily="34" charset="0"/>
        <a:defRPr sz="2400">
          <a:solidFill>
            <a:schemeClr val="tx1"/>
          </a:solidFill>
          <a:latin typeface="Gill Sans MT Pro Book"/>
          <a:ea typeface="+mn-ea"/>
          <a:cs typeface="Gill Sans MT Pro Book"/>
        </a:defRPr>
      </a:lvl1pPr>
      <a:lvl2pPr marL="336550" indent="-334963" algn="l" rtl="0" eaLnBrk="0" fontAlgn="base" hangingPunct="0">
        <a:spcBef>
          <a:spcPct val="50000"/>
        </a:spcBef>
        <a:spcAft>
          <a:spcPct val="0"/>
        </a:spcAft>
        <a:buSzPct val="80000"/>
        <a:buFont typeface="Verdana" pitchFamily="34" charset="0"/>
        <a:buChar char="•"/>
        <a:defRPr sz="2400">
          <a:solidFill>
            <a:schemeClr val="tx1"/>
          </a:solidFill>
          <a:latin typeface="Gill Sans MT Pro Book"/>
          <a:ea typeface="+mn-ea"/>
          <a:cs typeface="Gill Sans MT Pro Book"/>
        </a:defRPr>
      </a:lvl2pPr>
      <a:lvl3pPr marL="690563" indent="-354013"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3pPr>
      <a:lvl4pPr marL="1027113" indent="-336550"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mn-ea"/>
          <a:cs typeface="+mn-cs"/>
        </a:defRPr>
      </a:lvl5pPr>
      <a:lvl6pPr marL="25146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6pPr>
      <a:lvl7pPr marL="29718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7pPr>
      <a:lvl8pPr marL="34290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8pPr>
      <a:lvl9pPr marL="38862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openxmlformats.org/officeDocument/2006/relationships/image" Target="../media/image6.png"/><Relationship Id="rId3" Type="http://schemas.openxmlformats.org/officeDocument/2006/relationships/tags" Target="../tags/tag5.xml"/><Relationship Id="rId7" Type="http://schemas.openxmlformats.org/officeDocument/2006/relationships/slideLayout" Target="../slideLayouts/slideLayout1.xml"/><Relationship Id="rId12" Type="http://schemas.openxmlformats.org/officeDocument/2006/relationships/image" Target="../media/image5.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image" Target="../media/image4.png"/><Relationship Id="rId5" Type="http://schemas.openxmlformats.org/officeDocument/2006/relationships/tags" Target="../tags/tag7.xml"/><Relationship Id="rId10" Type="http://schemas.openxmlformats.org/officeDocument/2006/relationships/image" Target="../media/image3.png"/><Relationship Id="rId4" Type="http://schemas.openxmlformats.org/officeDocument/2006/relationships/tags" Target="../tags/tag6.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emscassessinfo@mail.nysed.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engageny.org/resource/common-core-shifts/" TargetMode="External"/><Relationship Id="rId5" Type="http://schemas.openxmlformats.org/officeDocument/2006/relationships/hyperlink" Target="mailto:educatoreval@mail.nysed.gov" TargetMode="External"/><Relationship Id="rId4" Type="http://schemas.openxmlformats.org/officeDocument/2006/relationships/hyperlink" Target="http://www.p12.nysed.gov/assessment/ei/eigen.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4" descr="image3_title.png"/>
          <p:cNvPicPr>
            <a:picLocks noChangeAspect="1"/>
          </p:cNvPicPr>
          <p:nvPr>
            <p:custDataLst>
              <p:tags r:id="rId2"/>
            </p:custDataLst>
          </p:nvPr>
        </p:nvPicPr>
        <p:blipFill>
          <a:blip r:embed="rId9"/>
          <a:srcRect/>
          <a:stretch>
            <a:fillRect/>
          </a:stretch>
        </p:blipFill>
        <p:spPr bwMode="auto">
          <a:xfrm rot="1210289">
            <a:off x="2965450" y="2470150"/>
            <a:ext cx="3213100" cy="2260600"/>
          </a:xfrm>
          <a:prstGeom prst="rect">
            <a:avLst/>
          </a:prstGeom>
          <a:noFill/>
          <a:ln w="9525">
            <a:noFill/>
            <a:miter lim="800000"/>
            <a:headEnd/>
            <a:tailEnd/>
          </a:ln>
        </p:spPr>
      </p:pic>
      <p:pic>
        <p:nvPicPr>
          <p:cNvPr id="4099" name="Picture 15" descr="image4_title.png"/>
          <p:cNvPicPr>
            <a:picLocks noChangeAspect="1"/>
          </p:cNvPicPr>
          <p:nvPr>
            <p:custDataLst>
              <p:tags r:id="rId3"/>
            </p:custDataLst>
          </p:nvPr>
        </p:nvPicPr>
        <p:blipFill>
          <a:blip r:embed="rId10"/>
          <a:srcRect/>
          <a:stretch>
            <a:fillRect/>
          </a:stretch>
        </p:blipFill>
        <p:spPr bwMode="auto">
          <a:xfrm rot="-913974">
            <a:off x="4708525" y="2728913"/>
            <a:ext cx="3213100" cy="2260600"/>
          </a:xfrm>
          <a:prstGeom prst="rect">
            <a:avLst/>
          </a:prstGeom>
          <a:noFill/>
          <a:ln w="9525">
            <a:noFill/>
            <a:miter lim="800000"/>
            <a:headEnd/>
            <a:tailEnd/>
          </a:ln>
        </p:spPr>
      </p:pic>
      <p:pic>
        <p:nvPicPr>
          <p:cNvPr id="4100" name="Picture 13" descr="image1_title.png"/>
          <p:cNvPicPr>
            <a:picLocks noChangeAspect="1"/>
          </p:cNvPicPr>
          <p:nvPr>
            <p:custDataLst>
              <p:tags r:id="rId4"/>
            </p:custDataLst>
          </p:nvPr>
        </p:nvPicPr>
        <p:blipFill>
          <a:blip r:embed="rId11"/>
          <a:srcRect/>
          <a:stretch>
            <a:fillRect/>
          </a:stretch>
        </p:blipFill>
        <p:spPr bwMode="auto">
          <a:xfrm rot="-1176974">
            <a:off x="106363" y="2841625"/>
            <a:ext cx="3213100" cy="2260600"/>
          </a:xfrm>
          <a:prstGeom prst="rect">
            <a:avLst/>
          </a:prstGeom>
          <a:noFill/>
          <a:ln w="9525">
            <a:noFill/>
            <a:miter lim="800000"/>
            <a:headEnd/>
            <a:tailEnd/>
          </a:ln>
        </p:spPr>
      </p:pic>
      <p:pic>
        <p:nvPicPr>
          <p:cNvPr id="4101" name="PPTShape_0" descr="ny-images-title2.png"/>
          <p:cNvPicPr>
            <a:picLocks noChangeAspect="1"/>
          </p:cNvPicPr>
          <p:nvPr>
            <p:custDataLst>
              <p:tags r:id="rId5"/>
            </p:custDataLst>
          </p:nvPr>
        </p:nvPicPr>
        <p:blipFill>
          <a:blip r:embed="rId12"/>
          <a:srcRect/>
          <a:stretch>
            <a:fillRect/>
          </a:stretch>
        </p:blipFill>
        <p:spPr bwMode="auto">
          <a:xfrm rot="-972850">
            <a:off x="1606550" y="3008313"/>
            <a:ext cx="2790825" cy="1963737"/>
          </a:xfrm>
          <a:prstGeom prst="rect">
            <a:avLst/>
          </a:prstGeom>
          <a:noFill/>
          <a:ln w="9525">
            <a:noFill/>
            <a:miter lim="800000"/>
            <a:headEnd/>
            <a:tailEnd/>
          </a:ln>
        </p:spPr>
      </p:pic>
      <p:pic>
        <p:nvPicPr>
          <p:cNvPr id="4102" name="Picture 20" descr="ny-images-title5.png"/>
          <p:cNvPicPr>
            <a:picLocks noChangeAspect="1"/>
          </p:cNvPicPr>
          <p:nvPr>
            <p:custDataLst>
              <p:tags r:id="rId6"/>
            </p:custDataLst>
          </p:nvPr>
        </p:nvPicPr>
        <p:blipFill>
          <a:blip r:embed="rId13"/>
          <a:srcRect/>
          <a:stretch>
            <a:fillRect/>
          </a:stretch>
        </p:blipFill>
        <p:spPr bwMode="auto">
          <a:xfrm rot="659028">
            <a:off x="6191250" y="3086100"/>
            <a:ext cx="2790825" cy="1963738"/>
          </a:xfrm>
          <a:prstGeom prst="rect">
            <a:avLst/>
          </a:prstGeom>
          <a:noFill/>
          <a:ln w="9525">
            <a:noFill/>
            <a:miter lim="800000"/>
            <a:headEnd/>
            <a:tailEnd/>
          </a:ln>
        </p:spPr>
      </p:pic>
      <p:sp>
        <p:nvSpPr>
          <p:cNvPr id="4103" name="Rectangle 5"/>
          <p:cNvSpPr>
            <a:spLocks noChangeArrowheads="1"/>
          </p:cNvSpPr>
          <p:nvPr/>
        </p:nvSpPr>
        <p:spPr bwMode="auto">
          <a:xfrm>
            <a:off x="0" y="4356100"/>
            <a:ext cx="9156700" cy="2514600"/>
          </a:xfrm>
          <a:prstGeom prst="rect">
            <a:avLst/>
          </a:prstGeom>
          <a:solidFill>
            <a:srgbClr val="628DBB"/>
          </a:solidFill>
          <a:ln w="9525">
            <a:noFill/>
            <a:round/>
            <a:headEnd/>
            <a:tailEnd/>
          </a:ln>
        </p:spPr>
        <p:txBody>
          <a:bodyPr lIns="0" tIns="0" rIns="0" bIns="0"/>
          <a:lstStyle/>
          <a:p>
            <a:pPr>
              <a:spcBef>
                <a:spcPct val="50000"/>
              </a:spcBef>
            </a:pPr>
            <a:endParaRPr lang="en-US" dirty="0"/>
          </a:p>
        </p:txBody>
      </p:sp>
      <p:sp>
        <p:nvSpPr>
          <p:cNvPr id="4104" name="Rectangle 4"/>
          <p:cNvSpPr txBox="1">
            <a:spLocks noChangeArrowheads="1"/>
          </p:cNvSpPr>
          <p:nvPr/>
        </p:nvSpPr>
        <p:spPr bwMode="auto">
          <a:xfrm>
            <a:off x="0" y="4367213"/>
            <a:ext cx="9144000" cy="1701800"/>
          </a:xfrm>
          <a:prstGeom prst="rect">
            <a:avLst/>
          </a:prstGeom>
          <a:noFill/>
          <a:ln w="9525">
            <a:noFill/>
            <a:miter lim="800000"/>
            <a:headEnd/>
            <a:tailEnd/>
          </a:ln>
        </p:spPr>
        <p:txBody>
          <a:bodyPr lIns="0" tIns="0"/>
          <a:lstStyle/>
          <a:p>
            <a:pPr algn="ctr"/>
            <a:r>
              <a:rPr lang="en-US" sz="4000" b="1" dirty="0">
                <a:solidFill>
                  <a:srgbClr val="FBF5EA"/>
                </a:solidFill>
              </a:rPr>
              <a:t>New York State 2013 </a:t>
            </a:r>
            <a:br>
              <a:rPr lang="en-US" sz="4000" b="1" dirty="0">
                <a:solidFill>
                  <a:srgbClr val="FBF5EA"/>
                </a:solidFill>
              </a:rPr>
            </a:br>
            <a:r>
              <a:rPr lang="en-US" sz="4000" b="1" dirty="0">
                <a:solidFill>
                  <a:srgbClr val="FBF5EA"/>
                </a:solidFill>
              </a:rPr>
              <a:t>Grades 3-8 Common Core </a:t>
            </a:r>
            <a:r>
              <a:rPr lang="en-US" sz="4000" b="1" dirty="0" smtClean="0">
                <a:solidFill>
                  <a:srgbClr val="FBF5EA"/>
                </a:solidFill>
              </a:rPr>
              <a:t>Mathematics </a:t>
            </a:r>
            <a:r>
              <a:rPr lang="en-US" sz="4000" b="1" dirty="0">
                <a:solidFill>
                  <a:srgbClr val="FBF5EA"/>
                </a:solidFill>
              </a:rPr>
              <a:t>Rubric and Scoring Turnkey Training</a:t>
            </a:r>
            <a:endParaRPr lang="en-GB" sz="4000" b="1" dirty="0">
              <a:solidFill>
                <a:srgbClr val="FBF5EA"/>
              </a:solidFill>
              <a:latin typeface="Gill Sans MT Pro Book" pitchFamily="-1" charset="0"/>
            </a:endParaRPr>
          </a:p>
        </p:txBody>
      </p:sp>
      <p:sp>
        <p:nvSpPr>
          <p:cNvPr id="2" name="TextBox 1"/>
          <p:cNvSpPr txBox="1"/>
          <p:nvPr/>
        </p:nvSpPr>
        <p:spPr>
          <a:xfrm>
            <a:off x="228964" y="317241"/>
            <a:ext cx="8200065" cy="1077218"/>
          </a:xfrm>
          <a:prstGeom prst="rect">
            <a:avLst/>
          </a:prstGeom>
          <a:noFill/>
        </p:spPr>
        <p:txBody>
          <a:bodyPr wrap="none" rtlCol="0">
            <a:spAutoFit/>
          </a:bodyPr>
          <a:lstStyle/>
          <a:p>
            <a:r>
              <a:rPr lang="en-US" sz="3200" dirty="0" smtClean="0"/>
              <a:t>Video 5: Guide Papers for </a:t>
            </a:r>
          </a:p>
          <a:p>
            <a:r>
              <a:rPr lang="en-US" sz="3200" dirty="0"/>
              <a:t> </a:t>
            </a:r>
            <a:r>
              <a:rPr lang="en-US" sz="3200" dirty="0" smtClean="0"/>
              <a:t>             6</a:t>
            </a:r>
            <a:r>
              <a:rPr lang="en-US" sz="3200" baseline="30000" dirty="0" smtClean="0"/>
              <a:t>th</a:t>
            </a:r>
            <a:r>
              <a:rPr lang="en-US" sz="3200" dirty="0" smtClean="0"/>
              <a:t> Grade Two Point Question</a:t>
            </a:r>
            <a:endParaRPr lang="en-US" sz="3200" dirty="0"/>
          </a:p>
        </p:txBody>
      </p:sp>
    </p:spTree>
    <p:custDataLst>
      <p:tags r:id="rId1"/>
    </p:custDataLst>
    <p:extLst>
      <p:ext uri="{BB962C8B-B14F-4D97-AF65-F5344CB8AC3E}">
        <p14:creationId xmlns:p14="http://schemas.microsoft.com/office/powerpoint/2010/main" val="2574586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a:t>
            </a:r>
            <a:r>
              <a:rPr lang="en-US" dirty="0" smtClean="0"/>
              <a:t>-response </a:t>
            </a:r>
            <a:r>
              <a:rPr dirty="0" smtClean="0">
                <a:latin typeface="Verdana" pitchFamily="34" charset="0"/>
              </a:rPr>
              <a:t>Guide Paper 2 Annotation</a:t>
            </a:r>
          </a:p>
        </p:txBody>
      </p:sp>
      <p:sp>
        <p:nvSpPr>
          <p:cNvPr id="25603" name="Content Placeholder 3"/>
          <p:cNvSpPr>
            <a:spLocks noGrp="1"/>
          </p:cNvSpPr>
          <p:nvPr>
            <p:ph idx="1"/>
          </p:nvPr>
        </p:nvSpPr>
        <p:spPr/>
        <p:txBody>
          <a:bodyPr/>
          <a:lstStyle/>
          <a:p>
            <a:pPr>
              <a:defRPr/>
            </a:pPr>
            <a:r>
              <a:rPr lang="en-US" b="1" dirty="0" smtClean="0"/>
              <a:t>Score Point 2</a:t>
            </a:r>
            <a:endParaRPr lang="en-US" dirty="0" smtClean="0"/>
          </a:p>
          <a:p>
            <a:pPr>
              <a:defRPr/>
            </a:pPr>
            <a:r>
              <a:rPr lang="en-US" b="1" dirty="0" smtClean="0"/>
              <a:t> </a:t>
            </a:r>
            <a:endParaRPr lang="en-US" dirty="0" smtClean="0"/>
          </a:p>
          <a:p>
            <a:pPr marL="0" indent="0" algn="just">
              <a:defRPr/>
            </a:pPr>
            <a:r>
              <a:rPr lang="en-US" dirty="0" smtClean="0"/>
              <a:t>This response answers the question correctly and indicates that the student has completed the task correctly, using mathematically sound procedures. The individual operations are calculated separately; however, they are all done correctly and in the proper order, resulting in the correct answer.</a:t>
            </a:r>
            <a:endParaRPr lang="en-US" dirty="0" smtClean="0">
              <a:latin typeface="Gill Sans MT Pro Book" pitchFamily="-1" charset="0"/>
              <a:cs typeface="Gill Sans MT Pro Book" pitchFamily="-1" charset="0"/>
            </a:endParaRPr>
          </a:p>
          <a:p>
            <a:pPr>
              <a:defRPr/>
            </a:pP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10</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65124" y="207963"/>
            <a:ext cx="8595995" cy="449262"/>
          </a:xfrm>
        </p:spPr>
        <p:txBody>
          <a:bodyPr/>
          <a:lstStyle/>
          <a:p>
            <a:r>
              <a:rPr lang="en-US" dirty="0" smtClean="0">
                <a:latin typeface="Verdana" pitchFamily="34" charset="0"/>
              </a:rPr>
              <a:t>Grade 6 Short-response Guide Paper </a:t>
            </a:r>
            <a:r>
              <a:rPr dirty="0" smtClean="0">
                <a:latin typeface="Verdana" pitchFamily="34" charset="0"/>
              </a:rPr>
              <a:t>3</a:t>
            </a:r>
          </a:p>
        </p:txBody>
      </p:sp>
      <p:pic>
        <p:nvPicPr>
          <p:cNvPr id="26627" name="Picture 4"/>
          <p:cNvPicPr>
            <a:picLocks noChangeAspect="1" noChangeArrowheads="1"/>
          </p:cNvPicPr>
          <p:nvPr/>
        </p:nvPicPr>
        <p:blipFill>
          <a:blip r:embed="rId3"/>
          <a:srcRect/>
          <a:stretch>
            <a:fillRect/>
          </a:stretch>
        </p:blipFill>
        <p:spPr bwMode="auto">
          <a:xfrm>
            <a:off x="1406525" y="749300"/>
            <a:ext cx="4638675" cy="5705475"/>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11</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2</a:t>
            </a:r>
            <a:endParaRPr lang="en-US" dirty="0"/>
          </a:p>
        </p:txBody>
      </p:sp>
    </p:spTree>
    <p:extLst>
      <p:ext uri="{BB962C8B-B14F-4D97-AF65-F5344CB8AC3E}">
        <p14:creationId xmlns:p14="http://schemas.microsoft.com/office/powerpoint/2010/main" val="3248519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3"/>
          <p:cNvSpPr>
            <a:spLocks noGrp="1"/>
          </p:cNvSpPr>
          <p:nvPr>
            <p:ph idx="1"/>
          </p:nvPr>
        </p:nvSpPr>
        <p:spPr/>
        <p:txBody>
          <a:bodyPr/>
          <a:lstStyle/>
          <a:p>
            <a:pPr>
              <a:defRPr/>
            </a:pPr>
            <a:r>
              <a:rPr lang="en-US" b="1" dirty="0" smtClean="0"/>
              <a:t>Score Point 2</a:t>
            </a:r>
            <a:endParaRPr lang="en-US" dirty="0" smtClean="0"/>
          </a:p>
          <a:p>
            <a:pPr>
              <a:defRPr/>
            </a:pPr>
            <a:r>
              <a:rPr lang="en-US" b="1" dirty="0" smtClean="0"/>
              <a:t> </a:t>
            </a:r>
            <a:endParaRPr lang="en-US" dirty="0" smtClean="0"/>
          </a:p>
          <a:p>
            <a:pPr marL="0" indent="0" algn="just">
              <a:defRPr/>
            </a:pPr>
            <a:r>
              <a:rPr lang="en-US" dirty="0" smtClean="0"/>
              <a:t>This response answers the question correctly and demonstrates a thorough understanding of the mathematical concepts. The individual operations are calculated separately; however, they are done correctly and in the proper order, resulting in the correct answer. One calculation shown is incorrect (4(3 × 3 =) 9), but the following line shows the correct calculation and this inaccurate statement within the work does not detract from the demonstration of a thorough understanding.</a:t>
            </a: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12</a:t>
            </a:fld>
            <a:endParaRPr lang="en-US" dirty="0" smtClean="0">
              <a:solidFill>
                <a:schemeClr val="bg1"/>
              </a:solidFill>
            </a:endParaRPr>
          </a:p>
        </p:txBody>
      </p:sp>
      <p:sp>
        <p:nvSpPr>
          <p:cNvPr id="2" name="Title 1"/>
          <p:cNvSpPr>
            <a:spLocks noGrp="1"/>
          </p:cNvSpPr>
          <p:nvPr>
            <p:ph type="title"/>
          </p:nvPr>
        </p:nvSpPr>
        <p:spPr/>
        <p:txBody>
          <a:bodyPr/>
          <a:lstStyle/>
          <a:p>
            <a:r>
              <a:rPr lang="en-US" dirty="0">
                <a:latin typeface="Verdana" pitchFamily="34" charset="0"/>
              </a:rPr>
              <a:t>Grade 6 Short</a:t>
            </a:r>
            <a:r>
              <a:rPr lang="en-US" dirty="0"/>
              <a:t>-response G</a:t>
            </a:r>
            <a:r>
              <a:rPr lang="en-US" dirty="0">
                <a:latin typeface="Verdana" pitchFamily="34" charset="0"/>
              </a:rPr>
              <a:t>uide Paper 3 Annotation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65124" y="207963"/>
            <a:ext cx="8778875" cy="449262"/>
          </a:xfrm>
        </p:spPr>
        <p:txBody>
          <a:bodyPr/>
          <a:lstStyle/>
          <a:p>
            <a:r>
              <a:rPr lang="en-US" dirty="0" smtClean="0">
                <a:latin typeface="Verdana" pitchFamily="34" charset="0"/>
              </a:rPr>
              <a:t>Grade 6 Short-response Guide Paper </a:t>
            </a:r>
            <a:r>
              <a:rPr dirty="0" smtClean="0">
                <a:latin typeface="Verdana" pitchFamily="34" charset="0"/>
              </a:rPr>
              <a:t>4</a:t>
            </a:r>
          </a:p>
        </p:txBody>
      </p:sp>
      <p:pic>
        <p:nvPicPr>
          <p:cNvPr id="28675" name="Picture 2"/>
          <p:cNvPicPr>
            <a:picLocks noChangeAspect="1" noChangeArrowheads="1"/>
          </p:cNvPicPr>
          <p:nvPr/>
        </p:nvPicPr>
        <p:blipFill>
          <a:blip r:embed="rId3"/>
          <a:srcRect/>
          <a:stretch>
            <a:fillRect/>
          </a:stretch>
        </p:blipFill>
        <p:spPr bwMode="auto">
          <a:xfrm>
            <a:off x="1485900" y="738188"/>
            <a:ext cx="4598988" cy="5676900"/>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13</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1</a:t>
            </a:r>
            <a:endParaRPr lang="en-US" dirty="0"/>
          </a:p>
        </p:txBody>
      </p:sp>
    </p:spTree>
    <p:extLst>
      <p:ext uri="{BB962C8B-B14F-4D97-AF65-F5344CB8AC3E}">
        <p14:creationId xmlns:p14="http://schemas.microsoft.com/office/powerpoint/2010/main" val="3408410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a:t>
            </a:r>
            <a:r>
              <a:rPr lang="en-US" dirty="0" smtClean="0"/>
              <a:t>-response </a:t>
            </a:r>
            <a:r>
              <a:rPr dirty="0" smtClean="0">
                <a:latin typeface="Verdana" pitchFamily="34" charset="0"/>
              </a:rPr>
              <a:t>Guide Paper 4 Annotation</a:t>
            </a:r>
          </a:p>
        </p:txBody>
      </p:sp>
      <p:sp>
        <p:nvSpPr>
          <p:cNvPr id="29699" name="Content Placeholder 3"/>
          <p:cNvSpPr>
            <a:spLocks noGrp="1"/>
          </p:cNvSpPr>
          <p:nvPr>
            <p:ph idx="1"/>
          </p:nvPr>
        </p:nvSpPr>
        <p:spPr/>
        <p:txBody>
          <a:bodyPr/>
          <a:lstStyle/>
          <a:p>
            <a:r>
              <a:rPr lang="en-US" b="1" dirty="0" smtClean="0"/>
              <a:t>Score Point 1</a:t>
            </a:r>
            <a:endParaRPr lang="en-US" dirty="0" smtClean="0"/>
          </a:p>
          <a:p>
            <a:r>
              <a:rPr lang="en-US" b="1" dirty="0" smtClean="0"/>
              <a:t> </a:t>
            </a:r>
            <a:endParaRPr lang="en-US" dirty="0" smtClean="0"/>
          </a:p>
          <a:p>
            <a:pPr marL="0" indent="0" algn="just"/>
            <a:r>
              <a:rPr lang="en-US" dirty="0" smtClean="0"/>
              <a:t>This response is only partially correct. Three is correctly substituted into the expression; the operations on the exponents are performed first, followed by the multiplication operations.  The numbers 54 and 36 are correctly added.  However, instead of subtracting 27 from 90 or subtracting 18 from -27, 18 is subtracted from 27, resulting in an incorrect answer.  The absence of the first subtraction symbol does not detract from the partial understanding of the problem.</a:t>
            </a: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14</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65124" y="207963"/>
            <a:ext cx="8546119" cy="449262"/>
          </a:xfrm>
        </p:spPr>
        <p:txBody>
          <a:bodyPr/>
          <a:lstStyle/>
          <a:p>
            <a:r>
              <a:rPr lang="en-US" dirty="0" smtClean="0">
                <a:latin typeface="Verdana" pitchFamily="34" charset="0"/>
              </a:rPr>
              <a:t>Grade 6 Short-response Guide Paper </a:t>
            </a:r>
            <a:r>
              <a:rPr dirty="0" smtClean="0">
                <a:latin typeface="Verdana" pitchFamily="34" charset="0"/>
              </a:rPr>
              <a:t>5</a:t>
            </a:r>
          </a:p>
        </p:txBody>
      </p:sp>
      <p:pic>
        <p:nvPicPr>
          <p:cNvPr id="1026" name="Picture 2"/>
          <p:cNvPicPr>
            <a:picLocks noChangeArrowheads="1"/>
          </p:cNvPicPr>
          <p:nvPr/>
        </p:nvPicPr>
        <p:blipFill>
          <a:blip r:embed="rId3"/>
          <a:srcRect/>
          <a:stretch>
            <a:fillRect/>
          </a:stretch>
        </p:blipFill>
        <p:spPr bwMode="auto">
          <a:xfrm>
            <a:off x="544010" y="1334103"/>
            <a:ext cx="7958667" cy="3303058"/>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15</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1</a:t>
            </a:r>
            <a:endParaRPr lang="en-US" dirty="0"/>
          </a:p>
        </p:txBody>
      </p:sp>
    </p:spTree>
    <p:extLst>
      <p:ext uri="{BB962C8B-B14F-4D97-AF65-F5344CB8AC3E}">
        <p14:creationId xmlns:p14="http://schemas.microsoft.com/office/powerpoint/2010/main" val="2634730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a:t>
            </a:r>
            <a:r>
              <a:rPr lang="en-US" dirty="0" smtClean="0"/>
              <a:t>-response G</a:t>
            </a:r>
            <a:r>
              <a:rPr dirty="0" smtClean="0">
                <a:latin typeface="Verdana" pitchFamily="34" charset="0"/>
              </a:rPr>
              <a:t>uide Paper 5 Annotation</a:t>
            </a:r>
          </a:p>
        </p:txBody>
      </p:sp>
      <p:sp>
        <p:nvSpPr>
          <p:cNvPr id="31747" name="Content Placeholder 3"/>
          <p:cNvSpPr>
            <a:spLocks noGrp="1"/>
          </p:cNvSpPr>
          <p:nvPr>
            <p:ph idx="1"/>
          </p:nvPr>
        </p:nvSpPr>
        <p:spPr/>
        <p:txBody>
          <a:bodyPr/>
          <a:lstStyle/>
          <a:p>
            <a:r>
              <a:rPr lang="en-US" b="1" dirty="0" smtClean="0"/>
              <a:t>Score Point 1</a:t>
            </a:r>
            <a:endParaRPr lang="en-US" dirty="0" smtClean="0"/>
          </a:p>
          <a:p>
            <a:r>
              <a:rPr lang="en-US" b="1" dirty="0" smtClean="0"/>
              <a:t> </a:t>
            </a:r>
            <a:endParaRPr lang="en-US" dirty="0" smtClean="0"/>
          </a:p>
          <a:p>
            <a:pPr marL="0" indent="0" algn="just">
              <a:defRPr/>
            </a:pPr>
            <a:r>
              <a:rPr lang="en-US" dirty="0"/>
              <a:t>This response is only partially correct.  Three is correctly substituted into the expression, the exponents are simplified first and then the multiplication operations are completed. However, the multiplication error 6x3=12 and the subtraction error 27-12 =16 and the change of -27 to 27 result in an incorrect answer.  The absence of the multiplication symbols does not detract from the demonstrated level of understanding.</a:t>
            </a:r>
          </a:p>
        </p:txBody>
      </p:sp>
      <p:sp>
        <p:nvSpPr>
          <p:cNvPr id="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16</a:t>
            </a:fld>
            <a:endParaRPr lang="en-US" dirty="0" smtClean="0">
              <a:solidFill>
                <a:schemeClr val="bg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65124" y="207963"/>
            <a:ext cx="8778875" cy="449262"/>
          </a:xfrm>
        </p:spPr>
        <p:txBody>
          <a:bodyPr/>
          <a:lstStyle/>
          <a:p>
            <a:r>
              <a:rPr lang="en-US" dirty="0" smtClean="0">
                <a:latin typeface="Verdana" pitchFamily="34" charset="0"/>
              </a:rPr>
              <a:t>Grade 6 Short-response Guide Paper </a:t>
            </a:r>
            <a:r>
              <a:rPr dirty="0" smtClean="0">
                <a:latin typeface="Verdana" pitchFamily="34" charset="0"/>
              </a:rPr>
              <a:t>6</a:t>
            </a:r>
          </a:p>
        </p:txBody>
      </p:sp>
      <p:pic>
        <p:nvPicPr>
          <p:cNvPr id="32771" name="Picture 1"/>
          <p:cNvPicPr>
            <a:picLocks noChangeAspect="1" noChangeArrowheads="1"/>
          </p:cNvPicPr>
          <p:nvPr/>
        </p:nvPicPr>
        <p:blipFill>
          <a:blip r:embed="rId3"/>
          <a:srcRect/>
          <a:stretch>
            <a:fillRect/>
          </a:stretch>
        </p:blipFill>
        <p:spPr bwMode="auto">
          <a:xfrm>
            <a:off x="1582738" y="812800"/>
            <a:ext cx="5249862" cy="5588000"/>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17</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1</a:t>
            </a:r>
            <a:endParaRPr lang="en-US" dirty="0"/>
          </a:p>
        </p:txBody>
      </p:sp>
    </p:spTree>
    <p:extLst>
      <p:ext uri="{BB962C8B-B14F-4D97-AF65-F5344CB8AC3E}">
        <p14:creationId xmlns:p14="http://schemas.microsoft.com/office/powerpoint/2010/main" val="592945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Short-response </a:t>
            </a:r>
            <a:r>
              <a:rPr dirty="0" smtClean="0">
                <a:latin typeface="Verdana" pitchFamily="34" charset="0"/>
              </a:rPr>
              <a:t>Guide Paper 6 Annotation</a:t>
            </a:r>
          </a:p>
        </p:txBody>
      </p:sp>
      <p:sp>
        <p:nvSpPr>
          <p:cNvPr id="33795" name="Content Placeholder 3"/>
          <p:cNvSpPr>
            <a:spLocks noGrp="1"/>
          </p:cNvSpPr>
          <p:nvPr>
            <p:ph idx="1"/>
          </p:nvPr>
        </p:nvSpPr>
        <p:spPr/>
        <p:txBody>
          <a:bodyPr/>
          <a:lstStyle/>
          <a:p>
            <a:pPr>
              <a:defRPr/>
            </a:pPr>
            <a:r>
              <a:rPr lang="en-US" b="1" dirty="0" smtClean="0"/>
              <a:t>Score Point 1</a:t>
            </a:r>
            <a:endParaRPr lang="en-US" dirty="0" smtClean="0"/>
          </a:p>
          <a:p>
            <a:pPr>
              <a:defRPr/>
            </a:pPr>
            <a:r>
              <a:rPr lang="en-US" b="1" dirty="0" smtClean="0"/>
              <a:t> </a:t>
            </a:r>
            <a:endParaRPr lang="en-US" dirty="0" smtClean="0"/>
          </a:p>
          <a:p>
            <a:pPr marL="0" indent="0" algn="just">
              <a:defRPr/>
            </a:pPr>
            <a:r>
              <a:rPr lang="en-US" dirty="0"/>
              <a:t>This response is only partially correct and indicates that the student has demonstrated only a partial understanding of the mathematical concepts in the task. Three is correctly substituted into the expression and the order of operations is correct. However, the simplification of the exponential terms is incorrect; the base is multiplied by the exponent. The resultant answer is also incorrect.</a:t>
            </a: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18</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65124" y="207963"/>
            <a:ext cx="8778875" cy="449262"/>
          </a:xfrm>
        </p:spPr>
        <p:txBody>
          <a:bodyPr/>
          <a:lstStyle/>
          <a:p>
            <a:r>
              <a:rPr lang="en-US" dirty="0" smtClean="0">
                <a:latin typeface="Verdana" pitchFamily="34" charset="0"/>
              </a:rPr>
              <a:t>Grade 6 Short-response Guide Paper </a:t>
            </a:r>
            <a:r>
              <a:rPr dirty="0" smtClean="0">
                <a:latin typeface="Verdana" pitchFamily="34" charset="0"/>
              </a:rPr>
              <a:t>7</a:t>
            </a:r>
          </a:p>
        </p:txBody>
      </p:sp>
      <p:pic>
        <p:nvPicPr>
          <p:cNvPr id="5" name="Picture 3"/>
          <p:cNvPicPr>
            <a:picLocks noChangeAspect="1" noChangeArrowheads="1"/>
          </p:cNvPicPr>
          <p:nvPr/>
        </p:nvPicPr>
        <p:blipFill>
          <a:blip r:embed="rId3"/>
          <a:srcRect/>
          <a:stretch>
            <a:fillRect/>
          </a:stretch>
        </p:blipFill>
        <p:spPr bwMode="auto">
          <a:xfrm>
            <a:off x="466725" y="823913"/>
            <a:ext cx="7004050" cy="5543550"/>
          </a:xfrm>
          <a:prstGeom prst="rect">
            <a:avLst/>
          </a:prstGeom>
          <a:noFill/>
          <a:ln w="9525">
            <a:noFill/>
            <a:miter lim="800000"/>
            <a:headEnd/>
            <a:tailEnd/>
          </a:ln>
        </p:spPr>
      </p:pic>
      <p:sp>
        <p:nvSpPr>
          <p:cNvPr id="6"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19</a:t>
            </a:fld>
            <a:endParaRPr lang="en-US" dirty="0" smtClean="0">
              <a:solidFill>
                <a:schemeClr val="bg1"/>
              </a:solidFill>
            </a:endParaRPr>
          </a:p>
        </p:txBody>
      </p:sp>
      <p:sp>
        <p:nvSpPr>
          <p:cNvPr id="7" name="Rectangle 6"/>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0</a:t>
            </a:r>
            <a:endParaRPr lang="en-US" dirty="0"/>
          </a:p>
        </p:txBody>
      </p:sp>
    </p:spTree>
    <p:extLst>
      <p:ext uri="{BB962C8B-B14F-4D97-AF65-F5344CB8AC3E}">
        <p14:creationId xmlns:p14="http://schemas.microsoft.com/office/powerpoint/2010/main" val="3622911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B51F911-9872-4B24-A7FD-2C5516E4AA1A}" type="slidenum">
              <a:rPr lang="en-US" smtClean="0"/>
              <a:pPr>
                <a:defRPr/>
              </a:pPr>
              <a:t>2</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3665" y="207817"/>
            <a:ext cx="4779442" cy="6148489"/>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91470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Short-response</a:t>
            </a:r>
            <a:r>
              <a:rPr dirty="0" smtClean="0">
                <a:latin typeface="Verdana" pitchFamily="34" charset="0"/>
              </a:rPr>
              <a:t> Guide Paper 7 Annotation</a:t>
            </a:r>
          </a:p>
        </p:txBody>
      </p:sp>
      <p:sp>
        <p:nvSpPr>
          <p:cNvPr id="35843" name="Content Placeholder 3"/>
          <p:cNvSpPr>
            <a:spLocks noGrp="1"/>
          </p:cNvSpPr>
          <p:nvPr>
            <p:ph idx="1"/>
          </p:nvPr>
        </p:nvSpPr>
        <p:spPr/>
        <p:txBody>
          <a:bodyPr/>
          <a:lstStyle/>
          <a:p>
            <a:pPr>
              <a:defRPr/>
            </a:pPr>
            <a:r>
              <a:rPr lang="en-US" b="1" dirty="0" smtClean="0"/>
              <a:t>Score Point 0</a:t>
            </a:r>
            <a:endParaRPr lang="en-US" dirty="0" smtClean="0"/>
          </a:p>
          <a:p>
            <a:pPr>
              <a:defRPr/>
            </a:pPr>
            <a:r>
              <a:rPr lang="en-US" b="1" dirty="0" smtClean="0"/>
              <a:t> </a:t>
            </a:r>
            <a:endParaRPr lang="en-US" dirty="0" smtClean="0"/>
          </a:p>
          <a:p>
            <a:pPr marL="0" indent="0" algn="just">
              <a:defRPr/>
            </a:pPr>
            <a:r>
              <a:rPr lang="en-US" dirty="0" smtClean="0"/>
              <a:t>This response is incorrect. The order of operations is incorrect; the multiplication operations are completed prior to the exponent calculations.</a:t>
            </a: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20</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65124" y="207963"/>
            <a:ext cx="8778875" cy="449262"/>
          </a:xfrm>
        </p:spPr>
        <p:txBody>
          <a:bodyPr/>
          <a:lstStyle/>
          <a:p>
            <a:r>
              <a:rPr lang="en-US" dirty="0" smtClean="0">
                <a:latin typeface="Verdana" pitchFamily="34" charset="0"/>
              </a:rPr>
              <a:t>Grade 6 Short-response Guide Paper </a:t>
            </a:r>
            <a:r>
              <a:rPr dirty="0" smtClean="0">
                <a:latin typeface="Verdana" pitchFamily="34" charset="0"/>
              </a:rPr>
              <a:t>8</a:t>
            </a:r>
          </a:p>
        </p:txBody>
      </p:sp>
      <p:pic>
        <p:nvPicPr>
          <p:cNvPr id="36867" name="Picture 2" descr="C:\Users\CHRIST~1\AppData\Local\Temp\SNAGHTML282f939.PNG"/>
          <p:cNvPicPr>
            <a:picLocks noChangeAspect="1" noChangeArrowheads="1"/>
          </p:cNvPicPr>
          <p:nvPr/>
        </p:nvPicPr>
        <p:blipFill>
          <a:blip r:embed="rId3"/>
          <a:srcRect/>
          <a:stretch>
            <a:fillRect/>
          </a:stretch>
        </p:blipFill>
        <p:spPr bwMode="auto">
          <a:xfrm>
            <a:off x="1398588" y="836613"/>
            <a:ext cx="4943475" cy="5508625"/>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21</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0</a:t>
            </a:r>
            <a:endParaRPr lang="en-US" dirty="0"/>
          </a:p>
        </p:txBody>
      </p:sp>
    </p:spTree>
    <p:extLst>
      <p:ext uri="{BB962C8B-B14F-4D97-AF65-F5344CB8AC3E}">
        <p14:creationId xmlns:p14="http://schemas.microsoft.com/office/powerpoint/2010/main" val="27847394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Short-response</a:t>
            </a:r>
            <a:r>
              <a:rPr dirty="0" smtClean="0">
                <a:latin typeface="Verdana" pitchFamily="34" charset="0"/>
              </a:rPr>
              <a:t> Guide Paper 8 Annotation</a:t>
            </a:r>
          </a:p>
        </p:txBody>
      </p:sp>
      <p:sp>
        <p:nvSpPr>
          <p:cNvPr id="37891" name="Content Placeholder 3"/>
          <p:cNvSpPr>
            <a:spLocks noGrp="1"/>
          </p:cNvSpPr>
          <p:nvPr>
            <p:ph idx="1"/>
          </p:nvPr>
        </p:nvSpPr>
        <p:spPr/>
        <p:txBody>
          <a:bodyPr/>
          <a:lstStyle/>
          <a:p>
            <a:pPr>
              <a:defRPr/>
            </a:pPr>
            <a:r>
              <a:rPr lang="en-US" b="1" dirty="0" smtClean="0"/>
              <a:t>Score Point 0</a:t>
            </a:r>
            <a:endParaRPr lang="en-US" dirty="0" smtClean="0"/>
          </a:p>
          <a:p>
            <a:pPr>
              <a:defRPr/>
            </a:pPr>
            <a:r>
              <a:rPr lang="en-US" b="1" dirty="0" smtClean="0"/>
              <a:t> </a:t>
            </a:r>
            <a:endParaRPr lang="en-US" dirty="0" smtClean="0"/>
          </a:p>
          <a:p>
            <a:pPr marL="0" indent="0" algn="just">
              <a:defRPr/>
            </a:pPr>
            <a:r>
              <a:rPr lang="en-US" dirty="0" smtClean="0"/>
              <a:t>This response is incorrect. An incorrect procedure is used for the substitution of 3 into the expression, the exponents are incorrectly simplified, and the answer is incorrect.</a:t>
            </a: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22</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Grades 3-8 Mathematics Assessment Scoring Training</a:t>
            </a:r>
            <a:endParaRPr lang="en-US" sz="2800" b="1" dirty="0"/>
          </a:p>
        </p:txBody>
      </p:sp>
      <p:sp>
        <p:nvSpPr>
          <p:cNvPr id="3" name="Content Placeholder 2"/>
          <p:cNvSpPr>
            <a:spLocks noGrp="1"/>
          </p:cNvSpPr>
          <p:nvPr>
            <p:ph idx="1"/>
          </p:nvPr>
        </p:nvSpPr>
        <p:spPr>
          <a:xfrm>
            <a:off x="365125" y="1546225"/>
            <a:ext cx="8573602" cy="4525963"/>
          </a:xfrm>
        </p:spPr>
        <p:txBody>
          <a:bodyPr/>
          <a:lstStyle/>
          <a:p>
            <a:r>
              <a:rPr lang="en-US" dirty="0"/>
              <a:t>Video 1: Instructional Shifts</a:t>
            </a:r>
          </a:p>
          <a:p>
            <a:r>
              <a:rPr lang="en-US" dirty="0"/>
              <a:t>Video 2: Holistic Scoring</a:t>
            </a:r>
          </a:p>
          <a:p>
            <a:r>
              <a:rPr lang="en-US" dirty="0"/>
              <a:t>Video 3: Scoring Policies &amp; the Test Development Process</a:t>
            </a:r>
          </a:p>
          <a:p>
            <a:r>
              <a:rPr lang="en-US" dirty="0"/>
              <a:t>Video 4: Two Point Holistic Rubric</a:t>
            </a:r>
          </a:p>
          <a:p>
            <a:r>
              <a:rPr lang="en-US" b="1" dirty="0"/>
              <a:t>Videos 5-8: Guide Papers and Practice Sets- 2 Point Rubric</a:t>
            </a:r>
          </a:p>
          <a:p>
            <a:r>
              <a:rPr lang="en-US" dirty="0"/>
              <a:t>Video 9: Three Point Holistic Rubric</a:t>
            </a:r>
          </a:p>
          <a:p>
            <a:r>
              <a:rPr lang="en-US" dirty="0"/>
              <a:t>Videos 10-13: Guide Papers and Practice Sets- 3 Point Rubric</a:t>
            </a:r>
          </a:p>
        </p:txBody>
      </p:sp>
      <p:sp>
        <p:nvSpPr>
          <p:cNvPr id="4" name="Slide Number Placeholder 3"/>
          <p:cNvSpPr>
            <a:spLocks noGrp="1"/>
          </p:cNvSpPr>
          <p:nvPr>
            <p:ph type="sldNum" sz="quarter" idx="10"/>
          </p:nvPr>
        </p:nvSpPr>
        <p:spPr/>
        <p:txBody>
          <a:bodyPr/>
          <a:lstStyle/>
          <a:p>
            <a:pPr>
              <a:defRPr/>
            </a:pPr>
            <a:fld id="{DB51F911-9872-4B24-A7FD-2C5516E4AA1A}" type="slidenum">
              <a:rPr lang="en-US" smtClean="0"/>
              <a:pPr>
                <a:defRPr/>
              </a:pPr>
              <a:t>23</a:t>
            </a:fld>
            <a:endParaRPr lang="en-US" dirty="0"/>
          </a:p>
        </p:txBody>
      </p:sp>
    </p:spTree>
    <p:extLst>
      <p:ext uri="{BB962C8B-B14F-4D97-AF65-F5344CB8AC3E}">
        <p14:creationId xmlns:p14="http://schemas.microsoft.com/office/powerpoint/2010/main" val="1961476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lstStyle/>
          <a:p>
            <a:r>
              <a:rPr lang="en-US" sz="2200" dirty="0" smtClean="0"/>
              <a:t>For questions related to assessment: </a:t>
            </a:r>
          </a:p>
          <a:p>
            <a:pPr lvl="2"/>
            <a:r>
              <a:rPr lang="en-US" sz="2200" dirty="0" smtClean="0"/>
              <a:t>Email your question to: </a:t>
            </a:r>
            <a:r>
              <a:rPr lang="en-US" sz="2200" dirty="0" smtClean="0">
                <a:hlinkClick r:id="rId3"/>
              </a:rPr>
              <a:t>emscassessinfo@mail.nysed.gov</a:t>
            </a:r>
            <a:endParaRPr lang="en-US" sz="2200" dirty="0" smtClean="0"/>
          </a:p>
          <a:p>
            <a:pPr lvl="2"/>
            <a:r>
              <a:rPr lang="en-US" sz="2200" dirty="0" smtClean="0"/>
              <a:t>Check for additional information at the following website </a:t>
            </a:r>
            <a:r>
              <a:rPr lang="en-US" sz="2200" dirty="0">
                <a:hlinkClick r:id="rId4"/>
              </a:rPr>
              <a:t>http://</a:t>
            </a:r>
            <a:r>
              <a:rPr lang="en-US" sz="2200" dirty="0" smtClean="0">
                <a:hlinkClick r:id="rId4"/>
              </a:rPr>
              <a:t>www.p12.nysed.gov/assessment/ei/eigen.html</a:t>
            </a:r>
            <a:endParaRPr lang="en-US" sz="2200" dirty="0" smtClean="0"/>
          </a:p>
          <a:p>
            <a:pPr lvl="2"/>
            <a:r>
              <a:rPr lang="en-US" sz="2200" dirty="0" smtClean="0"/>
              <a:t>For questions related to APPR</a:t>
            </a:r>
          </a:p>
          <a:p>
            <a:pPr lvl="2"/>
            <a:r>
              <a:rPr lang="en-US" sz="2200" dirty="0" smtClean="0"/>
              <a:t>Email your </a:t>
            </a:r>
            <a:r>
              <a:rPr lang="en-US" sz="2200" dirty="0"/>
              <a:t>question to: </a:t>
            </a:r>
            <a:r>
              <a:rPr lang="en-US" sz="2200" dirty="0">
                <a:hlinkClick r:id="rId5"/>
              </a:rPr>
              <a:t>educatoreval@mail.nysed.gov</a:t>
            </a:r>
            <a:endParaRPr lang="en-US" sz="2200" dirty="0"/>
          </a:p>
          <a:p>
            <a:pPr marL="0" indent="0"/>
            <a:r>
              <a:rPr lang="en-US" sz="2200" dirty="0" smtClean="0"/>
              <a:t>Additional information regarding the common core shifts can be found at the following website: </a:t>
            </a:r>
          </a:p>
          <a:p>
            <a:pPr lvl="2"/>
            <a:r>
              <a:rPr lang="en-US" sz="2200" dirty="0">
                <a:hlinkClick r:id="rId6"/>
              </a:rPr>
              <a:t>http://engageny.org/resource/common-core-shifts/</a:t>
            </a:r>
            <a:endParaRPr lang="en-US" sz="2200" dirty="0"/>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24</a:t>
            </a:fld>
            <a:endParaRPr lang="en-US" dirty="0"/>
          </a:p>
        </p:txBody>
      </p:sp>
    </p:spTree>
    <p:extLst>
      <p:ext uri="{BB962C8B-B14F-4D97-AF65-F5344CB8AC3E}">
        <p14:creationId xmlns:p14="http://schemas.microsoft.com/office/powerpoint/2010/main" val="3633117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dirty="0" smtClean="0">
                <a:latin typeface="Verdana" pitchFamily="34" charset="0"/>
              </a:rPr>
              <a:t>Grade 6 </a:t>
            </a:r>
            <a:r>
              <a:rPr lang="en-US" dirty="0" smtClean="0"/>
              <a:t>Short-response </a:t>
            </a:r>
            <a:r>
              <a:rPr dirty="0" smtClean="0">
                <a:latin typeface="Verdana" pitchFamily="34" charset="0"/>
              </a:rPr>
              <a:t>Question</a:t>
            </a:r>
          </a:p>
        </p:txBody>
      </p:sp>
      <p:sp>
        <p:nvSpPr>
          <p:cNvPr id="4" name="Content Placeholder 3"/>
          <p:cNvSpPr>
            <a:spLocks noGrp="1"/>
          </p:cNvSpPr>
          <p:nvPr>
            <p:ph idx="1"/>
          </p:nvPr>
        </p:nvSpPr>
        <p:spPr>
          <a:xfrm>
            <a:off x="1035050" y="1546225"/>
            <a:ext cx="7747000" cy="4525963"/>
          </a:xfrm>
        </p:spPr>
        <p:txBody>
          <a:bodyPr/>
          <a:lstStyle/>
          <a:p>
            <a:pPr>
              <a:defRPr/>
            </a:pPr>
            <a:endParaRPr lang="en-US" dirty="0"/>
          </a:p>
          <a:p>
            <a:pPr marL="0" indent="0">
              <a:defRPr/>
            </a:pPr>
            <a:r>
              <a:rPr lang="en-US" dirty="0" smtClean="0"/>
              <a:t>What is the value of 2</a:t>
            </a:r>
            <a:r>
              <a:rPr lang="en-US" i="1" dirty="0" smtClean="0"/>
              <a:t>x</a:t>
            </a:r>
            <a:r>
              <a:rPr lang="en-US" baseline="30000" dirty="0" smtClean="0"/>
              <a:t>3</a:t>
            </a:r>
            <a:r>
              <a:rPr lang="en-US" dirty="0" smtClean="0"/>
              <a:t> + 4</a:t>
            </a:r>
            <a:r>
              <a:rPr lang="en-US" i="1" dirty="0" smtClean="0"/>
              <a:t>x</a:t>
            </a:r>
            <a:r>
              <a:rPr lang="en-US" baseline="30000" dirty="0" smtClean="0"/>
              <a:t>2</a:t>
            </a:r>
            <a:r>
              <a:rPr lang="en-US" dirty="0" smtClean="0"/>
              <a:t> – 3</a:t>
            </a:r>
            <a:r>
              <a:rPr lang="en-US" i="1" dirty="0" smtClean="0"/>
              <a:t>x</a:t>
            </a:r>
            <a:r>
              <a:rPr lang="en-US" baseline="30000" dirty="0" smtClean="0"/>
              <a:t>2</a:t>
            </a:r>
            <a:r>
              <a:rPr lang="en-US" dirty="0" smtClean="0"/>
              <a:t> – 6</a:t>
            </a:r>
            <a:r>
              <a:rPr lang="en-US" i="1" dirty="0" smtClean="0"/>
              <a:t>x</a:t>
            </a:r>
            <a:r>
              <a:rPr lang="en-US" dirty="0" smtClean="0"/>
              <a:t> when </a:t>
            </a:r>
            <a:r>
              <a:rPr lang="en-US" i="1" dirty="0" smtClean="0"/>
              <a:t>x</a:t>
            </a:r>
            <a:r>
              <a:rPr lang="en-US" dirty="0" smtClean="0"/>
              <a:t> = 3? </a:t>
            </a:r>
          </a:p>
          <a:p>
            <a:pPr marL="0" indent="0">
              <a:defRPr/>
            </a:pPr>
            <a:endParaRPr lang="en-US" b="1" dirty="0"/>
          </a:p>
          <a:p>
            <a:pPr marL="0" indent="0">
              <a:defRPr/>
            </a:pPr>
            <a:r>
              <a:rPr lang="en-US" b="1" dirty="0" smtClean="0"/>
              <a:t>Show </a:t>
            </a:r>
            <a:r>
              <a:rPr lang="en-US" b="1" dirty="0"/>
              <a:t>your work.</a:t>
            </a:r>
            <a:endParaRPr lang="en-US" dirty="0"/>
          </a:p>
          <a:p>
            <a:pPr>
              <a:defRPr/>
            </a:pPr>
            <a:r>
              <a:rPr lang="en-US" dirty="0"/>
              <a:t> </a:t>
            </a:r>
            <a:endParaRPr lang="en-US" dirty="0" smtClean="0"/>
          </a:p>
          <a:p>
            <a:pPr>
              <a:defRPr/>
            </a:pPr>
            <a:endParaRPr lang="en-US" dirty="0"/>
          </a:p>
          <a:p>
            <a:pPr>
              <a:defRPr/>
            </a:pPr>
            <a:r>
              <a:rPr lang="en-US" dirty="0"/>
              <a:t> </a:t>
            </a:r>
            <a:endParaRPr lang="en-US" dirty="0" smtClean="0"/>
          </a:p>
          <a:p>
            <a:pPr>
              <a:defRPr/>
            </a:pPr>
            <a:endParaRPr lang="en-US" dirty="0"/>
          </a:p>
          <a:p>
            <a:pPr>
              <a:defRPr/>
            </a:pPr>
            <a:r>
              <a:rPr lang="en-US" dirty="0"/>
              <a:t> </a:t>
            </a:r>
            <a:r>
              <a:rPr lang="en-US" b="1" dirty="0" smtClean="0"/>
              <a:t>Answer ____________________</a:t>
            </a:r>
            <a:endParaRPr lang="en-US" dirty="0"/>
          </a:p>
        </p:txBody>
      </p:sp>
      <p:sp>
        <p:nvSpPr>
          <p:cNvPr id="19460" name="Text Box 7"/>
          <p:cNvSpPr txBox="1">
            <a:spLocks noChangeArrowheads="1"/>
          </p:cNvSpPr>
          <p:nvPr/>
        </p:nvSpPr>
        <p:spPr bwMode="auto">
          <a:xfrm>
            <a:off x="392113" y="2052638"/>
            <a:ext cx="457200" cy="461962"/>
          </a:xfrm>
          <a:prstGeom prst="rect">
            <a:avLst/>
          </a:prstGeom>
          <a:gradFill rotWithShape="1">
            <a:gsLst>
              <a:gs pos="0">
                <a:srgbClr val="F2F2F2"/>
              </a:gs>
              <a:gs pos="100000">
                <a:srgbClr val="707070"/>
              </a:gs>
            </a:gsLst>
            <a:lin ang="5400000" scaled="1"/>
          </a:gradFill>
          <a:ln w="9525">
            <a:solidFill>
              <a:srgbClr val="000000"/>
            </a:solidFill>
            <a:miter lim="800000"/>
            <a:headEnd/>
            <a:tailEnd/>
          </a:ln>
        </p:spPr>
        <p:txBody>
          <a:bodyPr tIns="91440"/>
          <a:lstStyle/>
          <a:p>
            <a:pPr algn="ctr">
              <a:spcAft>
                <a:spcPts val="1000"/>
              </a:spcAft>
            </a:pPr>
            <a:r>
              <a:rPr lang="en-US" sz="1800" b="1" dirty="0"/>
              <a:t>1</a:t>
            </a:r>
            <a:endParaRPr lang="en-US" dirty="0"/>
          </a:p>
        </p:txBody>
      </p:sp>
      <p:cxnSp>
        <p:nvCxnSpPr>
          <p:cNvPr id="19461" name="Straight Connector 8"/>
          <p:cNvCxnSpPr>
            <a:cxnSpLocks noChangeShapeType="1"/>
          </p:cNvCxnSpPr>
          <p:nvPr/>
        </p:nvCxnSpPr>
        <p:spPr bwMode="auto">
          <a:xfrm>
            <a:off x="1984375" y="6245225"/>
            <a:ext cx="5210175" cy="0"/>
          </a:xfrm>
          <a:prstGeom prst="line">
            <a:avLst/>
          </a:prstGeom>
          <a:noFill/>
          <a:ln w="9525" algn="ctr">
            <a:noFill/>
            <a:round/>
            <a:headEnd/>
            <a:tailEnd/>
          </a:ln>
        </p:spPr>
      </p:cxnSp>
      <p:sp>
        <p:nvSpPr>
          <p:cNvPr id="11"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3</a:t>
            </a:fld>
            <a:endParaRPr lang="en-US" dirty="0" smtClean="0">
              <a:solidFill>
                <a:schemeClr val="bg1"/>
              </a:solidFill>
            </a:endParaRPr>
          </a:p>
        </p:txBody>
      </p:sp>
    </p:spTree>
    <p:extLst>
      <p:ext uri="{BB962C8B-B14F-4D97-AF65-F5344CB8AC3E}">
        <p14:creationId xmlns:p14="http://schemas.microsoft.com/office/powerpoint/2010/main" val="1512212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6 Short-response  </a:t>
            </a:r>
            <a:br>
              <a:rPr lang="en-US" dirty="0" smtClean="0"/>
            </a:br>
            <a:r>
              <a:rPr lang="en-US" dirty="0" smtClean="0"/>
              <a:t>Common Core Learning Standard Assessed</a:t>
            </a:r>
            <a:endParaRPr lang="en-US" dirty="0"/>
          </a:p>
        </p:txBody>
      </p:sp>
      <p:sp>
        <p:nvSpPr>
          <p:cNvPr id="3" name="Content Placeholder 2"/>
          <p:cNvSpPr>
            <a:spLocks noGrp="1"/>
          </p:cNvSpPr>
          <p:nvPr>
            <p:ph idx="1"/>
          </p:nvPr>
        </p:nvSpPr>
        <p:spPr>
          <a:xfrm>
            <a:off x="365125" y="1546225"/>
            <a:ext cx="8446366" cy="4525963"/>
          </a:xfrm>
        </p:spPr>
        <p:txBody>
          <a:bodyPr/>
          <a:lstStyle/>
          <a:p>
            <a:pPr marL="0" indent="0"/>
            <a:r>
              <a:rPr lang="en-US" b="1" dirty="0" smtClean="0"/>
              <a:t>CCLS 6.EE.2c</a:t>
            </a:r>
          </a:p>
          <a:p>
            <a:pPr marL="0" indent="0" algn="just"/>
            <a:r>
              <a:rPr lang="en-US" dirty="0" smtClean="0"/>
              <a:t>Evaluate expressions at specific values of their variables. Include expressions that arise from formulas used in real-world problems. Perform arithmetic operations, including those involving whole-number exponents, in the conventional order when there are no parentheses to specify a particular order (Order of Operations). </a:t>
            </a:r>
            <a:r>
              <a:rPr lang="en-US" i="1" dirty="0" smtClean="0"/>
              <a:t>For example, use the formulas </a:t>
            </a:r>
            <a:br>
              <a:rPr lang="en-US" i="1" dirty="0" smtClean="0"/>
            </a:br>
            <a:r>
              <a:rPr lang="en-US" i="1" dirty="0" smtClean="0"/>
              <a:t>V = s</a:t>
            </a:r>
            <a:r>
              <a:rPr lang="en-US" i="1" baseline="30000" dirty="0" smtClean="0"/>
              <a:t>3 </a:t>
            </a:r>
            <a:r>
              <a:rPr lang="en-US" i="1" dirty="0" smtClean="0"/>
              <a:t>and A = 6s</a:t>
            </a:r>
            <a:r>
              <a:rPr lang="en-US" i="1" baseline="30000" dirty="0" smtClean="0"/>
              <a:t>2 </a:t>
            </a:r>
            <a:r>
              <a:rPr lang="en-US" i="1" dirty="0" smtClean="0"/>
              <a:t>to find the volume and surface area of a cube with sides of length s = ½.</a:t>
            </a:r>
          </a:p>
          <a:p>
            <a:endParaRPr lang="en-US" dirty="0"/>
          </a:p>
        </p:txBody>
      </p:sp>
      <p:sp>
        <p:nvSpPr>
          <p:cNvPr id="4" name="Slide Number Placeholder 3"/>
          <p:cNvSpPr>
            <a:spLocks noGrp="1"/>
          </p:cNvSpPr>
          <p:nvPr>
            <p:ph type="sldNum" sz="quarter" idx="10"/>
          </p:nvPr>
        </p:nvSpPr>
        <p:spPr/>
        <p:txBody>
          <a:bodyPr/>
          <a:lstStyle/>
          <a:p>
            <a:pPr>
              <a:defRPr/>
            </a:pPr>
            <a:fld id="{DB51F911-9872-4B24-A7FD-2C5516E4AA1A}" type="slidenum">
              <a:rPr lang="en-US" smtClean="0"/>
              <a:pPr>
                <a:defRPr/>
              </a:pPr>
              <a:t>4</a:t>
            </a:fld>
            <a:endParaRPr lang="en-US" dirty="0"/>
          </a:p>
        </p:txBody>
      </p:sp>
    </p:spTree>
    <p:extLst>
      <p:ext uri="{BB962C8B-B14F-4D97-AF65-F5344CB8AC3E}">
        <p14:creationId xmlns:p14="http://schemas.microsoft.com/office/powerpoint/2010/main" val="3972746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a:t>
            </a:r>
            <a:r>
              <a:rPr lang="en-US" dirty="0" smtClean="0"/>
              <a:t>-response </a:t>
            </a:r>
            <a:r>
              <a:rPr dirty="0" smtClean="0">
                <a:latin typeface="Verdana" pitchFamily="34" charset="0"/>
              </a:rPr>
              <a:t>Question</a:t>
            </a:r>
          </a:p>
        </p:txBody>
      </p:sp>
      <p:sp>
        <p:nvSpPr>
          <p:cNvPr id="4" name="Content Placeholder 3"/>
          <p:cNvSpPr>
            <a:spLocks noGrp="1"/>
          </p:cNvSpPr>
          <p:nvPr>
            <p:ph idx="1"/>
          </p:nvPr>
        </p:nvSpPr>
        <p:spPr>
          <a:xfrm>
            <a:off x="1035050" y="1546225"/>
            <a:ext cx="7747000" cy="4525963"/>
          </a:xfrm>
        </p:spPr>
        <p:txBody>
          <a:bodyPr/>
          <a:lstStyle/>
          <a:p>
            <a:pPr>
              <a:defRPr/>
            </a:pPr>
            <a:endParaRPr lang="en-US" dirty="0"/>
          </a:p>
          <a:p>
            <a:pPr marL="0" indent="0">
              <a:defRPr/>
            </a:pPr>
            <a:r>
              <a:rPr lang="en-US" dirty="0" smtClean="0"/>
              <a:t>What is the value of 2</a:t>
            </a:r>
            <a:r>
              <a:rPr lang="en-US" i="1" dirty="0" smtClean="0"/>
              <a:t>x</a:t>
            </a:r>
            <a:r>
              <a:rPr lang="en-US" baseline="30000" dirty="0" smtClean="0"/>
              <a:t>3</a:t>
            </a:r>
            <a:r>
              <a:rPr lang="en-US" dirty="0" smtClean="0"/>
              <a:t> + 4</a:t>
            </a:r>
            <a:r>
              <a:rPr lang="en-US" i="1" dirty="0" smtClean="0"/>
              <a:t>x</a:t>
            </a:r>
            <a:r>
              <a:rPr lang="en-US" baseline="30000" dirty="0" smtClean="0"/>
              <a:t>2</a:t>
            </a:r>
            <a:r>
              <a:rPr lang="en-US" dirty="0" smtClean="0"/>
              <a:t> – 3</a:t>
            </a:r>
            <a:r>
              <a:rPr lang="en-US" i="1" dirty="0" smtClean="0"/>
              <a:t>x</a:t>
            </a:r>
            <a:r>
              <a:rPr lang="en-US" baseline="30000" dirty="0" smtClean="0"/>
              <a:t>2</a:t>
            </a:r>
            <a:r>
              <a:rPr lang="en-US" dirty="0" smtClean="0"/>
              <a:t> – 6</a:t>
            </a:r>
            <a:r>
              <a:rPr lang="en-US" i="1" dirty="0" smtClean="0"/>
              <a:t>x</a:t>
            </a:r>
            <a:r>
              <a:rPr lang="en-US" dirty="0" smtClean="0"/>
              <a:t> when </a:t>
            </a:r>
            <a:r>
              <a:rPr lang="en-US" i="1" dirty="0" smtClean="0"/>
              <a:t>x</a:t>
            </a:r>
            <a:r>
              <a:rPr lang="en-US" dirty="0" smtClean="0"/>
              <a:t> = 3? </a:t>
            </a:r>
          </a:p>
          <a:p>
            <a:pPr marL="0" indent="0">
              <a:defRPr/>
            </a:pPr>
            <a:endParaRPr lang="en-US" b="1" dirty="0"/>
          </a:p>
          <a:p>
            <a:pPr marL="0" indent="0">
              <a:defRPr/>
            </a:pPr>
            <a:r>
              <a:rPr lang="en-US" b="1" dirty="0" smtClean="0"/>
              <a:t>Show </a:t>
            </a:r>
            <a:r>
              <a:rPr lang="en-US" b="1" dirty="0"/>
              <a:t>your work.</a:t>
            </a:r>
            <a:endParaRPr lang="en-US" dirty="0"/>
          </a:p>
          <a:p>
            <a:pPr>
              <a:defRPr/>
            </a:pPr>
            <a:r>
              <a:rPr lang="en-US" dirty="0"/>
              <a:t> </a:t>
            </a:r>
            <a:endParaRPr lang="en-US" dirty="0" smtClean="0"/>
          </a:p>
          <a:p>
            <a:pPr>
              <a:defRPr/>
            </a:pPr>
            <a:endParaRPr lang="en-US" dirty="0"/>
          </a:p>
          <a:p>
            <a:pPr>
              <a:defRPr/>
            </a:pPr>
            <a:r>
              <a:rPr lang="en-US" dirty="0"/>
              <a:t> </a:t>
            </a:r>
            <a:endParaRPr lang="en-US" dirty="0" smtClean="0"/>
          </a:p>
          <a:p>
            <a:pPr>
              <a:defRPr/>
            </a:pPr>
            <a:endParaRPr lang="en-US" dirty="0"/>
          </a:p>
          <a:p>
            <a:pPr>
              <a:defRPr/>
            </a:pPr>
            <a:r>
              <a:rPr lang="en-US" dirty="0"/>
              <a:t> </a:t>
            </a:r>
            <a:r>
              <a:rPr lang="en-US" b="1" dirty="0" smtClean="0"/>
              <a:t>Answer ____________________</a:t>
            </a:r>
            <a:endParaRPr lang="en-US" dirty="0"/>
          </a:p>
        </p:txBody>
      </p:sp>
      <p:sp>
        <p:nvSpPr>
          <p:cNvPr id="20484" name="Text Box 7"/>
          <p:cNvSpPr txBox="1">
            <a:spLocks noChangeArrowheads="1"/>
          </p:cNvSpPr>
          <p:nvPr/>
        </p:nvSpPr>
        <p:spPr bwMode="auto">
          <a:xfrm>
            <a:off x="392113" y="2052638"/>
            <a:ext cx="457200" cy="461962"/>
          </a:xfrm>
          <a:prstGeom prst="rect">
            <a:avLst/>
          </a:prstGeom>
          <a:gradFill rotWithShape="1">
            <a:gsLst>
              <a:gs pos="0">
                <a:srgbClr val="F2F2F2"/>
              </a:gs>
              <a:gs pos="100000">
                <a:srgbClr val="707070"/>
              </a:gs>
            </a:gsLst>
            <a:lin ang="5400000" scaled="1"/>
          </a:gradFill>
          <a:ln w="9525">
            <a:solidFill>
              <a:srgbClr val="000000"/>
            </a:solidFill>
            <a:miter lim="800000"/>
            <a:headEnd/>
            <a:tailEnd/>
          </a:ln>
        </p:spPr>
        <p:txBody>
          <a:bodyPr tIns="91440"/>
          <a:lstStyle/>
          <a:p>
            <a:pPr algn="ctr">
              <a:spcAft>
                <a:spcPts val="1000"/>
              </a:spcAft>
            </a:pPr>
            <a:r>
              <a:rPr lang="en-US" sz="1800" b="1" dirty="0"/>
              <a:t>1</a:t>
            </a:r>
            <a:endParaRPr lang="en-US" dirty="0"/>
          </a:p>
        </p:txBody>
      </p:sp>
      <p:cxnSp>
        <p:nvCxnSpPr>
          <p:cNvPr id="20485" name="Straight Connector 8"/>
          <p:cNvCxnSpPr>
            <a:cxnSpLocks noChangeShapeType="1"/>
          </p:cNvCxnSpPr>
          <p:nvPr/>
        </p:nvCxnSpPr>
        <p:spPr bwMode="auto">
          <a:xfrm>
            <a:off x="1984375" y="6245225"/>
            <a:ext cx="5210175" cy="0"/>
          </a:xfrm>
          <a:prstGeom prst="line">
            <a:avLst/>
          </a:prstGeom>
          <a:noFill/>
          <a:ln w="9525" algn="ctr">
            <a:noFill/>
            <a:round/>
            <a:headEnd/>
            <a:tailEnd/>
          </a:ln>
        </p:spPr>
      </p:cxnSp>
      <p:sp>
        <p:nvSpPr>
          <p:cNvPr id="20486" name="Rectangle 6"/>
          <p:cNvSpPr>
            <a:spLocks noChangeArrowheads="1"/>
          </p:cNvSpPr>
          <p:nvPr/>
        </p:nvSpPr>
        <p:spPr bwMode="auto">
          <a:xfrm>
            <a:off x="5054600" y="2984500"/>
            <a:ext cx="3898900" cy="2193925"/>
          </a:xfrm>
          <a:prstGeom prst="rect">
            <a:avLst/>
          </a:prstGeom>
          <a:solidFill>
            <a:srgbClr val="E3EDF4"/>
          </a:solidFill>
          <a:ln w="9525">
            <a:noFill/>
            <a:round/>
            <a:headEnd/>
            <a:tailEnd/>
          </a:ln>
        </p:spPr>
        <p:txBody>
          <a:bodyPr lIns="0" tIns="0" rIns="0" bIns="0" anchor="ctr"/>
          <a:lstStyle/>
          <a:p>
            <a:pPr algn="ctr"/>
            <a:r>
              <a:rPr lang="en-US" sz="3600" b="1" dirty="0">
                <a:solidFill>
                  <a:srgbClr val="628DBB"/>
                </a:solidFill>
              </a:rPr>
              <a:t>How would you answer this question?</a:t>
            </a:r>
          </a:p>
        </p:txBody>
      </p:sp>
      <p:sp>
        <p:nvSpPr>
          <p:cNvPr id="8"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5</a:t>
            </a:fld>
            <a:endParaRPr lang="en-US" dirty="0" smtClean="0">
              <a:solidFill>
                <a:schemeClr val="bg1"/>
              </a:solidFill>
            </a:endParaRPr>
          </a:p>
        </p:txBody>
      </p:sp>
    </p:spTree>
    <p:extLst>
      <p:ext uri="{BB962C8B-B14F-4D97-AF65-F5344CB8AC3E}">
        <p14:creationId xmlns:p14="http://schemas.microsoft.com/office/powerpoint/2010/main" val="2895451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a:t>
            </a:r>
            <a:r>
              <a:rPr lang="en-US" dirty="0" smtClean="0"/>
              <a:t>-response </a:t>
            </a:r>
            <a:r>
              <a:rPr dirty="0" smtClean="0">
                <a:latin typeface="Verdana" pitchFamily="34" charset="0"/>
              </a:rPr>
              <a:t>Exemplar</a:t>
            </a:r>
          </a:p>
        </p:txBody>
      </p:sp>
      <p:sp>
        <p:nvSpPr>
          <p:cNvPr id="4" name="Content Placeholder 3"/>
          <p:cNvSpPr>
            <a:spLocks noGrp="1"/>
          </p:cNvSpPr>
          <p:nvPr>
            <p:ph idx="1"/>
          </p:nvPr>
        </p:nvSpPr>
        <p:spPr>
          <a:xfrm>
            <a:off x="1035050" y="1546225"/>
            <a:ext cx="7747000" cy="4525963"/>
          </a:xfrm>
        </p:spPr>
        <p:txBody>
          <a:bodyPr/>
          <a:lstStyle/>
          <a:p>
            <a:pPr>
              <a:defRPr/>
            </a:pPr>
            <a:endParaRPr lang="en-US" dirty="0" smtClean="0"/>
          </a:p>
          <a:p>
            <a:pPr marL="0" indent="0">
              <a:defRPr/>
            </a:pPr>
            <a:r>
              <a:rPr lang="en-US" dirty="0" smtClean="0"/>
              <a:t>What is the value of 2</a:t>
            </a:r>
            <a:r>
              <a:rPr lang="en-US" i="1" dirty="0" smtClean="0"/>
              <a:t>x</a:t>
            </a:r>
            <a:r>
              <a:rPr lang="en-US" baseline="30000" dirty="0" smtClean="0"/>
              <a:t>3</a:t>
            </a:r>
            <a:r>
              <a:rPr lang="en-US" dirty="0" smtClean="0"/>
              <a:t> + 4</a:t>
            </a:r>
            <a:r>
              <a:rPr lang="en-US" i="1" dirty="0" smtClean="0"/>
              <a:t>x</a:t>
            </a:r>
            <a:r>
              <a:rPr lang="en-US" baseline="30000" dirty="0" smtClean="0"/>
              <a:t>2</a:t>
            </a:r>
            <a:r>
              <a:rPr lang="en-US" dirty="0" smtClean="0"/>
              <a:t> – 3</a:t>
            </a:r>
            <a:r>
              <a:rPr lang="en-US" i="1" dirty="0" smtClean="0"/>
              <a:t>x</a:t>
            </a:r>
            <a:r>
              <a:rPr lang="en-US" baseline="30000" dirty="0" smtClean="0"/>
              <a:t>2</a:t>
            </a:r>
            <a:r>
              <a:rPr lang="en-US" dirty="0" smtClean="0"/>
              <a:t> – 6</a:t>
            </a:r>
            <a:r>
              <a:rPr lang="en-US" i="1" dirty="0" smtClean="0"/>
              <a:t>x</a:t>
            </a:r>
            <a:r>
              <a:rPr lang="en-US" dirty="0" smtClean="0"/>
              <a:t> when </a:t>
            </a:r>
            <a:r>
              <a:rPr lang="en-US" i="1" dirty="0" smtClean="0"/>
              <a:t>x</a:t>
            </a:r>
            <a:r>
              <a:rPr lang="en-US" dirty="0" smtClean="0"/>
              <a:t> = 3? </a:t>
            </a:r>
          </a:p>
          <a:p>
            <a:pPr marL="0" indent="0">
              <a:defRPr/>
            </a:pPr>
            <a:endParaRPr lang="en-US" b="1" dirty="0"/>
          </a:p>
          <a:p>
            <a:pPr marL="0" indent="0">
              <a:defRPr/>
            </a:pPr>
            <a:r>
              <a:rPr lang="en-US" b="1" dirty="0" smtClean="0"/>
              <a:t>Show </a:t>
            </a:r>
            <a:r>
              <a:rPr lang="en-US" b="1" dirty="0"/>
              <a:t>your work.</a:t>
            </a:r>
            <a:endParaRPr lang="en-US" dirty="0"/>
          </a:p>
          <a:p>
            <a:pPr>
              <a:defRPr/>
            </a:pPr>
            <a:r>
              <a:rPr lang="en-US" dirty="0" smtClean="0"/>
              <a:t> </a:t>
            </a:r>
          </a:p>
          <a:p>
            <a:pPr>
              <a:defRPr/>
            </a:pPr>
            <a:endParaRPr lang="en-US" dirty="0"/>
          </a:p>
          <a:p>
            <a:pPr>
              <a:defRPr/>
            </a:pPr>
            <a:r>
              <a:rPr lang="en-US" dirty="0"/>
              <a:t> </a:t>
            </a:r>
            <a:endParaRPr lang="en-US" dirty="0" smtClean="0"/>
          </a:p>
          <a:p>
            <a:pPr>
              <a:defRPr/>
            </a:pPr>
            <a:endParaRPr lang="en-US" dirty="0"/>
          </a:p>
          <a:p>
            <a:pPr>
              <a:defRPr/>
            </a:pPr>
            <a:r>
              <a:rPr lang="en-US" dirty="0"/>
              <a:t> </a:t>
            </a:r>
            <a:r>
              <a:rPr lang="en-US" b="1" dirty="0" smtClean="0"/>
              <a:t>Answer ____________________</a:t>
            </a:r>
            <a:endParaRPr lang="en-US" dirty="0"/>
          </a:p>
        </p:txBody>
      </p:sp>
      <p:sp>
        <p:nvSpPr>
          <p:cNvPr id="21508" name="Text Box 7"/>
          <p:cNvSpPr txBox="1">
            <a:spLocks noChangeArrowheads="1"/>
          </p:cNvSpPr>
          <p:nvPr/>
        </p:nvSpPr>
        <p:spPr bwMode="auto">
          <a:xfrm>
            <a:off x="392113" y="2052638"/>
            <a:ext cx="457200" cy="461962"/>
          </a:xfrm>
          <a:prstGeom prst="rect">
            <a:avLst/>
          </a:prstGeom>
          <a:gradFill rotWithShape="1">
            <a:gsLst>
              <a:gs pos="0">
                <a:srgbClr val="F2F2F2"/>
              </a:gs>
              <a:gs pos="100000">
                <a:srgbClr val="707070"/>
              </a:gs>
            </a:gsLst>
            <a:lin ang="5400000" scaled="1"/>
          </a:gradFill>
          <a:ln w="9525">
            <a:solidFill>
              <a:srgbClr val="000000"/>
            </a:solidFill>
            <a:miter lim="800000"/>
            <a:headEnd/>
            <a:tailEnd/>
          </a:ln>
        </p:spPr>
        <p:txBody>
          <a:bodyPr tIns="91440"/>
          <a:lstStyle/>
          <a:p>
            <a:pPr algn="ctr">
              <a:spcAft>
                <a:spcPts val="1000"/>
              </a:spcAft>
            </a:pPr>
            <a:r>
              <a:rPr lang="en-US" sz="1800" b="1" dirty="0"/>
              <a:t>1</a:t>
            </a:r>
            <a:endParaRPr lang="en-US" dirty="0"/>
          </a:p>
        </p:txBody>
      </p:sp>
      <p:cxnSp>
        <p:nvCxnSpPr>
          <p:cNvPr id="21509" name="Straight Connector 8"/>
          <p:cNvCxnSpPr>
            <a:cxnSpLocks noChangeShapeType="1"/>
          </p:cNvCxnSpPr>
          <p:nvPr/>
        </p:nvCxnSpPr>
        <p:spPr bwMode="auto">
          <a:xfrm>
            <a:off x="1984375" y="6245225"/>
            <a:ext cx="5210175" cy="0"/>
          </a:xfrm>
          <a:prstGeom prst="line">
            <a:avLst/>
          </a:prstGeom>
          <a:noFill/>
          <a:ln w="9525" algn="ctr">
            <a:noFill/>
            <a:round/>
            <a:headEnd/>
            <a:tailEnd/>
          </a:ln>
        </p:spPr>
      </p:cxnSp>
      <p:sp>
        <p:nvSpPr>
          <p:cNvPr id="6" name="Rectangle 5"/>
          <p:cNvSpPr>
            <a:spLocks noRot="1" noChangeAspect="1" noMove="1" noResize="1" noEditPoints="1" noAdjustHandles="1" noChangeArrowheads="1" noChangeShapeType="1" noTextEdit="1"/>
          </p:cNvSpPr>
          <p:nvPr/>
        </p:nvSpPr>
        <p:spPr>
          <a:xfrm>
            <a:off x="2903873" y="3675518"/>
            <a:ext cx="5227607" cy="1973041"/>
          </a:xfrm>
          <a:prstGeom prst="rect">
            <a:avLst/>
          </a:prstGeom>
          <a:blipFill rotWithShape="1">
            <a:blip r:embed="rId3"/>
            <a:stretch>
              <a:fillRect/>
            </a:stretch>
          </a:blipFill>
        </p:spPr>
        <p:txBody>
          <a:bodyPr/>
          <a:lstStyle/>
          <a:p>
            <a:pPr>
              <a:defRPr/>
            </a:pPr>
            <a:r>
              <a:rPr lang="en-US" dirty="0">
                <a:noFill/>
              </a:rPr>
              <a:t> </a:t>
            </a:r>
          </a:p>
        </p:txBody>
      </p:sp>
      <p:sp>
        <p:nvSpPr>
          <p:cNvPr id="11" name="TextBox 10"/>
          <p:cNvSpPr txBox="1"/>
          <p:nvPr/>
        </p:nvSpPr>
        <p:spPr>
          <a:xfrm>
            <a:off x="3340100" y="5881688"/>
            <a:ext cx="576263" cy="461962"/>
          </a:xfrm>
          <a:prstGeom prst="rect">
            <a:avLst/>
          </a:prstGeom>
          <a:noFill/>
        </p:spPr>
        <p:txBody>
          <a:bodyPr wrap="none">
            <a:spAutoFit/>
          </a:bodyPr>
          <a:lstStyle/>
          <a:p>
            <a:pPr>
              <a:defRPr/>
            </a:pPr>
            <a:r>
              <a:rPr lang="en-US" sz="2400" dirty="0">
                <a:latin typeface="+mn-lt"/>
              </a:rPr>
              <a:t>45</a:t>
            </a:r>
          </a:p>
        </p:txBody>
      </p:sp>
      <p:sp>
        <p:nvSpPr>
          <p:cNvPr id="9"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6</a:t>
            </a:fld>
            <a:endParaRPr lang="en-US" dirty="0" smtClean="0">
              <a:solidFill>
                <a:schemeClr val="bg1"/>
              </a:solidFill>
            </a:endParaRPr>
          </a:p>
        </p:txBody>
      </p:sp>
    </p:spTree>
    <p:extLst>
      <p:ext uri="{BB962C8B-B14F-4D97-AF65-F5344CB8AC3E}">
        <p14:creationId xmlns:p14="http://schemas.microsoft.com/office/powerpoint/2010/main" val="4016957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65124" y="207963"/>
            <a:ext cx="8778876" cy="449262"/>
          </a:xfrm>
        </p:spPr>
        <p:txBody>
          <a:bodyPr/>
          <a:lstStyle/>
          <a:p>
            <a:r>
              <a:rPr lang="en-US" dirty="0" smtClean="0">
                <a:latin typeface="Verdana" pitchFamily="34" charset="0"/>
              </a:rPr>
              <a:t>Grade 6 Short-response Guide Paper </a:t>
            </a:r>
            <a:r>
              <a:rPr dirty="0" smtClean="0">
                <a:latin typeface="Verdana" pitchFamily="34" charset="0"/>
              </a:rPr>
              <a:t>1</a:t>
            </a:r>
          </a:p>
        </p:txBody>
      </p:sp>
      <p:pic>
        <p:nvPicPr>
          <p:cNvPr id="22531" name="Picture 9"/>
          <p:cNvPicPr>
            <a:picLocks noChangeAspect="1" noChangeArrowheads="1"/>
          </p:cNvPicPr>
          <p:nvPr/>
        </p:nvPicPr>
        <p:blipFill>
          <a:blip r:embed="rId3"/>
          <a:srcRect/>
          <a:stretch>
            <a:fillRect/>
          </a:stretch>
        </p:blipFill>
        <p:spPr bwMode="auto">
          <a:xfrm>
            <a:off x="255588" y="1022350"/>
            <a:ext cx="6213475" cy="5395913"/>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7</a:t>
            </a:fld>
            <a:endParaRPr lang="en-US" dirty="0" smtClean="0">
              <a:solidFill>
                <a:schemeClr val="bg1"/>
              </a:solidFill>
            </a:endParaRPr>
          </a:p>
        </p:txBody>
      </p:sp>
      <p:sp>
        <p:nvSpPr>
          <p:cNvPr id="2" name="Rectangle 1"/>
          <p:cNvSpPr/>
          <p:nvPr/>
        </p:nvSpPr>
        <p:spPr>
          <a:xfrm>
            <a:off x="7223814" y="196010"/>
            <a:ext cx="1526380" cy="307777"/>
          </a:xfrm>
          <a:prstGeom prst="rect">
            <a:avLst/>
          </a:prstGeom>
        </p:spPr>
        <p:txBody>
          <a:bodyPr wrap="none">
            <a:spAutoFit/>
          </a:bodyPr>
          <a:lstStyle/>
          <a:p>
            <a:pPr>
              <a:defRPr/>
            </a:pPr>
            <a:r>
              <a:rPr lang="en-US" b="1" dirty="0"/>
              <a:t>Score Point 2</a:t>
            </a:r>
            <a:endParaRPr lang="en-US" dirty="0"/>
          </a:p>
        </p:txBody>
      </p:sp>
    </p:spTree>
    <p:extLst>
      <p:ext uri="{BB962C8B-B14F-4D97-AF65-F5344CB8AC3E}">
        <p14:creationId xmlns:p14="http://schemas.microsoft.com/office/powerpoint/2010/main" val="3516034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latin typeface="Verdana" pitchFamily="34" charset="0"/>
              </a:rPr>
              <a:t>Grade 6 Short-response Guide Paper 1 </a:t>
            </a:r>
            <a:r>
              <a:rPr lang="en-US" dirty="0" smtClean="0">
                <a:latin typeface="Verdana" pitchFamily="34" charset="0"/>
              </a:rPr>
              <a:t>Annotation</a:t>
            </a:r>
            <a:endParaRPr lang="en-US" dirty="0"/>
          </a:p>
        </p:txBody>
      </p:sp>
      <p:sp>
        <p:nvSpPr>
          <p:cNvPr id="23555" name="Content Placeholder 3"/>
          <p:cNvSpPr>
            <a:spLocks noGrp="1"/>
          </p:cNvSpPr>
          <p:nvPr>
            <p:ph idx="1"/>
          </p:nvPr>
        </p:nvSpPr>
        <p:spPr/>
        <p:txBody>
          <a:bodyPr/>
          <a:lstStyle/>
          <a:p>
            <a:pPr>
              <a:defRPr/>
            </a:pPr>
            <a:r>
              <a:rPr lang="en-US" b="1" smtClean="0"/>
              <a:t>Score Point 2</a:t>
            </a:r>
            <a:endParaRPr lang="en-US" smtClean="0"/>
          </a:p>
          <a:p>
            <a:pPr>
              <a:defRPr/>
            </a:pPr>
            <a:r>
              <a:rPr lang="en-US" b="1" smtClean="0"/>
              <a:t> </a:t>
            </a:r>
            <a:endParaRPr lang="en-US" smtClean="0"/>
          </a:p>
          <a:p>
            <a:pPr marL="0" indent="0" algn="just">
              <a:defRPr/>
            </a:pPr>
            <a:r>
              <a:rPr lang="en-US" smtClean="0"/>
              <a:t>This response answers the question correctly and demonstrates a thorough understanding of the mathematical concepts. Three is correctly substituted into the expression, the order of operations is correctly followed, all calculations and the final answer are correct.</a:t>
            </a: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8</a:t>
            </a:fld>
            <a:endParaRPr lang="en-US" dirty="0" smtClean="0">
              <a:solidFill>
                <a:schemeClr val="bg1"/>
              </a:solidFill>
            </a:endParaRPr>
          </a:p>
        </p:txBody>
      </p:sp>
    </p:spTree>
    <p:extLst>
      <p:ext uri="{BB962C8B-B14F-4D97-AF65-F5344CB8AC3E}">
        <p14:creationId xmlns:p14="http://schemas.microsoft.com/office/powerpoint/2010/main" val="2953225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65124" y="207963"/>
            <a:ext cx="8580755" cy="449262"/>
          </a:xfrm>
        </p:spPr>
        <p:txBody>
          <a:bodyPr/>
          <a:lstStyle/>
          <a:p>
            <a:r>
              <a:rPr lang="en-US" dirty="0" smtClean="0">
                <a:latin typeface="Verdana" pitchFamily="34" charset="0"/>
              </a:rPr>
              <a:t>Grade 6 Short-response Guide Paper </a:t>
            </a:r>
            <a:r>
              <a:rPr dirty="0" smtClean="0">
                <a:latin typeface="Verdana" pitchFamily="34" charset="0"/>
              </a:rPr>
              <a:t>2</a:t>
            </a:r>
          </a:p>
        </p:txBody>
      </p:sp>
      <p:pic>
        <p:nvPicPr>
          <p:cNvPr id="24579" name="Picture 7"/>
          <p:cNvPicPr>
            <a:picLocks noChangeAspect="1" noChangeArrowheads="1"/>
          </p:cNvPicPr>
          <p:nvPr/>
        </p:nvPicPr>
        <p:blipFill>
          <a:blip r:embed="rId3"/>
          <a:srcRect/>
          <a:stretch>
            <a:fillRect/>
          </a:stretch>
        </p:blipFill>
        <p:spPr bwMode="auto">
          <a:xfrm>
            <a:off x="285750" y="1628775"/>
            <a:ext cx="8021638" cy="3546475"/>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9</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2</a:t>
            </a:r>
            <a:endParaRPr lang="en-US" dirty="0"/>
          </a:p>
        </p:txBody>
      </p:sp>
    </p:spTree>
    <p:extLst>
      <p:ext uri="{BB962C8B-B14F-4D97-AF65-F5344CB8AC3E}">
        <p14:creationId xmlns:p14="http://schemas.microsoft.com/office/powerpoint/2010/main" val="32430836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UBLISH_TITLE" val="NY State 2013 Turnkey Training"/>
  <p:tag name="ARTICULATE_PUBLISH_PATH" val="C:\Users\Christina\Documents\Consulting\Intrepid\Subversion\FY13_AuditSampling\FY13_AS_05_ProfilingApproach\FY13_AS_05_Beta"/>
  <p:tag name="ARTICULATE_LOGO" val="logo_placeholder.gif"/>
  <p:tag name="ARTICULATE_PRESENTER" val="(None selected)"/>
  <p:tag name="ARTICULATE_PRESENTER_GUID" val="9869030842"/>
  <p:tag name="ARTICULATE_LMS" val="0"/>
  <p:tag name="ARTICULATE_TEMPLATE" val="NYTurnkey"/>
  <p:tag name="ARTICULATE_TEMPLATE_GUID" val="abe42820-f29a-44b5-9dc9-e8045800da6b"/>
  <p:tag name="LMS_PUBLISH" val="No"/>
  <p:tag name="PRESENTER_PREVIEW_MODE" val="0"/>
  <p:tag name="PRESENTER_PREVIEW_START" val="1"/>
  <p:tag name="PLAYERLOGOHEIGHT" val="75"/>
  <p:tag name="PLAYERLOGOWIDTH" val="181"/>
  <p:tag name="LAUNCHINNEWWINDOW" val="0"/>
  <p:tag name="LASTPUBLISHED" val="C:\Users\Christina\Documents\Consulting\Intrepid\Subversion\FY13_AuditSampling\FY13_AS_05_ProfilingApproach\FY13_AS_05_Beta\NY State 2013 Turnkey Training\player.html"/>
  <p:tag name="ARTICULATE_PRESENTER_VERSION"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R2UoQpAu_files\slide0001_image001.emz"/>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0"/>
  <p:tag name="ARTICULATE_SLIDE_GUID" val="160e88b4-0557-40d0-be98-efea0914d527"/>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2"/>
  <p:tag name="ARTICULATE_SOURCE_IMAGE" val="C:\Users\CHRIST~1\AppData\Local\Temp\articulate\presenter\imgtemp\MgI7ON8A_files\slide0001_image001.pn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LK9o8ACB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OYmR81cT_files\slide0001_image001.pn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CGr3Bepx_files\slide0001_image001.png"/>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93xq7Uy6_files\slide0001_image001.png"/>
</p:tagLst>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themeOverride>
</file>

<file path=docProps/app.xml><?xml version="1.0" encoding="utf-8"?>
<Properties xmlns="http://schemas.openxmlformats.org/officeDocument/2006/extended-properties" xmlns:vt="http://schemas.openxmlformats.org/officeDocument/2006/docPropsVTypes">
  <Template/>
  <TotalTime>9155</TotalTime>
  <Words>2009</Words>
  <Application>Microsoft Office PowerPoint</Application>
  <PresentationFormat>On-screen Show (4:3)</PresentationFormat>
  <Paragraphs>233</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Custom Design</vt:lpstr>
      <vt:lpstr>PowerPoint Presentation</vt:lpstr>
      <vt:lpstr>PowerPoint Presentation</vt:lpstr>
      <vt:lpstr>Grade 6 Short-response Question</vt:lpstr>
      <vt:lpstr>Grade 6 Short-response   Common Core Learning Standard Assessed</vt:lpstr>
      <vt:lpstr>Grade 6 Short-response Question</vt:lpstr>
      <vt:lpstr>Grade 6 Short-response Exemplar</vt:lpstr>
      <vt:lpstr>Grade 6 Short-response Guide Paper 1</vt:lpstr>
      <vt:lpstr>Grade 6 Short-response Guide Paper 1 Annotation</vt:lpstr>
      <vt:lpstr>Grade 6 Short-response Guide Paper 2</vt:lpstr>
      <vt:lpstr>Grade 6 Short-response Guide Paper 2 Annotation</vt:lpstr>
      <vt:lpstr>Grade 6 Short-response Guide Paper 3</vt:lpstr>
      <vt:lpstr>Grade 6 Short-response Guide Paper 3 Annotation</vt:lpstr>
      <vt:lpstr>Grade 6 Short-response Guide Paper 4</vt:lpstr>
      <vt:lpstr>Grade 6 Short-response Guide Paper 4 Annotation</vt:lpstr>
      <vt:lpstr>Grade 6 Short-response Guide Paper 5</vt:lpstr>
      <vt:lpstr>Grade 6 Short-response Guide Paper 5 Annotation</vt:lpstr>
      <vt:lpstr>Grade 6 Short-response Guide Paper 6</vt:lpstr>
      <vt:lpstr>Grade 6 Short-response Guide Paper 6 Annotation</vt:lpstr>
      <vt:lpstr>Grade 6 Short-response Guide Paper 7</vt:lpstr>
      <vt:lpstr>Grade 6 Short-response Guide Paper 7 Annotation</vt:lpstr>
      <vt:lpstr>Grade 6 Short-response Guide Paper 8</vt:lpstr>
      <vt:lpstr>Grade 6 Short-response Guide Paper 8 Annotation</vt:lpstr>
      <vt:lpstr>Grades 3-8 Mathematics Assessment Scoring Training</vt:lpstr>
      <vt:lpstr>Resources</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rosimerr</dc:creator>
  <dc:description>www.showcase-online.co.uk_x000d_
0207 484 8080</dc:description>
  <cp:lastModifiedBy>Erin Wheeler</cp:lastModifiedBy>
  <cp:revision>501</cp:revision>
  <cp:lastPrinted>2013-02-27T07:19:15Z</cp:lastPrinted>
  <dcterms:created xsi:type="dcterms:W3CDTF">2012-12-04T16:51:55Z</dcterms:created>
  <dcterms:modified xsi:type="dcterms:W3CDTF">2013-03-06T12:52:04Z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v1.0.1</vt:lpwstr>
  </property>
  <property fmtid="{D5CDD505-2E9C-101B-9397-08002B2CF9AE}" pid="3" name="ArticulateUseProject">
    <vt:lpwstr>1</vt:lpwstr>
  </property>
  <property fmtid="{D5CDD505-2E9C-101B-9397-08002B2CF9AE}" pid="4" name="ArticulatePath">
    <vt:lpwstr>NY_Turnkey_PPT_TemplateV3</vt:lpwstr>
  </property>
  <property fmtid="{D5CDD505-2E9C-101B-9397-08002B2CF9AE}" pid="5" name="ArticulateGUID">
    <vt:lpwstr>04EC54D3-CC3A-4DED-9F0B-A2BBF62492BA</vt:lpwstr>
  </property>
  <property fmtid="{D5CDD505-2E9C-101B-9397-08002B2CF9AE}" pid="6" name="ArticulateProjectFull">
    <vt:lpwstr>C:\Users\Christina\Documents\Consulting\Pearson\Development\Revised_Final_Turnkey_Math_Training_012013.ppta</vt:lpwstr>
  </property>
</Properties>
</file>