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332" r:id="rId2"/>
    <p:sldId id="610" r:id="rId3"/>
    <p:sldId id="400" r:id="rId4"/>
    <p:sldId id="487" r:id="rId5"/>
    <p:sldId id="401" r:id="rId6"/>
    <p:sldId id="488" r:id="rId7"/>
    <p:sldId id="457" r:id="rId8"/>
    <p:sldId id="489" r:id="rId9"/>
    <p:sldId id="458" r:id="rId10"/>
    <p:sldId id="490" r:id="rId11"/>
    <p:sldId id="460" r:id="rId12"/>
    <p:sldId id="402" r:id="rId13"/>
    <p:sldId id="622" r:id="rId14"/>
    <p:sldId id="621" r:id="rId15"/>
  </p:sldIdLst>
  <p:sldSz cx="9144000" cy="6858000" type="screen4x3"/>
  <p:notesSz cx="7010400" cy="9296400"/>
  <p:custDataLst>
    <p:tags r:id="rId18"/>
  </p:custDataLst>
  <p:defaultTextStyle>
    <a:defPPr>
      <a:defRPr lang="en-GB"/>
    </a:defPPr>
    <a:lvl1pPr algn="l" rtl="0" fontAlgn="base">
      <a:spcBef>
        <a:spcPct val="0"/>
      </a:spcBef>
      <a:spcAft>
        <a:spcPct val="0"/>
      </a:spcAft>
      <a:defRPr sz="1400" kern="1200">
        <a:solidFill>
          <a:schemeClr val="tx1"/>
        </a:solidFill>
        <a:latin typeface="Verdana" pitchFamily="34" charset="0"/>
        <a:ea typeface="+mn-ea"/>
        <a:cs typeface="Arial" charset="0"/>
      </a:defRPr>
    </a:lvl1pPr>
    <a:lvl2pPr marL="457200" algn="l" rtl="0" fontAlgn="base">
      <a:spcBef>
        <a:spcPct val="0"/>
      </a:spcBef>
      <a:spcAft>
        <a:spcPct val="0"/>
      </a:spcAft>
      <a:defRPr sz="1400" kern="1200">
        <a:solidFill>
          <a:schemeClr val="tx1"/>
        </a:solidFill>
        <a:latin typeface="Verdana" pitchFamily="34" charset="0"/>
        <a:ea typeface="+mn-ea"/>
        <a:cs typeface="Arial" charset="0"/>
      </a:defRPr>
    </a:lvl2pPr>
    <a:lvl3pPr marL="914400" algn="l" rtl="0" fontAlgn="base">
      <a:spcBef>
        <a:spcPct val="0"/>
      </a:spcBef>
      <a:spcAft>
        <a:spcPct val="0"/>
      </a:spcAft>
      <a:defRPr sz="1400" kern="1200">
        <a:solidFill>
          <a:schemeClr val="tx1"/>
        </a:solidFill>
        <a:latin typeface="Verdana" pitchFamily="34" charset="0"/>
        <a:ea typeface="+mn-ea"/>
        <a:cs typeface="Arial" charset="0"/>
      </a:defRPr>
    </a:lvl3pPr>
    <a:lvl4pPr marL="1371600" algn="l" rtl="0" fontAlgn="base">
      <a:spcBef>
        <a:spcPct val="0"/>
      </a:spcBef>
      <a:spcAft>
        <a:spcPct val="0"/>
      </a:spcAft>
      <a:defRPr sz="1400" kern="1200">
        <a:solidFill>
          <a:schemeClr val="tx1"/>
        </a:solidFill>
        <a:latin typeface="Verdana" pitchFamily="34" charset="0"/>
        <a:ea typeface="+mn-ea"/>
        <a:cs typeface="Arial" charset="0"/>
      </a:defRPr>
    </a:lvl4pPr>
    <a:lvl5pPr marL="1828800" algn="l" rtl="0" fontAlgn="base">
      <a:spcBef>
        <a:spcPct val="0"/>
      </a:spcBef>
      <a:spcAft>
        <a:spcPct val="0"/>
      </a:spcAft>
      <a:defRPr sz="1400" kern="1200">
        <a:solidFill>
          <a:schemeClr val="tx1"/>
        </a:solidFill>
        <a:latin typeface="Verdana" pitchFamily="34" charset="0"/>
        <a:ea typeface="+mn-ea"/>
        <a:cs typeface="Arial" charset="0"/>
      </a:defRPr>
    </a:lvl5pPr>
    <a:lvl6pPr marL="2286000" algn="l" defTabSz="914400" rtl="0" eaLnBrk="1" latinLnBrk="0" hangingPunct="1">
      <a:defRPr sz="1400" kern="1200">
        <a:solidFill>
          <a:schemeClr val="tx1"/>
        </a:solidFill>
        <a:latin typeface="Verdana" pitchFamily="34" charset="0"/>
        <a:ea typeface="+mn-ea"/>
        <a:cs typeface="Arial" charset="0"/>
      </a:defRPr>
    </a:lvl6pPr>
    <a:lvl7pPr marL="2743200" algn="l" defTabSz="914400" rtl="0" eaLnBrk="1" latinLnBrk="0" hangingPunct="1">
      <a:defRPr sz="1400" kern="1200">
        <a:solidFill>
          <a:schemeClr val="tx1"/>
        </a:solidFill>
        <a:latin typeface="Verdana" pitchFamily="34" charset="0"/>
        <a:ea typeface="+mn-ea"/>
        <a:cs typeface="Arial" charset="0"/>
      </a:defRPr>
    </a:lvl7pPr>
    <a:lvl8pPr marL="3200400" algn="l" defTabSz="914400" rtl="0" eaLnBrk="1" latinLnBrk="0" hangingPunct="1">
      <a:defRPr sz="1400" kern="1200">
        <a:solidFill>
          <a:schemeClr val="tx1"/>
        </a:solidFill>
        <a:latin typeface="Verdana" pitchFamily="34" charset="0"/>
        <a:ea typeface="+mn-ea"/>
        <a:cs typeface="Arial" charset="0"/>
      </a:defRPr>
    </a:lvl8pPr>
    <a:lvl9pPr marL="3657600" algn="l" defTabSz="914400" rtl="0" eaLnBrk="1" latinLnBrk="0" hangingPunct="1">
      <a:defRPr sz="1400" kern="1200">
        <a:solidFill>
          <a:schemeClr val="tx1"/>
        </a:solidFill>
        <a:latin typeface="Verdan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geored" initials="elg" lastIdx="7" clrIdx="0"/>
  <p:cmAuthor id="1" name="Amy Larson" initials="AL" lastIdx="3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47191"/>
    <a:srgbClr val="B1426D"/>
    <a:srgbClr val="BA5A7F"/>
    <a:srgbClr val="C471A3"/>
    <a:srgbClr val="A72B5A"/>
    <a:srgbClr val="EFEACC"/>
    <a:srgbClr val="628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59" autoAdjust="0"/>
    <p:restoredTop sz="70795" autoAdjust="0"/>
  </p:normalViewPr>
  <p:slideViewPr>
    <p:cSldViewPr snapToGrid="0">
      <p:cViewPr>
        <p:scale>
          <a:sx n="51" d="100"/>
          <a:sy n="51" d="100"/>
        </p:scale>
        <p:origin x="-1434" y="-636"/>
      </p:cViewPr>
      <p:guideLst>
        <p:guide orient="horz" pos="3284"/>
        <p:guide orient="horz" pos="3838"/>
        <p:guide orient="horz" pos="1356"/>
        <p:guide orient="horz" pos="966"/>
        <p:guide pos="240"/>
        <p:guide pos="2875"/>
        <p:guide pos="5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48" d="100"/>
          <a:sy n="48" d="100"/>
        </p:scale>
        <p:origin x="-2040" y="283"/>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hdr" sz="quarter"/>
          </p:nvPr>
        </p:nvSpPr>
        <p:spPr bwMode="auto">
          <a:xfrm>
            <a:off x="1"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3" name="Rectangle 3"/>
          <p:cNvSpPr>
            <a:spLocks noGrp="1" noChangeArrowheads="1"/>
          </p:cNvSpPr>
          <p:nvPr>
            <p:ph type="dt" sz="quarter" idx="1"/>
          </p:nvPr>
        </p:nvSpPr>
        <p:spPr bwMode="auto">
          <a:xfrm>
            <a:off x="3970786"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lgn="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4" name="Rectangle 4"/>
          <p:cNvSpPr>
            <a:spLocks noGrp="1" noChangeArrowheads="1"/>
          </p:cNvSpPr>
          <p:nvPr>
            <p:ph type="ftr" sz="quarter" idx="2"/>
          </p:nvPr>
        </p:nvSpPr>
        <p:spPr bwMode="auto">
          <a:xfrm>
            <a:off x="1"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5" name="Rectangle 5"/>
          <p:cNvSpPr>
            <a:spLocks noGrp="1" noChangeArrowheads="1"/>
          </p:cNvSpPr>
          <p:nvPr>
            <p:ph type="sldNum" sz="quarter" idx="3"/>
          </p:nvPr>
        </p:nvSpPr>
        <p:spPr bwMode="auto">
          <a:xfrm>
            <a:off x="3970786"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lgn="r">
              <a:defRPr sz="1100">
                <a:latin typeface="Arial" charset="0"/>
                <a:cs typeface="Arial" charset="0"/>
              </a:defRPr>
            </a:lvl1pPr>
          </a:lstStyle>
          <a:p>
            <a:pPr>
              <a:defRPr/>
            </a:pPr>
            <a:fld id="{7BF40EB6-CD35-4750-9961-37B1849BF2E0}" type="slidenum">
              <a:rPr lang="en-US"/>
              <a:pPr>
                <a:defRPr/>
              </a:pPr>
              <a:t>‹#›</a:t>
            </a:fld>
            <a:endParaRPr lang="en-US" dirty="0"/>
          </a:p>
        </p:txBody>
      </p:sp>
    </p:spTree>
    <p:extLst>
      <p:ext uri="{BB962C8B-B14F-4D97-AF65-F5344CB8AC3E}">
        <p14:creationId xmlns:p14="http://schemas.microsoft.com/office/powerpoint/2010/main" val="4173057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4"/>
          <p:cNvSpPr>
            <a:spLocks noGrp="1" noRot="1" noChangeAspect="1" noChangeArrowheads="1" noTextEdit="1"/>
          </p:cNvSpPr>
          <p:nvPr>
            <p:ph type="sldImg" idx="2"/>
          </p:nvPr>
        </p:nvSpPr>
        <p:spPr bwMode="auto">
          <a:xfrm>
            <a:off x="233363" y="631825"/>
            <a:ext cx="3854450" cy="2892425"/>
          </a:xfrm>
          <a:prstGeom prst="rect">
            <a:avLst/>
          </a:prstGeom>
          <a:noFill/>
          <a:ln w="9525">
            <a:solidFill>
              <a:srgbClr val="000000"/>
            </a:solidFill>
            <a:miter lim="800000"/>
            <a:headEnd/>
            <a:tailEnd/>
          </a:ln>
        </p:spPr>
      </p:sp>
      <p:sp>
        <p:nvSpPr>
          <p:cNvPr id="13" name="Rectangle 5"/>
          <p:cNvSpPr>
            <a:spLocks noGrp="1" noChangeArrowheads="1"/>
          </p:cNvSpPr>
          <p:nvPr>
            <p:ph type="body" sz="quarter" idx="3"/>
          </p:nvPr>
        </p:nvSpPr>
        <p:spPr bwMode="auto">
          <a:xfrm>
            <a:off x="247202" y="3652611"/>
            <a:ext cx="6447462" cy="4949413"/>
          </a:xfrm>
          <a:prstGeom prst="rect">
            <a:avLst/>
          </a:prstGeom>
          <a:noFill/>
          <a:ln w="9525">
            <a:noFill/>
            <a:miter lim="800000"/>
            <a:headEnd/>
            <a:tailEnd/>
          </a:ln>
          <a:effectLst/>
        </p:spPr>
        <p:txBody>
          <a:bodyPr vert="horz" wrap="square" lIns="89123" tIns="44563" rIns="89123" bIns="4456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 name="Rectangle 13"/>
          <p:cNvSpPr/>
          <p:nvPr/>
        </p:nvSpPr>
        <p:spPr>
          <a:xfrm>
            <a:off x="0" y="102888"/>
            <a:ext cx="7010400" cy="245885"/>
          </a:xfrm>
          <a:prstGeom prst="rect">
            <a:avLst/>
          </a:prstGeom>
        </p:spPr>
        <p:txBody>
          <a:bodyPr wrap="square" lIns="91285" tIns="45643" rIns="91285" bIns="45643">
            <a:spAutoFit/>
          </a:bodyPr>
          <a:lstStyle/>
          <a:p>
            <a:pPr algn="l">
              <a:defRPr/>
            </a:pPr>
            <a:r>
              <a:rPr lang="en-US" sz="1000" b="0" dirty="0" smtClean="0"/>
              <a:t>New York State 2013 Grades 3-8 Common</a:t>
            </a:r>
            <a:r>
              <a:rPr lang="en-US" sz="1000" b="0" baseline="0" dirty="0" smtClean="0"/>
              <a:t> </a:t>
            </a:r>
            <a:r>
              <a:rPr lang="en-US" sz="1000" b="0" dirty="0" smtClean="0"/>
              <a:t>Core</a:t>
            </a:r>
            <a:r>
              <a:rPr lang="en-US" sz="1000" b="0" baseline="0" dirty="0" smtClean="0"/>
              <a:t> Math </a:t>
            </a:r>
            <a:r>
              <a:rPr lang="en-US" sz="1000" b="0" dirty="0" smtClean="0"/>
              <a:t>Rubric and Scoring Turnkey Training</a:t>
            </a:r>
            <a:endParaRPr lang="en-GB" sz="1000" b="0" dirty="0" smtClean="0">
              <a:latin typeface="Gill Sans MT Pro Book" pitchFamily="-1" charset="0"/>
            </a:endParaRPr>
          </a:p>
        </p:txBody>
      </p:sp>
      <p:cxnSp>
        <p:nvCxnSpPr>
          <p:cNvPr id="15" name="Straight Connector 14"/>
          <p:cNvCxnSpPr/>
          <p:nvPr/>
        </p:nvCxnSpPr>
        <p:spPr>
          <a:xfrm>
            <a:off x="0" y="379509"/>
            <a:ext cx="7010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0" y="9007552"/>
            <a:ext cx="7010400"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Rectangle 7"/>
          <p:cNvSpPr>
            <a:spLocks noGrp="1" noChangeArrowheads="1"/>
          </p:cNvSpPr>
          <p:nvPr>
            <p:ph type="sldNum" sz="quarter" idx="5"/>
          </p:nvPr>
        </p:nvSpPr>
        <p:spPr bwMode="auto">
          <a:xfrm>
            <a:off x="3971081" y="8822387"/>
            <a:ext cx="3037735" cy="466088"/>
          </a:xfrm>
          <a:prstGeom prst="rect">
            <a:avLst/>
          </a:prstGeom>
          <a:noFill/>
          <a:ln w="9525">
            <a:noFill/>
            <a:miter lim="800000"/>
            <a:headEnd/>
            <a:tailEnd/>
          </a:ln>
          <a:effectLst/>
        </p:spPr>
        <p:txBody>
          <a:bodyPr vert="horz" wrap="square" lIns="89123" tIns="44563" rIns="89123" bIns="44563" numCol="1" anchor="b" anchorCtr="0" compatLnSpc="1">
            <a:prstTxWarp prst="textNoShape">
              <a:avLst/>
            </a:prstTxWarp>
          </a:bodyPr>
          <a:lstStyle>
            <a:lvl1pPr algn="r" defTabSz="891451">
              <a:defRPr sz="1100">
                <a:latin typeface="Arial" charset="0"/>
                <a:cs typeface="Arial" charset="0"/>
              </a:defRPr>
            </a:lvl1pPr>
          </a:lstStyle>
          <a:p>
            <a:pPr>
              <a:defRPr/>
            </a:pPr>
            <a:fld id="{BC7F7FC8-DFCC-4405-AF1D-4EB489BCB67C}" type="slidenum">
              <a:rPr lang="en-GB" smtClean="0"/>
              <a:pPr>
                <a:defRPr/>
              </a:pPr>
              <a:t>‹#›</a:t>
            </a:fld>
            <a:endParaRPr lang="en-GB" dirty="0"/>
          </a:p>
        </p:txBody>
      </p:sp>
      <p:sp>
        <p:nvSpPr>
          <p:cNvPr id="18" name="Rectangle 17"/>
          <p:cNvSpPr/>
          <p:nvPr/>
        </p:nvSpPr>
        <p:spPr>
          <a:xfrm>
            <a:off x="5457463" y="9026577"/>
            <a:ext cx="1237201" cy="245885"/>
          </a:xfrm>
          <a:prstGeom prst="rect">
            <a:avLst/>
          </a:prstGeom>
        </p:spPr>
        <p:txBody>
          <a:bodyPr wrap="none" lIns="91285" tIns="45643" rIns="91285" bIns="45643">
            <a:spAutoFit/>
          </a:bodyPr>
          <a:lstStyle/>
          <a:p>
            <a:r>
              <a:rPr lang="en-GB" sz="1000" dirty="0" smtClean="0"/>
              <a:t>Facilitator Guide</a:t>
            </a:r>
            <a:endParaRPr lang="en-US" sz="1000" dirty="0"/>
          </a:p>
        </p:txBody>
      </p:sp>
    </p:spTree>
    <p:extLst>
      <p:ext uri="{BB962C8B-B14F-4D97-AF65-F5344CB8AC3E}">
        <p14:creationId xmlns:p14="http://schemas.microsoft.com/office/powerpoint/2010/main" val="408512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1pPr>
    <a:lvl2pPr marL="4572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2pPr>
    <a:lvl3pPr marL="9144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3pPr>
    <a:lvl4pPr marL="13716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4pPr>
    <a:lvl5pPr marL="18288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Notes Placeholder 2"/>
          <p:cNvSpPr>
            <a:spLocks noGrp="1"/>
          </p:cNvSpPr>
          <p:nvPr>
            <p:ph type="body" idx="1"/>
          </p:nvPr>
        </p:nvSpPr>
        <p:spPr/>
        <p:txBody>
          <a:bodyPr/>
          <a:lstStyle/>
          <a:p>
            <a:endParaRPr lang="en-US" dirty="0" smtClean="0"/>
          </a:p>
          <a:p>
            <a:pPr defTabSz="912856">
              <a:defRPr/>
            </a:pPr>
            <a:r>
              <a:rPr lang="en-US" dirty="0" smtClean="0"/>
              <a:t>Ensure participants have a copy of </a:t>
            </a:r>
            <a:r>
              <a:rPr lang="en-US" dirty="0" smtClean="0">
                <a:latin typeface="Verdana" pitchFamily="34" charset="0"/>
                <a:cs typeface="Arial" charset="0"/>
              </a:rPr>
              <a:t>the Grade 6 Short-response (2-point) Sample Guide/Practice Set packet.</a:t>
            </a:r>
          </a:p>
          <a:p>
            <a:endParaRPr lang="en-US" dirty="0" smtClean="0"/>
          </a:p>
          <a:p>
            <a:r>
              <a:rPr lang="en-US" dirty="0" smtClean="0"/>
              <a:t>The</a:t>
            </a:r>
            <a:r>
              <a:rPr lang="en-US" baseline="0" dirty="0" smtClean="0"/>
              <a:t> </a:t>
            </a:r>
            <a:r>
              <a:rPr lang="en-US" dirty="0" smtClean="0"/>
              <a:t>general purpose of this</a:t>
            </a:r>
            <a:r>
              <a:rPr lang="en-US" baseline="0" dirty="0" smtClean="0"/>
              <a:t> </a:t>
            </a:r>
            <a:r>
              <a:rPr lang="en-US" dirty="0" smtClean="0"/>
              <a:t>video:  </a:t>
            </a:r>
          </a:p>
          <a:p>
            <a:endParaRPr lang="en-US" dirty="0" smtClean="0"/>
          </a:p>
          <a:p>
            <a:r>
              <a:rPr lang="en-US" dirty="0" smtClean="0"/>
              <a:t>Now that you have the descriptions of the levels of performance on the two point rubric</a:t>
            </a:r>
            <a:r>
              <a:rPr lang="en-US" baseline="0" dirty="0" smtClean="0"/>
              <a:t> and have the seen how the</a:t>
            </a:r>
            <a:r>
              <a:rPr lang="en-US" dirty="0" smtClean="0"/>
              <a:t> guide papers to define what</a:t>
            </a:r>
            <a:r>
              <a:rPr lang="en-US" baseline="0" dirty="0" smtClean="0"/>
              <a:t> types of work demonstrate the understanding required for each level of the two point rubric, we will use this information to score the 5 practice papers.  If you find that your scores are not accurate, it is important to consider why.   Once you are able to identify how the practice papers connect to the guide papers, your accuracy will improve. </a:t>
            </a:r>
            <a:endParaRPr lang="en-US" dirty="0" smtClean="0"/>
          </a:p>
          <a:p>
            <a:endParaRPr lang="en-US" dirty="0" smtClean="0"/>
          </a:p>
        </p:txBody>
      </p:sp>
      <p:sp>
        <p:nvSpPr>
          <p:cNvPr id="171012" name="Slide Number Placeholder 3"/>
          <p:cNvSpPr>
            <a:spLocks noGrp="1"/>
          </p:cNvSpPr>
          <p:nvPr>
            <p:ph type="sldNum" sz="quarter" idx="5"/>
          </p:nvPr>
        </p:nvSpPr>
        <p:spPr>
          <a:xfrm>
            <a:off x="3971081" y="8822387"/>
            <a:ext cx="3037735" cy="466088"/>
          </a:xfrm>
        </p:spPr>
        <p:txBody>
          <a:bodyPr/>
          <a:lstStyle/>
          <a:p>
            <a:fld id="{B2EEA984-5704-4F91-90CA-44AF48FDC865}" type="slidenum">
              <a:rPr lang="en-GB" smtClean="0"/>
              <a:pPr/>
              <a:t>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pic>
        <p:nvPicPr>
          <p:cNvPr id="8" name="Picture 2" descr="C:\Users\Christina\AppData\Local\Microsoft\Windows\Temporary Internet Files\Content.IE5\MC900431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29" y="818032"/>
            <a:ext cx="912632" cy="9130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72231" y="1001476"/>
            <a:ext cx="1394474" cy="430299"/>
          </a:xfrm>
          <a:prstGeom prst="rect">
            <a:avLst/>
          </a:prstGeom>
          <a:noFill/>
        </p:spPr>
        <p:txBody>
          <a:bodyPr wrap="square" lIns="91285" tIns="45643" rIns="91285" bIns="45643" rtlCol="0">
            <a:spAutoFit/>
          </a:bodyPr>
          <a:lstStyle/>
          <a:p>
            <a:r>
              <a:rPr lang="en-US" sz="1100" dirty="0"/>
              <a:t>Time estimate: </a:t>
            </a:r>
          </a:p>
          <a:p>
            <a:r>
              <a:rPr lang="en-US" sz="1100" dirty="0"/>
              <a:t>4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09924" name="Slide Number Placeholder 3"/>
          <p:cNvSpPr>
            <a:spLocks noGrp="1"/>
          </p:cNvSpPr>
          <p:nvPr>
            <p:ph type="sldNum" sz="quarter" idx="5"/>
          </p:nvPr>
        </p:nvSpPr>
        <p:spPr/>
        <p:txBody>
          <a:bodyPr/>
          <a:lstStyle/>
          <a:p>
            <a:fld id="{748EBFA1-FECA-464A-860A-5A63A867DE3C}" type="slidenum">
              <a:rPr lang="en-GB" smtClean="0"/>
              <a:pPr/>
              <a:t>10</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Refer participants to Practice Paper 5 in the Grade 6 Short-response (2-point) Sample Practice Set packet.</a:t>
            </a:r>
          </a:p>
          <a:p>
            <a:endParaRPr lang="en-US" dirty="0" smtClean="0"/>
          </a:p>
          <a:p>
            <a:r>
              <a:rPr lang="en-US" dirty="0" smtClean="0"/>
              <a:t>Practice Paper</a:t>
            </a:r>
            <a:r>
              <a:rPr lang="en-US" baseline="0" dirty="0" smtClean="0"/>
              <a:t> 5 receives a score of 2.  </a:t>
            </a:r>
            <a:r>
              <a:rPr lang="en-US" dirty="0" smtClean="0"/>
              <a:t>This response answers the question correctly and indicates that the student has completed the task correctly, using mathematically sound procedures. The individual operations are calculated separately and correctly in the proper order, resulting in the correct answer. While the work contains a run-on equation (3 × 3 = 9 × 4 = 36), this is considered part of the work process and does not detract from the demonstration of understanding. The</a:t>
            </a:r>
            <a:r>
              <a:rPr lang="en-US" baseline="0" dirty="0" smtClean="0"/>
              <a:t> step showing that 6 x 3 is 18 is not included, but that was also deemed to not detract from a demonstration of understanding. </a:t>
            </a:r>
          </a:p>
          <a:p>
            <a:endParaRPr lang="en-US" dirty="0"/>
          </a:p>
        </p:txBody>
      </p:sp>
      <p:sp>
        <p:nvSpPr>
          <p:cNvPr id="4" name="Slide Number Placeholder 3"/>
          <p:cNvSpPr>
            <a:spLocks noGrp="1"/>
          </p:cNvSpPr>
          <p:nvPr>
            <p:ph type="sldNum" sz="quarter" idx="10"/>
          </p:nvPr>
        </p:nvSpPr>
        <p:spPr/>
        <p:txBody>
          <a:bodyPr/>
          <a:lstStyle/>
          <a:p>
            <a:fld id="{1A202337-F4D6-4504-9D17-B713B6592478}" type="slidenum">
              <a:rPr lang="en-GB" smtClean="0"/>
              <a:pPr/>
              <a:t>11</a:t>
            </a:fld>
            <a:endParaRPr lang="en-GB" dirty="0"/>
          </a:p>
        </p:txBody>
      </p:sp>
      <p:sp>
        <p:nvSpPr>
          <p:cNvPr id="7" name="Slide Image Placeholder 6"/>
          <p:cNvSpPr>
            <a:spLocks noGrp="1" noRot="1" noChangeAspect="1"/>
          </p:cNvSpPr>
          <p:nvPr>
            <p:ph type="sldImg"/>
          </p:nvPr>
        </p:nvSpPr>
        <p:spPr>
          <a:xfrm>
            <a:off x="231775" y="630238"/>
            <a:ext cx="3857625" cy="2894012"/>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10948" name="Slide Number Placeholder 3"/>
          <p:cNvSpPr>
            <a:spLocks noGrp="1"/>
          </p:cNvSpPr>
          <p:nvPr>
            <p:ph type="sldNum" sz="quarter" idx="5"/>
          </p:nvPr>
        </p:nvSpPr>
        <p:spPr/>
        <p:txBody>
          <a:bodyPr/>
          <a:lstStyle/>
          <a:p>
            <a:fld id="{09B12DE8-518E-4154-9307-AF0EF8B71EC4}" type="slidenum">
              <a:rPr lang="en-GB" smtClean="0"/>
              <a:pPr/>
              <a:t>12</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concludes video</a:t>
            </a:r>
            <a:r>
              <a:rPr lang="en-US" baseline="0" dirty="0" smtClean="0"/>
              <a:t> 6.  </a:t>
            </a:r>
          </a:p>
          <a:p>
            <a:endParaRPr lang="en-US" baseline="0" smtClean="0"/>
          </a:p>
          <a:p>
            <a:r>
              <a:rPr lang="en-US" baseline="0" smtClean="0"/>
              <a:t>Videos </a:t>
            </a:r>
            <a:r>
              <a:rPr lang="en-US" baseline="0" dirty="0" smtClean="0"/>
              <a:t>7 and 8 will look at an Eighth grade example of a two-point question.  </a:t>
            </a:r>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13</a:t>
            </a:fld>
            <a:endParaRPr lang="en-GB" dirty="0"/>
          </a:p>
        </p:txBody>
      </p:sp>
    </p:spTree>
    <p:extLst>
      <p:ext uri="{BB962C8B-B14F-4D97-AF65-F5344CB8AC3E}">
        <p14:creationId xmlns:p14="http://schemas.microsoft.com/office/powerpoint/2010/main" val="299950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14</a:t>
            </a:fld>
            <a:endParaRPr lang="en-GB" dirty="0"/>
          </a:p>
        </p:txBody>
      </p:sp>
    </p:spTree>
    <p:extLst>
      <p:ext uri="{BB962C8B-B14F-4D97-AF65-F5344CB8AC3E}">
        <p14:creationId xmlns:p14="http://schemas.microsoft.com/office/powerpoint/2010/main" val="2823858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r>
              <a:rPr lang="en-US" dirty="0" smtClean="0"/>
              <a:t>Refer participants to the</a:t>
            </a:r>
            <a:r>
              <a:rPr lang="en-US" baseline="0" dirty="0" smtClean="0"/>
              <a:t> </a:t>
            </a:r>
            <a:r>
              <a:rPr lang="en-US" dirty="0" smtClean="0"/>
              <a:t>Grade 6</a:t>
            </a:r>
            <a:r>
              <a:rPr lang="en-US" baseline="0" dirty="0" smtClean="0"/>
              <a:t> Short-response (2-Point) Sample Question Practice Set packet.</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latin typeface="Verdana" pitchFamily="34" charset="0"/>
                <a:cs typeface="Arial" charset="0"/>
              </a:rPr>
              <a:t>If you have not already scored the practice set, please pause the video so you can </a:t>
            </a:r>
            <a:r>
              <a:rPr lang="en-US" dirty="0" smtClean="0">
                <a:latin typeface="Verdana" pitchFamily="34" charset="0"/>
                <a:cs typeface="Arial" charset="0"/>
              </a:rPr>
              <a:t>read and score the entire practice set prior to reviewing the responses in the set. </a:t>
            </a:r>
          </a:p>
          <a:p>
            <a:endParaRPr lang="en-US" dirty="0" smtClean="0">
              <a:latin typeface="Verdana" pitchFamily="34" charset="0"/>
              <a:cs typeface="Arial" charset="0"/>
            </a:endParaRPr>
          </a:p>
          <a:p>
            <a:r>
              <a:rPr lang="en-US" b="1" dirty="0" smtClean="0">
                <a:latin typeface="Verdana" pitchFamily="34" charset="0"/>
                <a:cs typeface="Arial" charset="0"/>
              </a:rPr>
              <a:t>Notes for Face</a:t>
            </a:r>
            <a:r>
              <a:rPr lang="en-US" b="1" baseline="0" dirty="0" smtClean="0">
                <a:latin typeface="Verdana" pitchFamily="34" charset="0"/>
                <a:cs typeface="Arial" charset="0"/>
              </a:rPr>
              <a:t> to Face Training Sessions: </a:t>
            </a:r>
          </a:p>
          <a:p>
            <a:r>
              <a:rPr lang="en-US" dirty="0" smtClean="0">
                <a:latin typeface="Verdana" pitchFamily="34" charset="0"/>
                <a:cs typeface="Arial" charset="0"/>
              </a:rPr>
              <a:t>For each response in the set you may ask teachers to raise their hands when you call the score they assigned. </a:t>
            </a:r>
          </a:p>
          <a:p>
            <a:endParaRPr lang="en-US" dirty="0" smtClean="0">
              <a:latin typeface="Verdana" pitchFamily="34" charset="0"/>
              <a:cs typeface="Arial" charset="0"/>
            </a:endParaRPr>
          </a:p>
          <a:p>
            <a:r>
              <a:rPr lang="en-US" dirty="0" smtClean="0">
                <a:latin typeface="Verdana" pitchFamily="34" charset="0"/>
                <a:cs typeface="Arial" charset="0"/>
              </a:rPr>
              <a:t>Ask the</a:t>
            </a:r>
            <a:r>
              <a:rPr lang="en-US" baseline="0" dirty="0" smtClean="0">
                <a:latin typeface="Verdana" pitchFamily="34" charset="0"/>
                <a:cs typeface="Arial" charset="0"/>
              </a:rPr>
              <a:t> </a:t>
            </a:r>
            <a:r>
              <a:rPr lang="en-US" dirty="0" smtClean="0">
                <a:latin typeface="Verdana" pitchFamily="34" charset="0"/>
                <a:cs typeface="Arial" charset="0"/>
              </a:rPr>
              <a:t>group who thought the score of each response was a 0, 1, or 2. </a:t>
            </a:r>
          </a:p>
          <a:p>
            <a:endParaRPr lang="en-US" dirty="0" smtClean="0">
              <a:latin typeface="Verdana" pitchFamily="34" charset="0"/>
              <a:cs typeface="Arial" charset="0"/>
            </a:endParaRPr>
          </a:p>
          <a:p>
            <a:r>
              <a:rPr lang="en-US" dirty="0" smtClean="0">
                <a:latin typeface="Verdana" pitchFamily="34" charset="0"/>
                <a:cs typeface="Arial" charset="0"/>
              </a:rPr>
              <a:t>Give teachers time to raise their hand prior to calling the next score point. This will give you an idea of where the bulk of the teachers feel this response fits. </a:t>
            </a:r>
          </a:p>
          <a:p>
            <a:endParaRPr lang="en-US" dirty="0" smtClean="0">
              <a:latin typeface="Verdana" pitchFamily="34" charset="0"/>
              <a:cs typeface="Arial" charset="0"/>
            </a:endParaRPr>
          </a:p>
          <a:p>
            <a:r>
              <a:rPr lang="en-US" dirty="0" smtClean="0">
                <a:latin typeface="Verdana" pitchFamily="34" charset="0"/>
                <a:cs typeface="Arial" charset="0"/>
              </a:rPr>
              <a:t>If time allows, you can ask for a teacher to give the reason he or she assigned the selected score. Start with a teacher who assigned the response the approved score. </a:t>
            </a:r>
          </a:p>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2</a:t>
            </a:fld>
            <a:endParaRPr lang="en-GB" dirty="0"/>
          </a:p>
        </p:txBody>
      </p:sp>
    </p:spTree>
    <p:extLst>
      <p:ext uri="{BB962C8B-B14F-4D97-AF65-F5344CB8AC3E}">
        <p14:creationId xmlns:p14="http://schemas.microsoft.com/office/powerpoint/2010/main" val="168325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Notes Placeholder 2"/>
          <p:cNvSpPr>
            <a:spLocks noGrp="1"/>
          </p:cNvSpPr>
          <p:nvPr>
            <p:ph type="body" idx="1"/>
          </p:nvPr>
        </p:nvSpPr>
        <p:spPr/>
        <p:txBody>
          <a:bodyPr/>
          <a:lstStyle/>
          <a:p>
            <a:r>
              <a:rPr lang="en-US" dirty="0" smtClean="0"/>
              <a:t>Refer participants to Practice Paper 1 in the Grade 6 Short-response (2-point) Sample Practice Set packet.</a:t>
            </a:r>
          </a:p>
          <a:p>
            <a:endParaRPr lang="en-US" dirty="0" smtClean="0"/>
          </a:p>
          <a:p>
            <a:r>
              <a:rPr lang="en-US" dirty="0" smtClean="0"/>
              <a:t>This response is only partially correct</a:t>
            </a:r>
            <a:r>
              <a:rPr lang="en-US" baseline="0" dirty="0" smtClean="0"/>
              <a:t> so it receives a score of 1. </a:t>
            </a:r>
            <a:r>
              <a:rPr lang="en-US" dirty="0" smtClean="0"/>
              <a:t> </a:t>
            </a:r>
          </a:p>
          <a:p>
            <a:endParaRPr lang="en-US" dirty="0" smtClean="0"/>
          </a:p>
          <a:p>
            <a:r>
              <a:rPr lang="en-US" dirty="0" smtClean="0"/>
              <a:t>The substitution is correctly made for x; however, the simplification of exponential terms is incorrect; an extra base value is multiplied by the product (3</a:t>
            </a:r>
            <a:r>
              <a:rPr lang="en-US" baseline="30000" dirty="0" smtClean="0"/>
              <a:t>3</a:t>
            </a:r>
            <a:r>
              <a:rPr lang="en-US" dirty="0" smtClean="0"/>
              <a:t> = 81 instead of 27; 3</a:t>
            </a:r>
            <a:r>
              <a:rPr lang="en-US" baseline="30000" dirty="0" smtClean="0"/>
              <a:t>2</a:t>
            </a:r>
            <a:r>
              <a:rPr lang="en-US" dirty="0" smtClean="0"/>
              <a:t> = 27 instead of 9). </a:t>
            </a:r>
          </a:p>
          <a:p>
            <a:endParaRPr lang="en-US" dirty="0" smtClean="0"/>
          </a:p>
          <a:p>
            <a:r>
              <a:rPr lang="en-US" dirty="0" smtClean="0"/>
              <a:t>The resultant answer is also incorrect.</a:t>
            </a:r>
          </a:p>
        </p:txBody>
      </p:sp>
      <p:sp>
        <p:nvSpPr>
          <p:cNvPr id="202756" name="Slide Number Placeholder 3"/>
          <p:cNvSpPr>
            <a:spLocks noGrp="1"/>
          </p:cNvSpPr>
          <p:nvPr>
            <p:ph type="sldNum" sz="quarter" idx="5"/>
          </p:nvPr>
        </p:nvSpPr>
        <p:spPr/>
        <p:txBody>
          <a:bodyPr/>
          <a:lstStyle/>
          <a:p>
            <a:fld id="{286E27AE-27D3-409B-8A84-C7A05E5F3BBB}" type="slidenum">
              <a:rPr lang="en-GB" smtClean="0"/>
              <a:pPr/>
              <a:t>3</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03780" name="Slide Number Placeholder 3"/>
          <p:cNvSpPr>
            <a:spLocks noGrp="1"/>
          </p:cNvSpPr>
          <p:nvPr>
            <p:ph type="sldNum" sz="quarter" idx="5"/>
          </p:nvPr>
        </p:nvSpPr>
        <p:spPr/>
        <p:txBody>
          <a:bodyPr/>
          <a:lstStyle/>
          <a:p>
            <a:fld id="{A3ABE771-C982-4FF2-AF2E-399FC83535D6}" type="slidenum">
              <a:rPr lang="en-GB" smtClean="0"/>
              <a:pPr/>
              <a:t>4</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Notes Placeholder 2"/>
          <p:cNvSpPr>
            <a:spLocks noGrp="1"/>
          </p:cNvSpPr>
          <p:nvPr>
            <p:ph type="body" idx="1"/>
          </p:nvPr>
        </p:nvSpPr>
        <p:spPr/>
        <p:txBody>
          <a:bodyPr/>
          <a:lstStyle/>
          <a:p>
            <a:r>
              <a:rPr lang="en-US" dirty="0" smtClean="0"/>
              <a:t>Refer participants to Practice Paper 2 in the Grade 6 Short-response (2-point) Sample Practice Set packet.</a:t>
            </a:r>
          </a:p>
          <a:p>
            <a:endParaRPr lang="en-US" dirty="0" smtClean="0"/>
          </a:p>
          <a:p>
            <a:r>
              <a:rPr lang="en-US" dirty="0" smtClean="0"/>
              <a:t>This response answers the question correctly and demonstrates a thorough understanding of the mathematical concepts so it gets a score of 2 points on the</a:t>
            </a:r>
            <a:r>
              <a:rPr lang="en-US" baseline="0" dirty="0" smtClean="0"/>
              <a:t> rubric</a:t>
            </a:r>
            <a:r>
              <a:rPr lang="en-US" dirty="0" smtClean="0"/>
              <a:t>. </a:t>
            </a:r>
          </a:p>
          <a:p>
            <a:endParaRPr lang="en-US" dirty="0" smtClean="0"/>
          </a:p>
          <a:p>
            <a:r>
              <a:rPr lang="en-US" dirty="0" smtClean="0"/>
              <a:t>The order of operations, all calculations, and the final answer are correct. The missing multiplication symbols from 2×3</a:t>
            </a:r>
            <a:r>
              <a:rPr lang="en-US" baseline="30000" dirty="0" smtClean="0"/>
              <a:t>3</a:t>
            </a:r>
            <a:r>
              <a:rPr lang="en-US" dirty="0" smtClean="0"/>
              <a:t> and 4×3</a:t>
            </a:r>
            <a:r>
              <a:rPr lang="en-US" baseline="30000" dirty="0" smtClean="0"/>
              <a:t>2</a:t>
            </a:r>
            <a:r>
              <a:rPr lang="en-US" dirty="0" smtClean="0"/>
              <a:t> do not detract from the demonstration of a thorough understanding. </a:t>
            </a:r>
          </a:p>
          <a:p>
            <a:endParaRPr lang="en-US" dirty="0" smtClean="0"/>
          </a:p>
        </p:txBody>
      </p:sp>
      <p:sp>
        <p:nvSpPr>
          <p:cNvPr id="204804" name="Slide Number Placeholder 3"/>
          <p:cNvSpPr>
            <a:spLocks noGrp="1"/>
          </p:cNvSpPr>
          <p:nvPr>
            <p:ph type="sldNum" sz="quarter" idx="5"/>
          </p:nvPr>
        </p:nvSpPr>
        <p:spPr/>
        <p:txBody>
          <a:bodyPr/>
          <a:lstStyle/>
          <a:p>
            <a:fld id="{E8191D13-9C71-4C5D-938C-FD1C239459C7}" type="slidenum">
              <a:rPr lang="en-GB" smtClean="0"/>
              <a:pPr/>
              <a:t>5</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7"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05828" name="Slide Number Placeholder 3"/>
          <p:cNvSpPr>
            <a:spLocks noGrp="1"/>
          </p:cNvSpPr>
          <p:nvPr>
            <p:ph type="sldNum" sz="quarter" idx="5"/>
          </p:nvPr>
        </p:nvSpPr>
        <p:spPr/>
        <p:txBody>
          <a:bodyPr/>
          <a:lstStyle/>
          <a:p>
            <a:fld id="{9ED3A672-2FCE-4CE9-BAB4-236B630FB308}" type="slidenum">
              <a:rPr lang="en-GB" smtClean="0"/>
              <a:pPr/>
              <a:t>6</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1" name="Notes Placeholder 2"/>
          <p:cNvSpPr>
            <a:spLocks noGrp="1"/>
          </p:cNvSpPr>
          <p:nvPr>
            <p:ph type="body" idx="1"/>
          </p:nvPr>
        </p:nvSpPr>
        <p:spPr/>
        <p:txBody>
          <a:bodyPr/>
          <a:lstStyle/>
          <a:p>
            <a:r>
              <a:rPr lang="en-US" dirty="0" smtClean="0"/>
              <a:t>Refer participants to Practice Paper 3 in the Grade 6 Short-response (2-point) Sample Practice Set packet.</a:t>
            </a:r>
          </a:p>
          <a:p>
            <a:endParaRPr lang="en-US" dirty="0" smtClean="0"/>
          </a:p>
          <a:p>
            <a:r>
              <a:rPr lang="en-US" dirty="0" smtClean="0"/>
              <a:t>This paper</a:t>
            </a:r>
            <a:r>
              <a:rPr lang="en-US" baseline="0" dirty="0" smtClean="0"/>
              <a:t> receives a 1 because it </a:t>
            </a:r>
            <a:r>
              <a:rPr lang="en-US" dirty="0" smtClean="0"/>
              <a:t>is only partially correct.</a:t>
            </a:r>
            <a:r>
              <a:rPr lang="en-US" baseline="0" dirty="0" smtClean="0"/>
              <a:t>  It</a:t>
            </a:r>
            <a:r>
              <a:rPr lang="en-US" dirty="0" smtClean="0"/>
              <a:t> contains an incorrect solution but applies a mathematically appropriate process. The final term (-6x) is not included in the solution. However, the order of operations for the remaining terms in the expression is correctly followed and all calculations are correct. The answer is correct for the expression used in the work.</a:t>
            </a:r>
          </a:p>
        </p:txBody>
      </p:sp>
      <p:sp>
        <p:nvSpPr>
          <p:cNvPr id="206852" name="Slide Number Placeholder 3"/>
          <p:cNvSpPr>
            <a:spLocks noGrp="1"/>
          </p:cNvSpPr>
          <p:nvPr>
            <p:ph type="sldNum" sz="quarter" idx="5"/>
          </p:nvPr>
        </p:nvSpPr>
        <p:spPr/>
        <p:txBody>
          <a:bodyPr/>
          <a:lstStyle/>
          <a:p>
            <a:fld id="{1FF30413-AC2E-4927-B562-53937130C583}" type="slidenum">
              <a:rPr lang="en-GB" smtClean="0"/>
              <a:pPr/>
              <a:t>7</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p:txBody>
      </p:sp>
      <p:sp>
        <p:nvSpPr>
          <p:cNvPr id="207876" name="Slide Number Placeholder 3"/>
          <p:cNvSpPr>
            <a:spLocks noGrp="1"/>
          </p:cNvSpPr>
          <p:nvPr>
            <p:ph type="sldNum" sz="quarter" idx="5"/>
          </p:nvPr>
        </p:nvSpPr>
        <p:spPr/>
        <p:txBody>
          <a:bodyPr/>
          <a:lstStyle/>
          <a:p>
            <a:fld id="{1176AECA-3FD1-458A-8128-E5548201B414}" type="slidenum">
              <a:rPr lang="en-GB" smtClean="0"/>
              <a:pPr/>
              <a:t>8</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9" name="Notes Placeholder 2"/>
          <p:cNvSpPr>
            <a:spLocks noGrp="1"/>
          </p:cNvSpPr>
          <p:nvPr>
            <p:ph type="body" idx="1"/>
          </p:nvPr>
        </p:nvSpPr>
        <p:spPr/>
        <p:txBody>
          <a:bodyPr/>
          <a:lstStyle/>
          <a:p>
            <a:r>
              <a:rPr lang="en-US" dirty="0" smtClean="0"/>
              <a:t>Refer participants to Practice Paper 4 in the Grade 6 Short-response (2-point) Sample Practice Set packet.</a:t>
            </a:r>
          </a:p>
          <a:p>
            <a:endParaRPr lang="en-US" dirty="0" smtClean="0"/>
          </a:p>
          <a:p>
            <a:r>
              <a:rPr lang="en-US" dirty="0" smtClean="0"/>
              <a:t>This response is incorrect and receives a score point of 0. The final term is dropped. The order of operations is incorrect; the multiplication steps are completed prior to the exponent calculations. The exponential terms are incorrectly simplified. The answer is incorrect.  </a:t>
            </a:r>
          </a:p>
          <a:p>
            <a:endParaRPr lang="en-US" dirty="0" smtClean="0"/>
          </a:p>
          <a:p>
            <a:r>
              <a:rPr lang="en-US" dirty="0" smtClean="0"/>
              <a:t>This work is similar to the 0 we saw through Guide Paper 7 where the student had multiplied</a:t>
            </a:r>
            <a:r>
              <a:rPr lang="en-US" baseline="0" dirty="0" smtClean="0"/>
              <a:t> prior to completing the exponent calculations.   </a:t>
            </a:r>
            <a:endParaRPr lang="en-US" dirty="0" smtClean="0"/>
          </a:p>
        </p:txBody>
      </p:sp>
      <p:sp>
        <p:nvSpPr>
          <p:cNvPr id="208900" name="Slide Number Placeholder 3"/>
          <p:cNvSpPr>
            <a:spLocks noGrp="1"/>
          </p:cNvSpPr>
          <p:nvPr>
            <p:ph type="sldNum" sz="quarter" idx="5"/>
          </p:nvPr>
        </p:nvSpPr>
        <p:spPr/>
        <p:txBody>
          <a:bodyPr/>
          <a:lstStyle/>
          <a:p>
            <a:fld id="{170A02EC-6DC7-43AB-B001-9E2A88513089}" type="slidenum">
              <a:rPr lang="en-GB" smtClean="0"/>
              <a:pPr/>
              <a:t>9</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2" descr="Pearson_Strap_Bound_White"/>
          <p:cNvPicPr>
            <a:picLocks noChangeAspect="1" noChangeArrowheads="1"/>
          </p:cNvPicPr>
          <p:nvPr userDrawn="1">
            <p:custDataLst>
              <p:tags r:id="rId1"/>
            </p:custDataLst>
          </p:nvPr>
        </p:nvPicPr>
        <p:blipFill>
          <a:blip r:embed="rId3"/>
          <a:srcRect/>
          <a:stretch>
            <a:fillRect/>
          </a:stretch>
        </p:blipFill>
        <p:spPr bwMode="auto">
          <a:xfrm>
            <a:off x="0" y="6356350"/>
            <a:ext cx="1908175" cy="493713"/>
          </a:xfrm>
          <a:prstGeom prst="rect">
            <a:avLst/>
          </a:prstGeom>
          <a:noFill/>
          <a:ln w="9525">
            <a:noFill/>
            <a:miter lim="800000"/>
            <a:headEnd/>
            <a:tailEnd/>
          </a:ln>
        </p:spPr>
      </p:pic>
      <p:sp>
        <p:nvSpPr>
          <p:cNvPr id="3" name="Rectangle 9"/>
          <p:cNvSpPr>
            <a:spLocks noChangeArrowheads="1"/>
          </p:cNvSpPr>
          <p:nvPr userDrawn="1"/>
        </p:nvSpPr>
        <p:spPr bwMode="auto">
          <a:xfrm>
            <a:off x="-12700" y="6502400"/>
            <a:ext cx="91821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fld id="{D16B8BAC-7A9D-4D10-9AB4-B6BD8A5777C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solidFill>
                  <a:schemeClr val="accent3"/>
                </a:solidFill>
              </a:defRPr>
            </a:lvl1pPr>
          </a:lstStyle>
          <a:p>
            <a:pPr>
              <a:defRPr/>
            </a:pPr>
            <a:fld id="{DB51F911-9872-4B24-A7FD-2C5516E4AA1A}"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954F75-B906-4C76-8DBF-71B6BCDA871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a:noFill/>
          <a:ln>
            <a:noFill/>
          </a:ln>
          <a:extLst/>
        </p:spPr>
        <p:txBody>
          <a:bodyPr/>
          <a:lstStyle>
            <a:lvl1pPr>
              <a:defRPr lang="en-US" sz="2400" b="0" kern="1200">
                <a:solidFill>
                  <a:srgbClr val="628DBB"/>
                </a:solidFill>
                <a:latin typeface="Verdana" pitchFamily="-1" charset="0"/>
                <a:ea typeface="+mn-ea"/>
                <a:cs typeface="Arial" charset="0"/>
              </a:defRPr>
            </a:lvl1pPr>
          </a:lstStyle>
          <a:p>
            <a:pPr lvl="0"/>
            <a:r>
              <a:rPr lang="en-US"/>
              <a:t>Click to edit Master title style</a:t>
            </a:r>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0E6108-4ED6-4433-BA0D-75963D80D0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4375"/>
            <a:ext cx="9144000" cy="785813"/>
          </a:xfrm>
          <a:prstGeom prst="rect">
            <a:avLst/>
          </a:prstGeom>
          <a:solidFill>
            <a:schemeClr val="bg1"/>
          </a:solidFill>
          <a:ln w="9525" algn="ctr">
            <a:noFill/>
            <a:round/>
            <a:headEnd/>
            <a:tailEnd/>
          </a:ln>
        </p:spPr>
        <p:txBody>
          <a:bodyPr lIns="0" tIns="0" rIns="0" bIns="0"/>
          <a:lstStyle/>
          <a:p>
            <a:pPr>
              <a:spcBef>
                <a:spcPct val="50000"/>
              </a:spcBef>
              <a:defRPr/>
            </a:pPr>
            <a:endParaRPr lang="en-US" dirty="0"/>
          </a:p>
        </p:txBody>
      </p:sp>
      <p:sp>
        <p:nvSpPr>
          <p:cNvPr id="2" name="Title 1"/>
          <p:cNvSpPr>
            <a:spLocks noGrp="1"/>
          </p:cNvSpPr>
          <p:nvPr>
            <p:ph type="title"/>
          </p:nvPr>
        </p:nvSpPr>
        <p:spPr>
          <a:xfrm>
            <a:off x="365125" y="207670"/>
            <a:ext cx="8229600" cy="450056"/>
          </a:xfrm>
          <a:noFill/>
          <a:ln>
            <a:noFill/>
          </a:ln>
          <a:extLst/>
        </p:spPr>
        <p:txBody>
          <a:bodyPr/>
          <a:lstStyle>
            <a:lvl1pPr>
              <a:defRPr lang="en-US"/>
            </a:lvl1pPr>
          </a:lstStyle>
          <a:p>
            <a:pPr lvl="0"/>
            <a:r>
              <a:rPr lang="en-US"/>
              <a:t>Click to edit Master title style</a:t>
            </a:r>
          </a:p>
        </p:txBody>
      </p:sp>
      <p:sp>
        <p:nvSpPr>
          <p:cNvPr id="8" name="Slide Number Placeholder 4"/>
          <p:cNvSpPr txBox="1">
            <a:spLocks/>
          </p:cNvSpPr>
          <p:nvPr userDrawn="1"/>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p:spPr>
        <p:txBody>
          <a:bodyPr/>
          <a:lstStyle>
            <a:lvl1pPr>
              <a:defRPr lang="en-US"/>
            </a:lvl1pPr>
          </a:lstStyle>
          <a:p>
            <a:pPr lvl="0"/>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E4C9FFE0-BAFC-47E5-9493-BE1D780B66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39683D-1C67-49D7-8285-8FBF4904778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udentExample">
    <p:spTree>
      <p:nvGrpSpPr>
        <p:cNvPr id="1" name=""/>
        <p:cNvGrpSpPr/>
        <p:nvPr/>
      </p:nvGrpSpPr>
      <p:grpSpPr>
        <a:xfrm>
          <a:off x="0" y="0"/>
          <a:ext cx="0" cy="0"/>
          <a:chOff x="0" y="0"/>
          <a:chExt cx="0" cy="0"/>
        </a:xfrm>
      </p:grpSpPr>
      <p:sp>
        <p:nvSpPr>
          <p:cNvPr id="2" name="Title 1"/>
          <p:cNvSpPr>
            <a:spLocks noGrp="1"/>
          </p:cNvSpPr>
          <p:nvPr>
            <p:ph type="title"/>
          </p:nvPr>
        </p:nvSpPr>
        <p:spPr>
          <a:xfrm>
            <a:off x="365125" y="186742"/>
            <a:ext cx="8229600" cy="900112"/>
          </a:xfrm>
          <a:noFill/>
          <a:ln>
            <a:noFill/>
          </a:ln>
          <a:extLst/>
        </p:spPr>
        <p:txBody>
          <a:bodyPr/>
          <a:lstStyle>
            <a:lvl1pPr>
              <a:defRPr lang="en-US" dirty="0"/>
            </a:lvl1pPr>
          </a:lstStyle>
          <a:p>
            <a:pPr lvl="0"/>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06CF7D24-BF4A-42E9-9917-DCA939518D5D}"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6502400"/>
            <a:ext cx="91567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1027" name="Rectangle 6"/>
          <p:cNvSpPr>
            <a:spLocks noChangeArrowheads="1"/>
          </p:cNvSpPr>
          <p:nvPr/>
        </p:nvSpPr>
        <p:spPr bwMode="auto">
          <a:xfrm>
            <a:off x="0" y="0"/>
            <a:ext cx="9144000" cy="1193800"/>
          </a:xfrm>
          <a:prstGeom prst="rect">
            <a:avLst/>
          </a:prstGeom>
          <a:solidFill>
            <a:srgbClr val="E3EDF4"/>
          </a:solidFill>
          <a:ln w="9525">
            <a:noFill/>
            <a:round/>
            <a:headEnd/>
            <a:tailEnd/>
          </a:ln>
        </p:spPr>
        <p:txBody>
          <a:bodyPr lIns="0" tIns="0" rIns="0" bIns="0"/>
          <a:lstStyle/>
          <a:p>
            <a:pPr>
              <a:spcBef>
                <a:spcPct val="50000"/>
              </a:spcBef>
              <a:defRPr/>
            </a:pPr>
            <a:endParaRPr lang="en-US" dirty="0"/>
          </a:p>
        </p:txBody>
      </p:sp>
      <p:sp>
        <p:nvSpPr>
          <p:cNvPr id="1028" name="Rectangle 2"/>
          <p:cNvSpPr>
            <a:spLocks noGrp="1" noChangeArrowheads="1"/>
          </p:cNvSpPr>
          <p:nvPr>
            <p:ph type="title"/>
          </p:nvPr>
        </p:nvSpPr>
        <p:spPr bwMode="auto">
          <a:xfrm>
            <a:off x="365125" y="234950"/>
            <a:ext cx="8229600" cy="90011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72070" name="Rectangle 6"/>
          <p:cNvSpPr>
            <a:spLocks noGrp="1" noChangeArrowheads="1"/>
          </p:cNvSpPr>
          <p:nvPr>
            <p:ph type="sldNum" sz="quarter" idx="4"/>
          </p:nvPr>
        </p:nvSpPr>
        <p:spPr bwMode="gray">
          <a:xfrm>
            <a:off x="8623300" y="6584950"/>
            <a:ext cx="520700" cy="2730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b="1">
                <a:solidFill>
                  <a:schemeClr val="bg1"/>
                </a:solidFill>
                <a:latin typeface="Verdana" pitchFamily="-1" charset="0"/>
                <a:cs typeface="Arial" charset="0"/>
              </a:defRPr>
            </a:lvl1pPr>
          </a:lstStyle>
          <a:p>
            <a:pPr>
              <a:defRPr/>
            </a:pPr>
            <a:fld id="{08C499F4-69B0-410F-8D93-A17F0EBCB59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2" r:id="rId1"/>
    <p:sldLayoutId id="2147484056" r:id="rId2"/>
    <p:sldLayoutId id="2147484057" r:id="rId3"/>
    <p:sldLayoutId id="2147484058" r:id="rId4"/>
    <p:sldLayoutId id="2147484063" r:id="rId5"/>
    <p:sldLayoutId id="2147484059" r:id="rId6"/>
    <p:sldLayoutId id="2147484060" r:id="rId7"/>
    <p:sldLayoutId id="2147484061" r:id="rId8"/>
  </p:sldLayoutIdLst>
  <p:timing>
    <p:tnLst>
      <p:par>
        <p:cTn id="1" dur="indefinite" restart="never" nodeType="tmRoot"/>
      </p:par>
    </p:tnLst>
  </p:timing>
  <p:hf hdr="0" dt="0"/>
  <p:txStyles>
    <p:titleStyle>
      <a:lvl1pPr algn="l" rtl="0" eaLnBrk="0" fontAlgn="base" hangingPunct="0">
        <a:spcBef>
          <a:spcPct val="0"/>
        </a:spcBef>
        <a:spcAft>
          <a:spcPct val="0"/>
        </a:spcAft>
        <a:defRPr lang="en-US" sz="2400" kern="1200">
          <a:solidFill>
            <a:srgbClr val="628DBB"/>
          </a:solidFill>
          <a:latin typeface="Verdana" pitchFamily="-1" charset="0"/>
          <a:ea typeface="+mn-ea"/>
          <a:cs typeface="Arial" charset="0"/>
        </a:defRPr>
      </a:lvl1pPr>
      <a:lvl2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2pPr>
      <a:lvl3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3pPr>
      <a:lvl4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4pPr>
      <a:lvl5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5pPr>
      <a:lvl6pPr marL="4572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6pPr>
      <a:lvl7pPr marL="9144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7pPr>
      <a:lvl8pPr marL="13716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8pPr>
      <a:lvl9pPr marL="18288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9pPr>
    </p:titleStyle>
    <p:bodyStyle>
      <a:lvl1pPr marL="342900" indent="-342900" algn="l" rtl="0" eaLnBrk="0" fontAlgn="base" hangingPunct="0">
        <a:spcBef>
          <a:spcPct val="50000"/>
        </a:spcBef>
        <a:spcAft>
          <a:spcPct val="0"/>
        </a:spcAft>
        <a:buSzPct val="80000"/>
        <a:buFont typeface="Verdana" pitchFamily="34" charset="0"/>
        <a:defRPr sz="2400">
          <a:solidFill>
            <a:schemeClr val="tx1"/>
          </a:solidFill>
          <a:latin typeface="Gill Sans MT Pro Book"/>
          <a:ea typeface="+mn-ea"/>
          <a:cs typeface="Gill Sans MT Pro Book"/>
        </a:defRPr>
      </a:lvl1pPr>
      <a:lvl2pPr marL="336550" indent="-334963" algn="l" rtl="0" eaLnBrk="0" fontAlgn="base" hangingPunct="0">
        <a:spcBef>
          <a:spcPct val="50000"/>
        </a:spcBef>
        <a:spcAft>
          <a:spcPct val="0"/>
        </a:spcAft>
        <a:buSzPct val="80000"/>
        <a:buFont typeface="Verdana" pitchFamily="34" charset="0"/>
        <a:buChar char="•"/>
        <a:defRPr sz="2400">
          <a:solidFill>
            <a:schemeClr val="tx1"/>
          </a:solidFill>
          <a:latin typeface="Gill Sans MT Pro Book"/>
          <a:ea typeface="+mn-ea"/>
          <a:cs typeface="Gill Sans MT Pro Book"/>
        </a:defRPr>
      </a:lvl2pPr>
      <a:lvl3pPr marL="690563" indent="-354013"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3pPr>
      <a:lvl4pPr marL="1027113" indent="-336550"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mn-ea"/>
          <a:cs typeface="+mn-cs"/>
        </a:defRPr>
      </a:lvl5pPr>
      <a:lvl6pPr marL="25146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6pPr>
      <a:lvl7pPr marL="29718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7pPr>
      <a:lvl8pPr marL="34290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8pPr>
      <a:lvl9pPr marL="38862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openxmlformats.org/officeDocument/2006/relationships/image" Target="../media/image6.png"/><Relationship Id="rId3" Type="http://schemas.openxmlformats.org/officeDocument/2006/relationships/tags" Target="../tags/tag5.xml"/><Relationship Id="rId7" Type="http://schemas.openxmlformats.org/officeDocument/2006/relationships/slideLayout" Target="../slideLayouts/slideLayout1.xml"/><Relationship Id="rId12" Type="http://schemas.openxmlformats.org/officeDocument/2006/relationships/image" Target="../media/image5.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image" Target="../media/image4.png"/><Relationship Id="rId5" Type="http://schemas.openxmlformats.org/officeDocument/2006/relationships/tags" Target="../tags/tag7.xml"/><Relationship Id="rId10" Type="http://schemas.openxmlformats.org/officeDocument/2006/relationships/image" Target="../media/image3.png"/><Relationship Id="rId4" Type="http://schemas.openxmlformats.org/officeDocument/2006/relationships/tags" Target="../tags/tag6.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emscassessinfo@mail.nysed.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engageny.org/resource/common-core-shifts/" TargetMode="External"/><Relationship Id="rId5" Type="http://schemas.openxmlformats.org/officeDocument/2006/relationships/hyperlink" Target="mailto:educatoreval@mail.nysed.gov" TargetMode="External"/><Relationship Id="rId4" Type="http://schemas.openxmlformats.org/officeDocument/2006/relationships/hyperlink" Target="http://www.p12.nysed.gov/assessment/ei/eigen.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4" descr="image3_title.png"/>
          <p:cNvPicPr>
            <a:picLocks noChangeAspect="1"/>
          </p:cNvPicPr>
          <p:nvPr>
            <p:custDataLst>
              <p:tags r:id="rId2"/>
            </p:custDataLst>
          </p:nvPr>
        </p:nvPicPr>
        <p:blipFill>
          <a:blip r:embed="rId9"/>
          <a:srcRect/>
          <a:stretch>
            <a:fillRect/>
          </a:stretch>
        </p:blipFill>
        <p:spPr bwMode="auto">
          <a:xfrm rot="1210289">
            <a:off x="2965450" y="2470150"/>
            <a:ext cx="3213100" cy="2260600"/>
          </a:xfrm>
          <a:prstGeom prst="rect">
            <a:avLst/>
          </a:prstGeom>
          <a:noFill/>
          <a:ln w="9525">
            <a:noFill/>
            <a:miter lim="800000"/>
            <a:headEnd/>
            <a:tailEnd/>
          </a:ln>
        </p:spPr>
      </p:pic>
      <p:pic>
        <p:nvPicPr>
          <p:cNvPr id="4099" name="Picture 15" descr="image4_title.png"/>
          <p:cNvPicPr>
            <a:picLocks noChangeAspect="1"/>
          </p:cNvPicPr>
          <p:nvPr>
            <p:custDataLst>
              <p:tags r:id="rId3"/>
            </p:custDataLst>
          </p:nvPr>
        </p:nvPicPr>
        <p:blipFill>
          <a:blip r:embed="rId10"/>
          <a:srcRect/>
          <a:stretch>
            <a:fillRect/>
          </a:stretch>
        </p:blipFill>
        <p:spPr bwMode="auto">
          <a:xfrm rot="-913974">
            <a:off x="4708525" y="2728913"/>
            <a:ext cx="3213100" cy="2260600"/>
          </a:xfrm>
          <a:prstGeom prst="rect">
            <a:avLst/>
          </a:prstGeom>
          <a:noFill/>
          <a:ln w="9525">
            <a:noFill/>
            <a:miter lim="800000"/>
            <a:headEnd/>
            <a:tailEnd/>
          </a:ln>
        </p:spPr>
      </p:pic>
      <p:pic>
        <p:nvPicPr>
          <p:cNvPr id="4100" name="Picture 13" descr="image1_title.png"/>
          <p:cNvPicPr>
            <a:picLocks noChangeAspect="1"/>
          </p:cNvPicPr>
          <p:nvPr>
            <p:custDataLst>
              <p:tags r:id="rId4"/>
            </p:custDataLst>
          </p:nvPr>
        </p:nvPicPr>
        <p:blipFill>
          <a:blip r:embed="rId11"/>
          <a:srcRect/>
          <a:stretch>
            <a:fillRect/>
          </a:stretch>
        </p:blipFill>
        <p:spPr bwMode="auto">
          <a:xfrm rot="-1176974">
            <a:off x="106363" y="2841625"/>
            <a:ext cx="3213100" cy="2260600"/>
          </a:xfrm>
          <a:prstGeom prst="rect">
            <a:avLst/>
          </a:prstGeom>
          <a:noFill/>
          <a:ln w="9525">
            <a:noFill/>
            <a:miter lim="800000"/>
            <a:headEnd/>
            <a:tailEnd/>
          </a:ln>
        </p:spPr>
      </p:pic>
      <p:pic>
        <p:nvPicPr>
          <p:cNvPr id="4101" name="PPTShape_0" descr="ny-images-title2.png"/>
          <p:cNvPicPr>
            <a:picLocks noChangeAspect="1"/>
          </p:cNvPicPr>
          <p:nvPr>
            <p:custDataLst>
              <p:tags r:id="rId5"/>
            </p:custDataLst>
          </p:nvPr>
        </p:nvPicPr>
        <p:blipFill>
          <a:blip r:embed="rId12"/>
          <a:srcRect/>
          <a:stretch>
            <a:fillRect/>
          </a:stretch>
        </p:blipFill>
        <p:spPr bwMode="auto">
          <a:xfrm rot="-972850">
            <a:off x="1606550" y="3008313"/>
            <a:ext cx="2790825" cy="1963737"/>
          </a:xfrm>
          <a:prstGeom prst="rect">
            <a:avLst/>
          </a:prstGeom>
          <a:noFill/>
          <a:ln w="9525">
            <a:noFill/>
            <a:miter lim="800000"/>
            <a:headEnd/>
            <a:tailEnd/>
          </a:ln>
        </p:spPr>
      </p:pic>
      <p:pic>
        <p:nvPicPr>
          <p:cNvPr id="4102" name="Picture 20" descr="ny-images-title5.png"/>
          <p:cNvPicPr>
            <a:picLocks noChangeAspect="1"/>
          </p:cNvPicPr>
          <p:nvPr>
            <p:custDataLst>
              <p:tags r:id="rId6"/>
            </p:custDataLst>
          </p:nvPr>
        </p:nvPicPr>
        <p:blipFill>
          <a:blip r:embed="rId13"/>
          <a:srcRect/>
          <a:stretch>
            <a:fillRect/>
          </a:stretch>
        </p:blipFill>
        <p:spPr bwMode="auto">
          <a:xfrm rot="659028">
            <a:off x="6191250" y="3086100"/>
            <a:ext cx="2790825" cy="1963738"/>
          </a:xfrm>
          <a:prstGeom prst="rect">
            <a:avLst/>
          </a:prstGeom>
          <a:noFill/>
          <a:ln w="9525">
            <a:noFill/>
            <a:miter lim="800000"/>
            <a:headEnd/>
            <a:tailEnd/>
          </a:ln>
        </p:spPr>
      </p:pic>
      <p:sp>
        <p:nvSpPr>
          <p:cNvPr id="4103" name="Rectangle 5"/>
          <p:cNvSpPr>
            <a:spLocks noChangeArrowheads="1"/>
          </p:cNvSpPr>
          <p:nvPr/>
        </p:nvSpPr>
        <p:spPr bwMode="auto">
          <a:xfrm>
            <a:off x="0" y="4356100"/>
            <a:ext cx="9156700" cy="2514600"/>
          </a:xfrm>
          <a:prstGeom prst="rect">
            <a:avLst/>
          </a:prstGeom>
          <a:solidFill>
            <a:srgbClr val="628DBB"/>
          </a:solidFill>
          <a:ln w="9525">
            <a:noFill/>
            <a:round/>
            <a:headEnd/>
            <a:tailEnd/>
          </a:ln>
        </p:spPr>
        <p:txBody>
          <a:bodyPr lIns="0" tIns="0" rIns="0" bIns="0"/>
          <a:lstStyle/>
          <a:p>
            <a:pPr>
              <a:spcBef>
                <a:spcPct val="50000"/>
              </a:spcBef>
            </a:pPr>
            <a:endParaRPr lang="en-US" dirty="0"/>
          </a:p>
        </p:txBody>
      </p:sp>
      <p:sp>
        <p:nvSpPr>
          <p:cNvPr id="4104" name="Rectangle 4"/>
          <p:cNvSpPr txBox="1">
            <a:spLocks noChangeArrowheads="1"/>
          </p:cNvSpPr>
          <p:nvPr/>
        </p:nvSpPr>
        <p:spPr bwMode="auto">
          <a:xfrm>
            <a:off x="0" y="4367213"/>
            <a:ext cx="9144000" cy="1701800"/>
          </a:xfrm>
          <a:prstGeom prst="rect">
            <a:avLst/>
          </a:prstGeom>
          <a:noFill/>
          <a:ln w="9525">
            <a:noFill/>
            <a:miter lim="800000"/>
            <a:headEnd/>
            <a:tailEnd/>
          </a:ln>
        </p:spPr>
        <p:txBody>
          <a:bodyPr lIns="0" tIns="0"/>
          <a:lstStyle/>
          <a:p>
            <a:pPr algn="ctr"/>
            <a:r>
              <a:rPr lang="en-US" sz="4000" b="1" dirty="0">
                <a:solidFill>
                  <a:srgbClr val="FBF5EA"/>
                </a:solidFill>
              </a:rPr>
              <a:t>New York State 2013 </a:t>
            </a:r>
            <a:br>
              <a:rPr lang="en-US" sz="4000" b="1" dirty="0">
                <a:solidFill>
                  <a:srgbClr val="FBF5EA"/>
                </a:solidFill>
              </a:rPr>
            </a:br>
            <a:r>
              <a:rPr lang="en-US" sz="4000" b="1" dirty="0">
                <a:solidFill>
                  <a:srgbClr val="FBF5EA"/>
                </a:solidFill>
              </a:rPr>
              <a:t>Grades 3-8 Common Core </a:t>
            </a:r>
            <a:r>
              <a:rPr lang="en-US" sz="4000" b="1" dirty="0" smtClean="0">
                <a:solidFill>
                  <a:srgbClr val="FBF5EA"/>
                </a:solidFill>
              </a:rPr>
              <a:t>Mathematics </a:t>
            </a:r>
            <a:r>
              <a:rPr lang="en-US" sz="4000" b="1" dirty="0">
                <a:solidFill>
                  <a:srgbClr val="FBF5EA"/>
                </a:solidFill>
              </a:rPr>
              <a:t>Rubric and Scoring Turnkey Training</a:t>
            </a:r>
            <a:endParaRPr lang="en-GB" sz="4000" b="1" dirty="0">
              <a:solidFill>
                <a:srgbClr val="FBF5EA"/>
              </a:solidFill>
              <a:latin typeface="Gill Sans MT Pro Book" pitchFamily="-1" charset="0"/>
            </a:endParaRPr>
          </a:p>
        </p:txBody>
      </p:sp>
      <p:sp>
        <p:nvSpPr>
          <p:cNvPr id="2" name="TextBox 1"/>
          <p:cNvSpPr txBox="1"/>
          <p:nvPr/>
        </p:nvSpPr>
        <p:spPr>
          <a:xfrm>
            <a:off x="228964" y="317241"/>
            <a:ext cx="8200065" cy="1077218"/>
          </a:xfrm>
          <a:prstGeom prst="rect">
            <a:avLst/>
          </a:prstGeom>
          <a:noFill/>
        </p:spPr>
        <p:txBody>
          <a:bodyPr wrap="none" rtlCol="0">
            <a:spAutoFit/>
          </a:bodyPr>
          <a:lstStyle/>
          <a:p>
            <a:r>
              <a:rPr lang="en-US" sz="3200" dirty="0" smtClean="0"/>
              <a:t>Video </a:t>
            </a:r>
            <a:r>
              <a:rPr lang="en-US" sz="3200" dirty="0" smtClean="0"/>
              <a:t>6: Practice</a:t>
            </a:r>
            <a:r>
              <a:rPr lang="en-US" sz="3200" dirty="0" smtClean="0"/>
              <a:t> </a:t>
            </a:r>
            <a:r>
              <a:rPr lang="en-US" sz="3200" dirty="0"/>
              <a:t>Papers for </a:t>
            </a:r>
          </a:p>
          <a:p>
            <a:r>
              <a:rPr lang="en-US" sz="3200" dirty="0"/>
              <a:t>              6</a:t>
            </a:r>
            <a:r>
              <a:rPr lang="en-US" sz="3200" baseline="30000" dirty="0"/>
              <a:t>th</a:t>
            </a:r>
            <a:r>
              <a:rPr lang="en-US" sz="3200" dirty="0"/>
              <a:t> Grade Two Point Question</a:t>
            </a:r>
            <a:endParaRPr lang="en-US" sz="32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Short-response</a:t>
            </a:r>
            <a:r>
              <a:rPr dirty="0" smtClean="0">
                <a:latin typeface="Verdana" pitchFamily="34" charset="0"/>
              </a:rPr>
              <a:t> Practice Paper 4 Annotation</a:t>
            </a:r>
          </a:p>
        </p:txBody>
      </p:sp>
      <p:sp>
        <p:nvSpPr>
          <p:cNvPr id="48131" name="Content Placeholder 3"/>
          <p:cNvSpPr>
            <a:spLocks noGrp="1"/>
          </p:cNvSpPr>
          <p:nvPr>
            <p:ph idx="1"/>
          </p:nvPr>
        </p:nvSpPr>
        <p:spPr/>
        <p:txBody>
          <a:bodyPr/>
          <a:lstStyle/>
          <a:p>
            <a:pPr>
              <a:defRPr/>
            </a:pPr>
            <a:r>
              <a:rPr lang="en-US" b="1" dirty="0" smtClean="0"/>
              <a:t>Score Point 0</a:t>
            </a:r>
            <a:endParaRPr lang="en-US" dirty="0" smtClean="0"/>
          </a:p>
          <a:p>
            <a:pPr>
              <a:defRPr/>
            </a:pPr>
            <a:r>
              <a:rPr lang="en-US" b="1" dirty="0" smtClean="0"/>
              <a:t> </a:t>
            </a:r>
            <a:endParaRPr lang="en-US" dirty="0" smtClean="0"/>
          </a:p>
          <a:p>
            <a:pPr marL="0" indent="0" algn="just">
              <a:defRPr/>
            </a:pPr>
            <a:r>
              <a:rPr lang="en-US" dirty="0" smtClean="0"/>
              <a:t>This response is incorrect. The final term is dropped. The order of operations is incorrect; the multiplication steps are completed prior to the exponent calculations. The exponential terms are incorrectly simplified. The answer is incorrect. </a:t>
            </a:r>
            <a:endParaRPr lang="en-US" dirty="0" smtClean="0">
              <a:latin typeface="Gill Sans MT Pro Book" pitchFamily="-1" charset="0"/>
              <a:cs typeface="Gill Sans MT Pro Book" pitchFamily="-1" charset="0"/>
            </a:endParaRPr>
          </a:p>
          <a:p>
            <a:pPr>
              <a:defRPr/>
            </a:pP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10</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65124" y="207963"/>
            <a:ext cx="8778875" cy="449262"/>
          </a:xfrm>
        </p:spPr>
        <p:txBody>
          <a:bodyPr/>
          <a:lstStyle/>
          <a:p>
            <a:r>
              <a:rPr lang="en-US" dirty="0" smtClean="0">
                <a:latin typeface="Verdana" pitchFamily="34" charset="0"/>
              </a:rPr>
              <a:t>Grade 6 Short-response Practice Paper </a:t>
            </a:r>
            <a:r>
              <a:rPr dirty="0" smtClean="0">
                <a:latin typeface="Verdana" pitchFamily="34" charset="0"/>
              </a:rPr>
              <a:t>5</a:t>
            </a:r>
          </a:p>
        </p:txBody>
      </p:sp>
      <p:pic>
        <p:nvPicPr>
          <p:cNvPr id="49155" name="Picture 4" descr="C:\Users\CHRIST~1\AppData\Local\Temp\SNAGHTML30ef72a.PNG"/>
          <p:cNvPicPr>
            <a:picLocks noChangeAspect="1" noChangeArrowheads="1"/>
          </p:cNvPicPr>
          <p:nvPr/>
        </p:nvPicPr>
        <p:blipFill>
          <a:blip r:embed="rId3"/>
          <a:srcRect/>
          <a:stretch>
            <a:fillRect/>
          </a:stretch>
        </p:blipFill>
        <p:spPr bwMode="auto">
          <a:xfrm>
            <a:off x="1924050" y="1004888"/>
            <a:ext cx="4787900" cy="5080000"/>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11</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a:t>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Short-response</a:t>
            </a:r>
            <a:r>
              <a:rPr dirty="0" smtClean="0">
                <a:latin typeface="Verdana" pitchFamily="34" charset="0"/>
              </a:rPr>
              <a:t> Practice Paper 5 Annotation</a:t>
            </a:r>
          </a:p>
        </p:txBody>
      </p:sp>
      <p:sp>
        <p:nvSpPr>
          <p:cNvPr id="50179" name="Content Placeholder 3"/>
          <p:cNvSpPr>
            <a:spLocks noGrp="1"/>
          </p:cNvSpPr>
          <p:nvPr>
            <p:ph idx="1"/>
          </p:nvPr>
        </p:nvSpPr>
        <p:spPr/>
        <p:txBody>
          <a:bodyPr/>
          <a:lstStyle/>
          <a:p>
            <a:pPr>
              <a:defRPr/>
            </a:pPr>
            <a:r>
              <a:rPr lang="en-US" b="1" dirty="0" smtClean="0"/>
              <a:t>Score Point 2</a:t>
            </a:r>
            <a:endParaRPr lang="en-US" dirty="0" smtClean="0"/>
          </a:p>
          <a:p>
            <a:pPr>
              <a:defRPr/>
            </a:pPr>
            <a:r>
              <a:rPr lang="en-US" b="1" dirty="0" smtClean="0"/>
              <a:t> </a:t>
            </a:r>
            <a:endParaRPr lang="en-US" dirty="0" smtClean="0"/>
          </a:p>
          <a:p>
            <a:pPr marL="0" indent="0" algn="just">
              <a:defRPr/>
            </a:pPr>
            <a:r>
              <a:rPr lang="en-US" dirty="0" smtClean="0"/>
              <a:t>This response answers the question correctly and indicates that the student has completed the task correctly, using mathematically sound procedures. The individual operations are calculated separately and correctly in the proper order, resulting in the correct answer. While the work contains a run-on equation (3 × 3 = 9 × 4 = 36), this is considered part of the work process and does not detract from the demonstration of understanding.</a:t>
            </a:r>
            <a:endParaRPr lang="en-US" dirty="0" smtClean="0">
              <a:latin typeface="Gill Sans MT Pro Book" pitchFamily="-1" charset="0"/>
              <a:cs typeface="Gill Sans MT Pro Book" pitchFamily="-1" charset="0"/>
            </a:endParaRPr>
          </a:p>
          <a:p>
            <a:pPr>
              <a:defRPr/>
            </a:pP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12</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Grades 3-8 Mathematics Assessment Scoring Training</a:t>
            </a:r>
            <a:endParaRPr lang="en-US" sz="2800" b="1" dirty="0"/>
          </a:p>
        </p:txBody>
      </p:sp>
      <p:sp>
        <p:nvSpPr>
          <p:cNvPr id="3" name="Content Placeholder 2"/>
          <p:cNvSpPr>
            <a:spLocks noGrp="1"/>
          </p:cNvSpPr>
          <p:nvPr>
            <p:ph idx="1"/>
          </p:nvPr>
        </p:nvSpPr>
        <p:spPr>
          <a:xfrm>
            <a:off x="365125" y="1546225"/>
            <a:ext cx="8573602" cy="4525963"/>
          </a:xfrm>
        </p:spPr>
        <p:txBody>
          <a:bodyPr/>
          <a:lstStyle/>
          <a:p>
            <a:r>
              <a:rPr lang="en-US" dirty="0"/>
              <a:t>Video 1: Instructional Shifts</a:t>
            </a:r>
          </a:p>
          <a:p>
            <a:r>
              <a:rPr lang="en-US" dirty="0"/>
              <a:t>Video 2: Holistic Scoring</a:t>
            </a:r>
          </a:p>
          <a:p>
            <a:r>
              <a:rPr lang="en-US" dirty="0"/>
              <a:t>Video 3: Scoring Policies &amp; the Test Development Process</a:t>
            </a:r>
          </a:p>
          <a:p>
            <a:r>
              <a:rPr lang="en-US" dirty="0"/>
              <a:t>Video 4: Two Point Holistic Rubric</a:t>
            </a:r>
          </a:p>
          <a:p>
            <a:r>
              <a:rPr lang="en-US" b="1" dirty="0"/>
              <a:t>Videos 5-8: Guide Papers and Practice Sets- 2 Point Rubric</a:t>
            </a:r>
          </a:p>
          <a:p>
            <a:r>
              <a:rPr lang="en-US" dirty="0"/>
              <a:t>Video 9: Three Point Holistic Rubric</a:t>
            </a:r>
          </a:p>
          <a:p>
            <a:r>
              <a:rPr lang="en-US" dirty="0"/>
              <a:t>Videos 10-13: Guide Papers and Practice Sets- 3 Point Rubric</a:t>
            </a:r>
          </a:p>
        </p:txBody>
      </p:sp>
      <p:sp>
        <p:nvSpPr>
          <p:cNvPr id="4" name="Slide Number Placeholder 3"/>
          <p:cNvSpPr>
            <a:spLocks noGrp="1"/>
          </p:cNvSpPr>
          <p:nvPr>
            <p:ph type="sldNum" sz="quarter" idx="10"/>
          </p:nvPr>
        </p:nvSpPr>
        <p:spPr/>
        <p:txBody>
          <a:bodyPr/>
          <a:lstStyle/>
          <a:p>
            <a:pPr>
              <a:defRPr/>
            </a:pPr>
            <a:fld id="{DB51F911-9872-4B24-A7FD-2C5516E4AA1A}" type="slidenum">
              <a:rPr lang="en-US" smtClean="0"/>
              <a:pPr>
                <a:defRPr/>
              </a:pPr>
              <a:t>13</a:t>
            </a:fld>
            <a:endParaRPr lang="en-US" dirty="0"/>
          </a:p>
        </p:txBody>
      </p:sp>
    </p:spTree>
    <p:extLst>
      <p:ext uri="{BB962C8B-B14F-4D97-AF65-F5344CB8AC3E}">
        <p14:creationId xmlns:p14="http://schemas.microsoft.com/office/powerpoint/2010/main" val="2398930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lstStyle/>
          <a:p>
            <a:r>
              <a:rPr lang="en-US" sz="2200" dirty="0" smtClean="0"/>
              <a:t>For questions related to assessment: </a:t>
            </a:r>
          </a:p>
          <a:p>
            <a:pPr lvl="2"/>
            <a:r>
              <a:rPr lang="en-US" sz="2200" dirty="0" smtClean="0"/>
              <a:t>Email your question to: </a:t>
            </a:r>
            <a:r>
              <a:rPr lang="en-US" sz="2200" dirty="0" smtClean="0">
                <a:hlinkClick r:id="rId3"/>
              </a:rPr>
              <a:t>emscassessinfo@mail.nysed.gov</a:t>
            </a:r>
            <a:endParaRPr lang="en-US" sz="2200" dirty="0" smtClean="0"/>
          </a:p>
          <a:p>
            <a:pPr lvl="2"/>
            <a:r>
              <a:rPr lang="en-US" sz="2200" dirty="0" smtClean="0"/>
              <a:t>Check for additional information at the following website </a:t>
            </a:r>
            <a:r>
              <a:rPr lang="en-US" sz="2200" dirty="0">
                <a:hlinkClick r:id="rId4"/>
              </a:rPr>
              <a:t>http://</a:t>
            </a:r>
            <a:r>
              <a:rPr lang="en-US" sz="2200" dirty="0" smtClean="0">
                <a:hlinkClick r:id="rId4"/>
              </a:rPr>
              <a:t>www.p12.nysed.gov/assessment/ei/eigen.html</a:t>
            </a:r>
            <a:endParaRPr lang="en-US" sz="2200" dirty="0" smtClean="0"/>
          </a:p>
          <a:p>
            <a:pPr lvl="2"/>
            <a:r>
              <a:rPr lang="en-US" sz="2200" dirty="0" smtClean="0"/>
              <a:t>For questions related to APPR</a:t>
            </a:r>
          </a:p>
          <a:p>
            <a:pPr lvl="2"/>
            <a:r>
              <a:rPr lang="en-US" sz="2200" dirty="0" smtClean="0"/>
              <a:t>Email your </a:t>
            </a:r>
            <a:r>
              <a:rPr lang="en-US" sz="2200" dirty="0"/>
              <a:t>question to: </a:t>
            </a:r>
            <a:r>
              <a:rPr lang="en-US" sz="2200" dirty="0">
                <a:hlinkClick r:id="rId5"/>
              </a:rPr>
              <a:t>educatoreval@mail.nysed.gov</a:t>
            </a:r>
            <a:endParaRPr lang="en-US" sz="2200" dirty="0"/>
          </a:p>
          <a:p>
            <a:pPr marL="0" indent="0"/>
            <a:r>
              <a:rPr lang="en-US" sz="2200" dirty="0" smtClean="0"/>
              <a:t>Additional information regarding the common core shifts can be found at the following website: </a:t>
            </a:r>
          </a:p>
          <a:p>
            <a:pPr lvl="2"/>
            <a:r>
              <a:rPr lang="en-US" sz="2200" dirty="0">
                <a:hlinkClick r:id="rId6"/>
              </a:rPr>
              <a:t>http://engageny.org/resource/common-core-shifts/</a:t>
            </a:r>
            <a:endParaRPr lang="en-US" sz="2200" dirty="0"/>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14</a:t>
            </a:fld>
            <a:endParaRPr lang="en-US" dirty="0"/>
          </a:p>
        </p:txBody>
      </p:sp>
    </p:spTree>
    <p:extLst>
      <p:ext uri="{BB962C8B-B14F-4D97-AF65-F5344CB8AC3E}">
        <p14:creationId xmlns:p14="http://schemas.microsoft.com/office/powerpoint/2010/main" val="2031182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5AC1CD9-F3E8-49B3-855D-43858F9D0A18}" type="slidenum">
              <a:rPr lang="en-US" smtClean="0"/>
              <a:pPr>
                <a:defRPr/>
              </a:pPr>
              <a:t>2</a:t>
            </a:fld>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6638" y="166255"/>
            <a:ext cx="4766259" cy="616810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66278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65124" y="207963"/>
            <a:ext cx="8778875" cy="449262"/>
          </a:xfrm>
        </p:spPr>
        <p:txBody>
          <a:bodyPr/>
          <a:lstStyle/>
          <a:p>
            <a:r>
              <a:rPr lang="en-US" dirty="0" smtClean="0">
                <a:latin typeface="Verdana" pitchFamily="34" charset="0"/>
              </a:rPr>
              <a:t>Grade 6 Short-response Practice Paper </a:t>
            </a:r>
            <a:r>
              <a:rPr dirty="0" smtClean="0">
                <a:latin typeface="Verdana" pitchFamily="34" charset="0"/>
              </a:rPr>
              <a:t>1</a:t>
            </a:r>
          </a:p>
        </p:txBody>
      </p:sp>
      <p:pic>
        <p:nvPicPr>
          <p:cNvPr id="40963" name="Picture 6"/>
          <p:cNvPicPr>
            <a:picLocks noChangeAspect="1" noChangeArrowheads="1"/>
          </p:cNvPicPr>
          <p:nvPr/>
        </p:nvPicPr>
        <p:blipFill>
          <a:blip r:embed="rId3"/>
          <a:srcRect/>
          <a:stretch>
            <a:fillRect/>
          </a:stretch>
        </p:blipFill>
        <p:spPr bwMode="auto">
          <a:xfrm>
            <a:off x="700088" y="871538"/>
            <a:ext cx="7100887" cy="5160962"/>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3</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a:t>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Short-response</a:t>
            </a:r>
            <a:r>
              <a:rPr dirty="0" smtClean="0">
                <a:latin typeface="Verdana" pitchFamily="34" charset="0"/>
              </a:rPr>
              <a:t> Practice Paper 1 Annotation</a:t>
            </a:r>
          </a:p>
        </p:txBody>
      </p:sp>
      <p:sp>
        <p:nvSpPr>
          <p:cNvPr id="41987" name="Content Placeholder 3"/>
          <p:cNvSpPr>
            <a:spLocks noGrp="1"/>
          </p:cNvSpPr>
          <p:nvPr>
            <p:ph idx="1"/>
          </p:nvPr>
        </p:nvSpPr>
        <p:spPr/>
        <p:txBody>
          <a:bodyPr/>
          <a:lstStyle/>
          <a:p>
            <a:endParaRPr lang="en-US" dirty="0" smtClean="0">
              <a:latin typeface="Gill Sans MT Pro Book" pitchFamily="-1" charset="0"/>
              <a:cs typeface="Gill Sans MT Pro Book" pitchFamily="-1" charset="0"/>
            </a:endParaRPr>
          </a:p>
          <a:p>
            <a:endParaRPr lang="en-US" dirty="0" smtClean="0">
              <a:latin typeface="Gill Sans MT Pro Book" pitchFamily="-1" charset="0"/>
              <a:cs typeface="Gill Sans MT Pro Book" pitchFamily="-1" charset="0"/>
            </a:endParaRPr>
          </a:p>
        </p:txBody>
      </p:sp>
      <p:sp>
        <p:nvSpPr>
          <p:cNvPr id="6" name="Content Placeholder 3"/>
          <p:cNvSpPr txBox="1">
            <a:spLocks/>
          </p:cNvSpPr>
          <p:nvPr/>
        </p:nvSpPr>
        <p:spPr bwMode="auto">
          <a:xfrm>
            <a:off x="517525" y="16986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r>
              <a:rPr lang="en-US" sz="2400" b="1" dirty="0" smtClean="0">
                <a:latin typeface="Gill Sans MT Pro Book"/>
              </a:rPr>
              <a:t>Score Point 1</a:t>
            </a:r>
            <a:endParaRPr lang="en-US" sz="2400" dirty="0" smtClean="0">
              <a:latin typeface="Gill Sans MT Pro Book"/>
            </a:endParaRPr>
          </a:p>
          <a:p>
            <a:r>
              <a:rPr lang="en-US" sz="2400" b="1" dirty="0" smtClean="0">
                <a:latin typeface="Gill Sans MT Pro Book"/>
              </a:rPr>
              <a:t> </a:t>
            </a:r>
            <a:endParaRPr lang="en-US" sz="2400" dirty="0" smtClean="0">
              <a:latin typeface="Gill Sans MT Pro Book"/>
            </a:endParaRPr>
          </a:p>
          <a:p>
            <a:r>
              <a:rPr lang="en-US" sz="2400" dirty="0" smtClean="0">
                <a:latin typeface="Gill Sans MT Pro Book"/>
              </a:rPr>
              <a:t>This response is only partially correct and indicates that the student has demonstrated only a partial understanding of the mathematical concepts in the task. The substitution is correctly made for x; however, the simplification of exponential terms is incorrect; an extra base value is multiplied by the product (3</a:t>
            </a:r>
            <a:r>
              <a:rPr lang="en-US" sz="2400" baseline="30000" dirty="0" smtClean="0">
                <a:latin typeface="Gill Sans MT Pro Book"/>
              </a:rPr>
              <a:t>3</a:t>
            </a:r>
            <a:r>
              <a:rPr lang="en-US" sz="2400" dirty="0" smtClean="0">
                <a:latin typeface="Gill Sans MT Pro Book"/>
              </a:rPr>
              <a:t> = 81 instead of 27; 3</a:t>
            </a:r>
            <a:r>
              <a:rPr lang="en-US" sz="2400" baseline="30000" dirty="0" smtClean="0">
                <a:latin typeface="Gill Sans MT Pro Book"/>
              </a:rPr>
              <a:t>2</a:t>
            </a:r>
            <a:r>
              <a:rPr lang="en-US" sz="2400" dirty="0" smtClean="0">
                <a:latin typeface="Gill Sans MT Pro Book"/>
              </a:rPr>
              <a:t> = 27 instead of 9). The resultant answer is also incorrect.</a:t>
            </a:r>
            <a:endParaRPr kumimoji="0" lang="en-US" sz="2400" b="0" i="0" u="none" strike="noStrike" kern="0" cap="none" spc="0" normalizeH="0" baseline="0" noProof="0" dirty="0" smtClean="0">
              <a:ln>
                <a:noFill/>
              </a:ln>
              <a:solidFill>
                <a:schemeClr val="tx1"/>
              </a:solidFill>
              <a:effectLst/>
              <a:uLnTx/>
              <a:uFillTx/>
              <a:latin typeface="Gill Sans MT Pro Book"/>
              <a:cs typeface="Gill Sans MT Pro Book" pitchFamily="-1" charset="0"/>
            </a:endParaRPr>
          </a:p>
        </p:txBody>
      </p:sp>
      <p:sp>
        <p:nvSpPr>
          <p:cNvPr id="7"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4</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65124" y="207963"/>
            <a:ext cx="8778875" cy="449262"/>
          </a:xfrm>
        </p:spPr>
        <p:txBody>
          <a:bodyPr/>
          <a:lstStyle/>
          <a:p>
            <a:r>
              <a:rPr lang="en-US" dirty="0" smtClean="0">
                <a:latin typeface="Verdana" pitchFamily="34" charset="0"/>
              </a:rPr>
              <a:t>Grade 6 Short-response Practice Paper </a:t>
            </a:r>
            <a:r>
              <a:rPr dirty="0" smtClean="0">
                <a:latin typeface="Verdana" pitchFamily="34" charset="0"/>
              </a:rPr>
              <a:t>2</a:t>
            </a:r>
          </a:p>
        </p:txBody>
      </p:sp>
      <p:pic>
        <p:nvPicPr>
          <p:cNvPr id="43011" name="Picture 6"/>
          <p:cNvPicPr>
            <a:picLocks noChangeAspect="1" noChangeArrowheads="1"/>
          </p:cNvPicPr>
          <p:nvPr/>
        </p:nvPicPr>
        <p:blipFill>
          <a:blip r:embed="rId3"/>
          <a:srcRect/>
          <a:stretch>
            <a:fillRect/>
          </a:stretch>
        </p:blipFill>
        <p:spPr bwMode="auto">
          <a:xfrm>
            <a:off x="1150938" y="1593850"/>
            <a:ext cx="6656387" cy="3425825"/>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5</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a:t>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Short-response</a:t>
            </a:r>
            <a:r>
              <a:rPr dirty="0" smtClean="0">
                <a:latin typeface="Verdana" pitchFamily="34" charset="0"/>
              </a:rPr>
              <a:t> Practice Paper 2 Annotation</a:t>
            </a:r>
          </a:p>
        </p:txBody>
      </p:sp>
      <p:sp>
        <p:nvSpPr>
          <p:cNvPr id="44035" name="Content Placeholder 3"/>
          <p:cNvSpPr>
            <a:spLocks noGrp="1"/>
          </p:cNvSpPr>
          <p:nvPr>
            <p:ph idx="1"/>
          </p:nvPr>
        </p:nvSpPr>
        <p:spPr/>
        <p:txBody>
          <a:bodyPr/>
          <a:lstStyle/>
          <a:p>
            <a:pPr marL="0" indent="0"/>
            <a:r>
              <a:rPr lang="en-US" b="1" dirty="0" smtClean="0"/>
              <a:t>Score Point 2</a:t>
            </a:r>
            <a:endParaRPr lang="en-US" dirty="0" smtClean="0"/>
          </a:p>
          <a:p>
            <a:pPr marL="0" indent="0"/>
            <a:r>
              <a:rPr lang="en-US" b="1" dirty="0" smtClean="0"/>
              <a:t> </a:t>
            </a:r>
            <a:endParaRPr lang="en-US" dirty="0" smtClean="0"/>
          </a:p>
          <a:p>
            <a:pPr marL="0" indent="0" algn="just"/>
            <a:r>
              <a:rPr lang="en-US" dirty="0" smtClean="0"/>
              <a:t>This response answers the question correctly and demonstrates a thorough understanding of the mathematical concepts. The order of operations,  all calculations, and the final answer are correct. The missing multiplication symbols from 2×3</a:t>
            </a:r>
            <a:r>
              <a:rPr lang="en-US" baseline="30000" dirty="0" smtClean="0"/>
              <a:t>3</a:t>
            </a:r>
            <a:r>
              <a:rPr lang="en-US" dirty="0" smtClean="0"/>
              <a:t> and 4×3</a:t>
            </a:r>
            <a:r>
              <a:rPr lang="en-US" baseline="30000" dirty="0" smtClean="0"/>
              <a:t>2 </a:t>
            </a:r>
            <a:r>
              <a:rPr lang="en-US" dirty="0" smtClean="0"/>
              <a:t>do not detract from the demonstration of a thorough understanding. </a:t>
            </a: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6</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65124" y="207963"/>
            <a:ext cx="8778875" cy="449262"/>
          </a:xfrm>
        </p:spPr>
        <p:txBody>
          <a:bodyPr/>
          <a:lstStyle/>
          <a:p>
            <a:r>
              <a:rPr lang="en-US" dirty="0" smtClean="0">
                <a:latin typeface="Verdana" pitchFamily="34" charset="0"/>
              </a:rPr>
              <a:t>Grade 6 Short-response Practice Paper </a:t>
            </a:r>
            <a:r>
              <a:rPr dirty="0" smtClean="0">
                <a:latin typeface="Verdana" pitchFamily="34" charset="0"/>
              </a:rPr>
              <a:t>3</a:t>
            </a:r>
          </a:p>
        </p:txBody>
      </p:sp>
      <p:pic>
        <p:nvPicPr>
          <p:cNvPr id="45059" name="Picture 2"/>
          <p:cNvPicPr>
            <a:picLocks noChangeAspect="1" noChangeArrowheads="1"/>
          </p:cNvPicPr>
          <p:nvPr/>
        </p:nvPicPr>
        <p:blipFill>
          <a:blip r:embed="rId3"/>
          <a:srcRect/>
          <a:stretch>
            <a:fillRect/>
          </a:stretch>
        </p:blipFill>
        <p:spPr bwMode="auto">
          <a:xfrm>
            <a:off x="1792288" y="1601788"/>
            <a:ext cx="5037137" cy="2886075"/>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7</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Short-response</a:t>
            </a:r>
            <a:r>
              <a:rPr dirty="0" smtClean="0">
                <a:latin typeface="Verdana" pitchFamily="34" charset="0"/>
              </a:rPr>
              <a:t> Practice Paper 3 Annotation</a:t>
            </a:r>
          </a:p>
        </p:txBody>
      </p:sp>
      <p:sp>
        <p:nvSpPr>
          <p:cNvPr id="46083" name="Content Placeholder 3"/>
          <p:cNvSpPr>
            <a:spLocks noGrp="1"/>
          </p:cNvSpPr>
          <p:nvPr>
            <p:ph idx="1"/>
          </p:nvPr>
        </p:nvSpPr>
        <p:spPr/>
        <p:txBody>
          <a:bodyPr/>
          <a:lstStyle/>
          <a:p>
            <a:pPr>
              <a:defRPr/>
            </a:pPr>
            <a:r>
              <a:rPr lang="en-US" b="1" dirty="0" smtClean="0"/>
              <a:t>Score Point 1</a:t>
            </a:r>
            <a:endParaRPr lang="en-US" dirty="0" smtClean="0"/>
          </a:p>
          <a:p>
            <a:pPr>
              <a:defRPr/>
            </a:pPr>
            <a:r>
              <a:rPr lang="en-US" b="1" dirty="0" smtClean="0"/>
              <a:t> </a:t>
            </a:r>
            <a:endParaRPr lang="en-US" dirty="0" smtClean="0"/>
          </a:p>
          <a:p>
            <a:pPr marL="0" indent="0" algn="just">
              <a:defRPr/>
            </a:pPr>
            <a:r>
              <a:rPr lang="en-US" dirty="0" smtClean="0"/>
              <a:t>This response is only partially correct and contains an incorrect solution but applies a mathematically appropriate process. The final term (-6x) is not included in the solution. However, the order of operations for the remaining terms in the expression is correctly followed and all calculations are correct. The answer is correct for the expression used in the work.</a:t>
            </a:r>
            <a:endParaRPr lang="en-US" dirty="0" smtClean="0">
              <a:latin typeface="Gill Sans MT Pro Book" pitchFamily="-1" charset="0"/>
              <a:cs typeface="Gill Sans MT Pro Book" pitchFamily="-1" charset="0"/>
            </a:endParaRPr>
          </a:p>
        </p:txBody>
      </p:sp>
      <p:sp>
        <p:nvSpPr>
          <p:cNvPr id="5" name="Slide Number Placeholder 3"/>
          <p:cNvSpPr>
            <a:spLocks noGrp="1"/>
          </p:cNvSpPr>
          <p:nvPr>
            <p:ph type="sldNum" sz="quarter" idx="10"/>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8</a:t>
            </a:fld>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365124" y="207963"/>
            <a:ext cx="8778875" cy="449262"/>
          </a:xfrm>
        </p:spPr>
        <p:txBody>
          <a:bodyPr/>
          <a:lstStyle/>
          <a:p>
            <a:r>
              <a:rPr lang="en-US" dirty="0" smtClean="0">
                <a:latin typeface="Verdana" pitchFamily="34" charset="0"/>
              </a:rPr>
              <a:t>Grade 6 Short-response Practice Paper </a:t>
            </a:r>
            <a:r>
              <a:rPr dirty="0" smtClean="0">
                <a:latin typeface="Verdana" pitchFamily="34" charset="0"/>
              </a:rPr>
              <a:t>4</a:t>
            </a:r>
          </a:p>
        </p:txBody>
      </p:sp>
      <p:pic>
        <p:nvPicPr>
          <p:cNvPr id="47107" name="Picture 2"/>
          <p:cNvPicPr>
            <a:picLocks noChangeAspect="1" noChangeArrowheads="1"/>
          </p:cNvPicPr>
          <p:nvPr/>
        </p:nvPicPr>
        <p:blipFill>
          <a:blip r:embed="rId3"/>
          <a:srcRect/>
          <a:stretch>
            <a:fillRect/>
          </a:stretch>
        </p:blipFill>
        <p:spPr bwMode="auto">
          <a:xfrm>
            <a:off x="2217738" y="1536700"/>
            <a:ext cx="4557712" cy="2935288"/>
          </a:xfrm>
          <a:prstGeom prst="rect">
            <a:avLst/>
          </a:prstGeom>
          <a:noFill/>
          <a:ln w="9525">
            <a:noFill/>
            <a:miter lim="800000"/>
            <a:headEnd/>
            <a:tailEnd/>
          </a:ln>
        </p:spPr>
      </p:pic>
      <p:sp>
        <p:nvSpPr>
          <p:cNvPr id="5" name="Slide Number Placeholder 3"/>
          <p:cNvSpPr>
            <a:spLocks noGrp="1"/>
          </p:cNvSpPr>
          <p:nvPr>
            <p:ph type="sldNum" sz="quarter" idx="4294967295"/>
          </p:nvPr>
        </p:nvSpPr>
        <p:spPr>
          <a:xfrm>
            <a:off x="8623300" y="6584950"/>
            <a:ext cx="52070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Verdana" pitchFamily="34" charset="0"/>
                <a:cs typeface="Arial" charset="0"/>
              </a:defRPr>
            </a:lvl1pPr>
            <a:lvl2pPr marL="742950" indent="-285750" eaLnBrk="0" hangingPunct="0">
              <a:defRPr sz="1400">
                <a:solidFill>
                  <a:schemeClr val="tx1"/>
                </a:solidFill>
                <a:latin typeface="Verdana" pitchFamily="34" charset="0"/>
                <a:cs typeface="Arial" charset="0"/>
              </a:defRPr>
            </a:lvl2pPr>
            <a:lvl3pPr marL="1143000" indent="-228600" eaLnBrk="0" hangingPunct="0">
              <a:defRPr sz="1400">
                <a:solidFill>
                  <a:schemeClr val="tx1"/>
                </a:solidFill>
                <a:latin typeface="Verdana" pitchFamily="34" charset="0"/>
                <a:cs typeface="Arial" charset="0"/>
              </a:defRPr>
            </a:lvl3pPr>
            <a:lvl4pPr marL="1600200" indent="-228600" eaLnBrk="0" hangingPunct="0">
              <a:defRPr sz="1400">
                <a:solidFill>
                  <a:schemeClr val="tx1"/>
                </a:solidFill>
                <a:latin typeface="Verdana" pitchFamily="34" charset="0"/>
                <a:cs typeface="Arial" charset="0"/>
              </a:defRPr>
            </a:lvl4pPr>
            <a:lvl5pPr marL="2057400" indent="-228600" eaLnBrk="0" hangingPunct="0">
              <a:defRPr sz="1400">
                <a:solidFill>
                  <a:schemeClr val="tx1"/>
                </a:solidFill>
                <a:latin typeface="Verdana" pitchFamily="34" charset="0"/>
                <a:cs typeface="Arial" charset="0"/>
              </a:defRPr>
            </a:lvl5pPr>
            <a:lvl6pPr marL="2514600" indent="-228600" eaLnBrk="0" fontAlgn="base" hangingPunct="0">
              <a:spcBef>
                <a:spcPct val="0"/>
              </a:spcBef>
              <a:spcAft>
                <a:spcPct val="0"/>
              </a:spcAft>
              <a:defRPr sz="1400">
                <a:solidFill>
                  <a:schemeClr val="tx1"/>
                </a:solidFill>
                <a:latin typeface="Verdana" pitchFamily="34" charset="0"/>
                <a:cs typeface="Arial" charset="0"/>
              </a:defRPr>
            </a:lvl6pPr>
            <a:lvl7pPr marL="2971800" indent="-228600" eaLnBrk="0" fontAlgn="base" hangingPunct="0">
              <a:spcBef>
                <a:spcPct val="0"/>
              </a:spcBef>
              <a:spcAft>
                <a:spcPct val="0"/>
              </a:spcAft>
              <a:defRPr sz="1400">
                <a:solidFill>
                  <a:schemeClr val="tx1"/>
                </a:solidFill>
                <a:latin typeface="Verdana" pitchFamily="34" charset="0"/>
                <a:cs typeface="Arial" charset="0"/>
              </a:defRPr>
            </a:lvl7pPr>
            <a:lvl8pPr marL="3429000" indent="-228600" eaLnBrk="0" fontAlgn="base" hangingPunct="0">
              <a:spcBef>
                <a:spcPct val="0"/>
              </a:spcBef>
              <a:spcAft>
                <a:spcPct val="0"/>
              </a:spcAft>
              <a:defRPr sz="1400">
                <a:solidFill>
                  <a:schemeClr val="tx1"/>
                </a:solidFill>
                <a:latin typeface="Verdana" pitchFamily="34" charset="0"/>
                <a:cs typeface="Arial" charset="0"/>
              </a:defRPr>
            </a:lvl8pPr>
            <a:lvl9pPr marL="3886200" indent="-228600" eaLnBrk="0" fontAlgn="base" hangingPunct="0">
              <a:spcBef>
                <a:spcPct val="0"/>
              </a:spcBef>
              <a:spcAft>
                <a:spcPct val="0"/>
              </a:spcAft>
              <a:defRPr sz="1400">
                <a:solidFill>
                  <a:schemeClr val="tx1"/>
                </a:solidFill>
                <a:latin typeface="Verdana" pitchFamily="34" charset="0"/>
                <a:cs typeface="Arial" charset="0"/>
              </a:defRPr>
            </a:lvl9pPr>
          </a:lstStyle>
          <a:p>
            <a:pPr eaLnBrk="1" hangingPunct="1"/>
            <a:fld id="{83988191-9046-4748-8F50-C26A9C3D7607}" type="slidenum">
              <a:rPr lang="en-US" smtClean="0">
                <a:solidFill>
                  <a:schemeClr val="bg1"/>
                </a:solidFill>
              </a:rPr>
              <a:pPr eaLnBrk="1" hangingPunct="1"/>
              <a:t>9</a:t>
            </a:fld>
            <a:endParaRPr lang="en-US" dirty="0" smtClean="0">
              <a:solidFill>
                <a:schemeClr val="bg1"/>
              </a:solidFill>
            </a:endParaRPr>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a:t>0</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UBLISH_TITLE" val="NY State 2013 Turnkey Training"/>
  <p:tag name="ARTICULATE_PUBLISH_PATH" val="C:\Users\Christina\Documents\Consulting\Intrepid\Subversion\FY13_AuditSampling\FY13_AS_05_ProfilingApproach\FY13_AS_05_Beta"/>
  <p:tag name="ARTICULATE_LOGO" val="logo_placeholder.gif"/>
  <p:tag name="ARTICULATE_PRESENTER" val="(None selected)"/>
  <p:tag name="ARTICULATE_PRESENTER_GUID" val="9869030842"/>
  <p:tag name="ARTICULATE_LMS" val="0"/>
  <p:tag name="ARTICULATE_TEMPLATE" val="NYTurnkey"/>
  <p:tag name="ARTICULATE_TEMPLATE_GUID" val="abe42820-f29a-44b5-9dc9-e8045800da6b"/>
  <p:tag name="LMS_PUBLISH" val="No"/>
  <p:tag name="PRESENTER_PREVIEW_MODE" val="0"/>
  <p:tag name="PRESENTER_PREVIEW_START" val="1"/>
  <p:tag name="PLAYERLOGOHEIGHT" val="75"/>
  <p:tag name="PLAYERLOGOWIDTH" val="181"/>
  <p:tag name="LAUNCHINNEWWINDOW" val="0"/>
  <p:tag name="LASTPUBLISHED" val="C:\Users\Christina\Documents\Consulting\Intrepid\Subversion\FY13_AuditSampling\FY13_AS_05_ProfilingApproach\FY13_AS_05_Beta\NY State 2013 Turnkey Training\player.html"/>
  <p:tag name="ARTICULATE_PRESENTER_VERSION"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R2UoQpAu_files\slide0001_image001.emz"/>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0"/>
  <p:tag name="ARTICULATE_SLIDE_GUID" val="160e88b4-0557-40d0-be98-efea0914d527"/>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2"/>
  <p:tag name="ARTICULATE_SOURCE_IMAGE" val="C:\Users\CHRIST~1\AppData\Local\Temp\articulate\presenter\imgtemp\MgI7ON8A_files\slide0001_image001.pn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LK9o8ACB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OYmR81cT_files\slide0001_image001.pn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CGr3Bepx_files\slide0001_image001.png"/>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93xq7Uy6_files\slide0001_image001.png"/>
</p:tagLst>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9133</TotalTime>
  <Words>1209</Words>
  <Application>Microsoft Office PowerPoint</Application>
  <PresentationFormat>On-screen Show (4:3)</PresentationFormat>
  <Paragraphs>127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Custom Design</vt:lpstr>
      <vt:lpstr>PowerPoint Presentation</vt:lpstr>
      <vt:lpstr>PowerPoint Presentation</vt:lpstr>
      <vt:lpstr>Grade 6 Short-response Practice Paper 1</vt:lpstr>
      <vt:lpstr>Grade 6 Short-response Practice Paper 1 Annotation</vt:lpstr>
      <vt:lpstr>Grade 6 Short-response Practice Paper 2</vt:lpstr>
      <vt:lpstr>Grade 6 Short-response Practice Paper 2 Annotation</vt:lpstr>
      <vt:lpstr>Grade 6 Short-response Practice Paper 3</vt:lpstr>
      <vt:lpstr>Grade 6 Short-response Practice Paper 3 Annotation</vt:lpstr>
      <vt:lpstr>Grade 6 Short-response Practice Paper 4</vt:lpstr>
      <vt:lpstr>Grade 6 Short-response Practice Paper 4 Annotation</vt:lpstr>
      <vt:lpstr>Grade 6 Short-response Practice Paper 5</vt:lpstr>
      <vt:lpstr>Grade 6 Short-response Practice Paper 5 Annotation</vt:lpstr>
      <vt:lpstr>Grades 3-8 Mathematics Assessment Scoring Training</vt:lpstr>
      <vt:lpstr>Resources</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rosimerr</dc:creator>
  <dc:description>www.showcase-online.co.uk_x000d_
0207 484 8080</dc:description>
  <cp:lastModifiedBy>Erin Wheeler</cp:lastModifiedBy>
  <cp:revision>501</cp:revision>
  <cp:lastPrinted>2013-02-27T17:52:47Z</cp:lastPrinted>
  <dcterms:created xsi:type="dcterms:W3CDTF">2012-12-04T16:51:55Z</dcterms:created>
  <dcterms:modified xsi:type="dcterms:W3CDTF">2013-02-27T18:56:52Z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v1.0.1</vt:lpwstr>
  </property>
  <property fmtid="{D5CDD505-2E9C-101B-9397-08002B2CF9AE}" pid="3" name="ArticulateUseProject">
    <vt:lpwstr>1</vt:lpwstr>
  </property>
  <property fmtid="{D5CDD505-2E9C-101B-9397-08002B2CF9AE}" pid="4" name="ArticulatePath">
    <vt:lpwstr>NY_Turnkey_PPT_TemplateV3</vt:lpwstr>
  </property>
  <property fmtid="{D5CDD505-2E9C-101B-9397-08002B2CF9AE}" pid="5" name="ArticulateGUID">
    <vt:lpwstr>04EC54D3-CC3A-4DED-9F0B-A2BBF62492BA</vt:lpwstr>
  </property>
  <property fmtid="{D5CDD505-2E9C-101B-9397-08002B2CF9AE}" pid="6" name="ArticulateProjectFull">
    <vt:lpwstr>C:\Users\Christina\Documents\Consulting\Pearson\Development\Revised_Final_Turnkey_Math_Training_012013.ppta</vt:lpwstr>
  </property>
</Properties>
</file>