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332" r:id="rId2"/>
    <p:sldId id="611" r:id="rId3"/>
    <p:sldId id="578" r:id="rId4"/>
    <p:sldId id="582" r:id="rId5"/>
    <p:sldId id="580" r:id="rId6"/>
    <p:sldId id="579" r:id="rId7"/>
    <p:sldId id="407" r:id="rId8"/>
    <p:sldId id="494" r:id="rId9"/>
    <p:sldId id="408" r:id="rId10"/>
    <p:sldId id="495" r:id="rId11"/>
    <p:sldId id="464" r:id="rId12"/>
    <p:sldId id="496" r:id="rId13"/>
    <p:sldId id="465" r:id="rId14"/>
    <p:sldId id="497" r:id="rId15"/>
    <p:sldId id="466" r:id="rId16"/>
    <p:sldId id="498" r:id="rId17"/>
    <p:sldId id="467" r:id="rId18"/>
    <p:sldId id="499" r:id="rId19"/>
    <p:sldId id="468" r:id="rId20"/>
    <p:sldId id="500" r:id="rId21"/>
    <p:sldId id="469" r:id="rId22"/>
    <p:sldId id="470" r:id="rId23"/>
    <p:sldId id="622" r:id="rId24"/>
    <p:sldId id="621" r:id="rId25"/>
  </p:sldIdLst>
  <p:sldSz cx="9144000" cy="6858000" type="screen4x3"/>
  <p:notesSz cx="7010400" cy="9296400"/>
  <p:custDataLst>
    <p:tags r:id="rId2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70795" autoAdjust="0"/>
  </p:normalViewPr>
  <p:slideViewPr>
    <p:cSldViewPr snapToGrid="0">
      <p:cViewPr>
        <p:scale>
          <a:sx n="51" d="100"/>
          <a:sy n="51" d="100"/>
        </p:scale>
        <p:origin x="-1692" y="-90"/>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280"/>
    </p:cViewPr>
  </p:sorterViewPr>
  <p:notesViewPr>
    <p:cSldViewPr snapToGrid="0">
      <p:cViewPr>
        <p:scale>
          <a:sx n="48" d="100"/>
          <a:sy n="48" d="100"/>
        </p:scale>
        <p:origin x="-2040" y="283"/>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pPr defTabSz="912856">
              <a:defRPr/>
            </a:pPr>
            <a:r>
              <a:rPr lang="en-US" dirty="0" smtClean="0"/>
              <a:t>Ensure participants have a copy of </a:t>
            </a:r>
            <a:r>
              <a:rPr lang="en-US" dirty="0" smtClean="0">
                <a:latin typeface="Verdana" pitchFamily="34" charset="0"/>
                <a:cs typeface="Arial" charset="0"/>
              </a:rPr>
              <a:t>the Grade 8 Short-response (2-point)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seen the descriptions of the levels of performance on the two point rubric</a:t>
            </a:r>
            <a:r>
              <a:rPr lang="en-US" baseline="0" dirty="0" smtClean="0"/>
              <a:t> we will </a:t>
            </a:r>
            <a:r>
              <a:rPr lang="en-US" dirty="0" smtClean="0"/>
              <a:t>use the guide papers to define what</a:t>
            </a:r>
            <a:r>
              <a:rPr lang="en-US" baseline="0" dirty="0" smtClean="0"/>
              <a:t> types of work demonstrate the understanding required for each level of the two point rubric</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19140" name="Slide Number Placeholder 3"/>
          <p:cNvSpPr>
            <a:spLocks noGrp="1"/>
          </p:cNvSpPr>
          <p:nvPr>
            <p:ph type="sldNum" sz="quarter" idx="5"/>
          </p:nvPr>
        </p:nvSpPr>
        <p:spPr/>
        <p:txBody>
          <a:bodyPr/>
          <a:lstStyle/>
          <a:p>
            <a:fld id="{9BD189D6-A00B-4B4A-B9A0-536C8395299D}"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Notes Placeholder 2"/>
          <p:cNvSpPr>
            <a:spLocks noGrp="1"/>
          </p:cNvSpPr>
          <p:nvPr>
            <p:ph type="body" idx="1"/>
          </p:nvPr>
        </p:nvSpPr>
        <p:spPr/>
        <p:txBody>
          <a:bodyPr/>
          <a:lstStyle/>
          <a:p>
            <a:r>
              <a:rPr lang="en-US" dirty="0" smtClean="0"/>
              <a:t>Refer participants to Guide Paper 3 in the Grade 8 Short-response (2-point) Sample Guide Set packet.</a:t>
            </a:r>
          </a:p>
          <a:p>
            <a:endParaRPr lang="en-US" dirty="0" smtClean="0"/>
          </a:p>
          <a:p>
            <a:r>
              <a:rPr lang="en-US" dirty="0" smtClean="0"/>
              <a:t>Guide</a:t>
            </a:r>
            <a:r>
              <a:rPr lang="en-US" baseline="0" dirty="0" smtClean="0"/>
              <a:t> paper 3 is another example of a 2 point paper.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student</a:t>
            </a:r>
            <a:r>
              <a:rPr lang="en-US" baseline="0" dirty="0" smtClean="0"/>
              <a:t> writes the expressions that represent the length and width of the rectangle and drew a diagram.  The combining of terms was not shown, but t</a:t>
            </a:r>
            <a:r>
              <a:rPr lang="en-US" dirty="0" smtClean="0"/>
              <a:t>he lengths of each side are correctly shown in terms of w and are used correctly with the given perimeter to solve for w.</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baseline="0" dirty="0" smtClean="0"/>
              <a:t>The student uses this information to find the length even though the substitution of the width into the expression for length was not shown.</a:t>
            </a:r>
          </a:p>
          <a:p>
            <a:endParaRPr lang="en-US" dirty="0" smtClean="0"/>
          </a:p>
          <a:p>
            <a:r>
              <a:rPr lang="en-US" dirty="0" smtClean="0"/>
              <a:t>This response answers the question correctly and demonstrates a thorough understanding of the mathematical concepts. </a:t>
            </a:r>
          </a:p>
        </p:txBody>
      </p:sp>
      <p:sp>
        <p:nvSpPr>
          <p:cNvPr id="220164" name="Slide Number Placeholder 3"/>
          <p:cNvSpPr>
            <a:spLocks noGrp="1"/>
          </p:cNvSpPr>
          <p:nvPr>
            <p:ph type="sldNum" sz="quarter" idx="5"/>
          </p:nvPr>
        </p:nvSpPr>
        <p:spPr/>
        <p:txBody>
          <a:bodyPr/>
          <a:lstStyle/>
          <a:p>
            <a:fld id="{3C19495C-1577-46F3-953F-7FD5A1EAB9E4}" type="slidenum">
              <a:rPr lang="en-GB" smtClean="0"/>
              <a:pPr/>
              <a:t>11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21188" name="Slide Number Placeholder 3"/>
          <p:cNvSpPr>
            <a:spLocks noGrp="1"/>
          </p:cNvSpPr>
          <p:nvPr>
            <p:ph type="sldNum" sz="quarter" idx="5"/>
          </p:nvPr>
        </p:nvSpPr>
        <p:spPr/>
        <p:txBody>
          <a:bodyPr/>
          <a:lstStyle/>
          <a:p>
            <a:fld id="{DC8A7114-2A28-486A-A4F4-049BAF2E313E}" type="slidenum">
              <a:rPr lang="en-GB" smtClean="0"/>
              <a:pPr/>
              <a:t>12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Notes Placeholder 2"/>
          <p:cNvSpPr>
            <a:spLocks noGrp="1"/>
          </p:cNvSpPr>
          <p:nvPr>
            <p:ph type="body" idx="1"/>
          </p:nvPr>
        </p:nvSpPr>
        <p:spPr/>
        <p:txBody>
          <a:bodyPr/>
          <a:lstStyle/>
          <a:p>
            <a:r>
              <a:rPr lang="en-US" dirty="0" smtClean="0"/>
              <a:t>Refer participants to Guide Paper 4 in the Grade 8 Short-response (2-point) Sample Guide Set packet.</a:t>
            </a:r>
          </a:p>
          <a:p>
            <a:endParaRPr lang="en-US" dirty="0" smtClean="0"/>
          </a:p>
          <a:p>
            <a:r>
              <a:rPr lang="en-US" dirty="0" smtClean="0"/>
              <a:t>Guide Paper</a:t>
            </a:r>
            <a:r>
              <a:rPr lang="en-US" baseline="0" dirty="0" smtClean="0"/>
              <a:t> 4 is our first example of a score point 1. </a:t>
            </a:r>
          </a:p>
          <a:p>
            <a:endParaRPr lang="en-US" baseline="0" dirty="0" smtClean="0"/>
          </a:p>
          <a:p>
            <a:r>
              <a:rPr lang="en-US" dirty="0" smtClean="0"/>
              <a:t>This response is only partially correct and correctly addresses most elements of the task. The length of each side is correctly determined in terms of x and the equation is set up correctly and solved for x. However, the value given for x is not used to calculate the length of the garden, (2x – 3). Therefore, only one dimension – the width – is given in the answer. </a:t>
            </a:r>
          </a:p>
          <a:p>
            <a:endParaRPr lang="en-US" dirty="0" smtClean="0"/>
          </a:p>
          <a:p>
            <a:r>
              <a:rPr lang="en-US" dirty="0" smtClean="0"/>
              <a:t>The</a:t>
            </a:r>
            <a:r>
              <a:rPr lang="en-US" baseline="0" dirty="0" smtClean="0"/>
              <a:t> rationale says that</a:t>
            </a:r>
            <a:r>
              <a:rPr lang="en-US" dirty="0" smtClean="0"/>
              <a:t> absence of units in the answer does not detract from the demonstration of understanding. This is the</a:t>
            </a:r>
            <a:r>
              <a:rPr lang="en-US" baseline="0" dirty="0" smtClean="0"/>
              <a:t> same rationale given in guide paper 1.</a:t>
            </a:r>
            <a:endParaRPr lang="en-US" dirty="0" smtClean="0"/>
          </a:p>
        </p:txBody>
      </p:sp>
      <p:sp>
        <p:nvSpPr>
          <p:cNvPr id="222212" name="Slide Number Placeholder 3"/>
          <p:cNvSpPr>
            <a:spLocks noGrp="1"/>
          </p:cNvSpPr>
          <p:nvPr>
            <p:ph type="sldNum" sz="quarter" idx="5"/>
          </p:nvPr>
        </p:nvSpPr>
        <p:spPr/>
        <p:txBody>
          <a:bodyPr/>
          <a:lstStyle/>
          <a:p>
            <a:fld id="{D2FC1B87-C7B6-4562-8DB0-47369ABA3AE1}" type="slidenum">
              <a:rPr lang="en-GB" smtClean="0"/>
              <a:pPr/>
              <a:t>13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23236" name="Slide Number Placeholder 3"/>
          <p:cNvSpPr>
            <a:spLocks noGrp="1"/>
          </p:cNvSpPr>
          <p:nvPr>
            <p:ph type="sldNum" sz="quarter" idx="5"/>
          </p:nvPr>
        </p:nvSpPr>
        <p:spPr/>
        <p:txBody>
          <a:bodyPr/>
          <a:lstStyle/>
          <a:p>
            <a:fld id="{60A5CB67-B2B1-4164-ACDF-B1E91B1C64E6}" type="slidenum">
              <a:rPr lang="en-GB" smtClean="0"/>
              <a:pPr/>
              <a:t>14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Notes Placeholder 2"/>
          <p:cNvSpPr>
            <a:spLocks noGrp="1"/>
          </p:cNvSpPr>
          <p:nvPr>
            <p:ph type="body" idx="1"/>
          </p:nvPr>
        </p:nvSpPr>
        <p:spPr/>
        <p:txBody>
          <a:bodyPr/>
          <a:lstStyle/>
          <a:p>
            <a:r>
              <a:rPr lang="en-US" smtClean="0"/>
              <a:t>Refer participants to Guide Paper 5 in the Grade 8 Short-response (2-point) Sample Guide Set packet.</a:t>
            </a:r>
          </a:p>
          <a:p>
            <a:endParaRPr lang="en-US" smtClean="0"/>
          </a:p>
          <a:p>
            <a:r>
              <a:rPr lang="en-US" smtClean="0"/>
              <a:t>This response shows only partial understanding and contains correct numerical answers, but the required work is not provided. The correct numerical answers are given and a check of the answers is provided. However, it is not clear from the work provided how the width (11) was initially determined.</a:t>
            </a:r>
            <a:endParaRPr lang="en-US" dirty="0" smtClean="0"/>
          </a:p>
        </p:txBody>
      </p:sp>
      <p:sp>
        <p:nvSpPr>
          <p:cNvPr id="224260" name="Slide Number Placeholder 3"/>
          <p:cNvSpPr>
            <a:spLocks noGrp="1"/>
          </p:cNvSpPr>
          <p:nvPr>
            <p:ph type="sldNum" sz="quarter" idx="5"/>
          </p:nvPr>
        </p:nvSpPr>
        <p:spPr/>
        <p:txBody>
          <a:bodyPr/>
          <a:lstStyle/>
          <a:p>
            <a:fld id="{6DFE3661-6BA2-47C9-93B2-BD49691AE15F}" type="slidenum">
              <a:rPr lang="en-GB" smtClean="0"/>
              <a:pPr/>
              <a:t>15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25284" name="Slide Number Placeholder 3"/>
          <p:cNvSpPr>
            <a:spLocks noGrp="1"/>
          </p:cNvSpPr>
          <p:nvPr>
            <p:ph type="sldNum" sz="quarter" idx="5"/>
          </p:nvPr>
        </p:nvSpPr>
        <p:spPr/>
        <p:txBody>
          <a:bodyPr/>
          <a:lstStyle/>
          <a:p>
            <a:fld id="{025F08DC-B9B5-4E05-AF62-7AFC92825DAC}" type="slidenum">
              <a:rPr lang="en-GB" smtClean="0"/>
              <a:pPr/>
              <a:t>16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Notes Placeholder 2"/>
          <p:cNvSpPr>
            <a:spLocks noGrp="1"/>
          </p:cNvSpPr>
          <p:nvPr>
            <p:ph type="body" idx="1"/>
          </p:nvPr>
        </p:nvSpPr>
        <p:spPr/>
        <p:txBody>
          <a:bodyPr/>
          <a:lstStyle/>
          <a:p>
            <a:r>
              <a:rPr lang="en-US" dirty="0" smtClean="0"/>
              <a:t>Refer participants to Guide Paper 6 in the Grade 8 Short-response (2-point) Sample Guide Set packet.</a:t>
            </a:r>
          </a:p>
          <a:p>
            <a:endParaRPr lang="en-US" dirty="0" smtClean="0"/>
          </a:p>
          <a:p>
            <a:r>
              <a:rPr lang="en-US" dirty="0" smtClean="0"/>
              <a:t>Guide Paper 6 </a:t>
            </a:r>
            <a:r>
              <a:rPr lang="en-US" dirty="0" smtClean="0"/>
              <a:t>is </a:t>
            </a:r>
            <a:r>
              <a:rPr lang="en-US" baseline="0" dirty="0" smtClean="0"/>
              <a:t>scored </a:t>
            </a:r>
            <a:r>
              <a:rPr lang="en-US" baseline="0" dirty="0" smtClean="0"/>
              <a:t>as a 1. </a:t>
            </a:r>
          </a:p>
          <a:p>
            <a:endParaRPr lang="en-US" baseline="0" dirty="0" smtClean="0"/>
          </a:p>
          <a:p>
            <a:r>
              <a:rPr lang="en-US" dirty="0" smtClean="0"/>
              <a:t>This response is only partially correct and demonstrates only a partial understanding of the mathematical concepts. The rectangle’s length and width are incorrectly expressed as x and x-3, respectively.  </a:t>
            </a:r>
          </a:p>
          <a:p>
            <a:endParaRPr lang="en-US" dirty="0" smtClean="0"/>
          </a:p>
          <a:p>
            <a:r>
              <a:rPr lang="en-US" dirty="0" smtClean="0"/>
              <a:t>However, these incorrect expressions are then correctly used in the perimeter equation, solving x = 66/4.  The calculations are incorrectly completed</a:t>
            </a:r>
            <a:r>
              <a:rPr lang="en-US" baseline="0" dirty="0" smtClean="0"/>
              <a:t> to get 12 and the student does not find the value of the other dimension. </a:t>
            </a:r>
            <a:endParaRPr lang="en-US" dirty="0" smtClean="0"/>
          </a:p>
        </p:txBody>
      </p:sp>
      <p:sp>
        <p:nvSpPr>
          <p:cNvPr id="226308" name="Slide Number Placeholder 3"/>
          <p:cNvSpPr>
            <a:spLocks noGrp="1"/>
          </p:cNvSpPr>
          <p:nvPr>
            <p:ph type="sldNum" sz="quarter" idx="5"/>
          </p:nvPr>
        </p:nvSpPr>
        <p:spPr/>
        <p:txBody>
          <a:bodyPr/>
          <a:lstStyle/>
          <a:p>
            <a:fld id="{894B0C46-6E94-4022-ADA3-2A47FAE2E36B}" type="slidenum">
              <a:rPr lang="en-GB" smtClean="0"/>
              <a:pPr/>
              <a:t>17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27332" name="Slide Number Placeholder 3"/>
          <p:cNvSpPr>
            <a:spLocks noGrp="1"/>
          </p:cNvSpPr>
          <p:nvPr>
            <p:ph type="sldNum" sz="quarter" idx="5"/>
          </p:nvPr>
        </p:nvSpPr>
        <p:spPr/>
        <p:txBody>
          <a:bodyPr/>
          <a:lstStyle/>
          <a:p>
            <a:fld id="{B3F55E6D-3225-4EC1-9903-396A796A9D66}" type="slidenum">
              <a:rPr lang="en-GB" smtClean="0"/>
              <a:pPr/>
              <a:t>18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Notes Placeholder 2"/>
          <p:cNvSpPr>
            <a:spLocks noGrp="1"/>
          </p:cNvSpPr>
          <p:nvPr>
            <p:ph type="body" idx="1"/>
          </p:nvPr>
        </p:nvSpPr>
        <p:spPr/>
        <p:txBody>
          <a:bodyPr/>
          <a:lstStyle/>
          <a:p>
            <a:r>
              <a:rPr lang="en-US" dirty="0" smtClean="0"/>
              <a:t>Refer participants to Guide Paper 7 in the Grade 8 Short-response (2-point) Sample Guide Set packet.</a:t>
            </a:r>
          </a:p>
          <a:p>
            <a:endParaRPr lang="en-US" dirty="0" smtClean="0"/>
          </a:p>
          <a:p>
            <a:r>
              <a:rPr lang="en-US" dirty="0" smtClean="0"/>
              <a:t>This response is incorrect and receives</a:t>
            </a:r>
            <a:r>
              <a:rPr lang="en-US" baseline="0" dirty="0" smtClean="0"/>
              <a:t> a 0</a:t>
            </a:r>
            <a:r>
              <a:rPr lang="en-US" dirty="0" smtClean="0"/>
              <a:t>. The incorrect equation is used for perimeter and the procedure used to determine the width.  So even though the equation is solved correctly there is</a:t>
            </a:r>
            <a:r>
              <a:rPr lang="en-US" baseline="0" dirty="0" smtClean="0"/>
              <a:t> not enough connection to the concept of perimeter to</a:t>
            </a:r>
            <a:r>
              <a:rPr lang="en-US" dirty="0" smtClean="0"/>
              <a:t> demonstrate even a limited understanding of the mathematical concepts.</a:t>
            </a:r>
          </a:p>
          <a:p>
            <a:endParaRPr lang="en-US" dirty="0" smtClean="0"/>
          </a:p>
        </p:txBody>
      </p:sp>
      <p:sp>
        <p:nvSpPr>
          <p:cNvPr id="228356" name="Slide Number Placeholder 3"/>
          <p:cNvSpPr>
            <a:spLocks noGrp="1"/>
          </p:cNvSpPr>
          <p:nvPr>
            <p:ph type="sldNum" sz="quarter" idx="5"/>
          </p:nvPr>
        </p:nvSpPr>
        <p:spPr/>
        <p:txBody>
          <a:bodyPr/>
          <a:lstStyle/>
          <a:p>
            <a:fld id="{C98E4999-CC22-43EB-B445-F171554115A2}" type="slidenum">
              <a:rPr lang="en-GB" smtClean="0"/>
              <a:pPr/>
              <a:t>19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r>
              <a:rPr lang="en-US" dirty="0" smtClean="0"/>
              <a:t>Refer participants to the Grade 8</a:t>
            </a:r>
            <a:r>
              <a:rPr lang="en-US" baseline="0" dirty="0" smtClean="0"/>
              <a:t> Short-response (2-Point) Sample Question Guide Set packet.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You </a:t>
            </a:r>
            <a:r>
              <a:rPr lang="en-US" dirty="0" smtClean="0"/>
              <a:t>will also need your 2 Point Holistic Rubric</a:t>
            </a:r>
            <a:r>
              <a:rPr lang="en-US" baseline="0" dirty="0" smtClean="0"/>
              <a:t> and the Scoring Policies as you work through this section. </a:t>
            </a:r>
            <a:endParaRPr lang="en-US" dirty="0" smtClean="0"/>
          </a:p>
          <a:p>
            <a:endParaRPr lang="en-US" baseline="0" dirty="0" smtClean="0"/>
          </a:p>
          <a:p>
            <a:endParaRPr lang="en-US" baseline="0" dirty="0" smtClean="0"/>
          </a:p>
          <a:p>
            <a:r>
              <a:rPr lang="en-US" baseline="0" dirty="0" smtClean="0"/>
              <a:t>The first page after the cover sheet you will see the question.  </a:t>
            </a:r>
          </a:p>
          <a:p>
            <a:endParaRPr lang="en-US" baseline="0" dirty="0" smtClean="0"/>
          </a:p>
          <a:p>
            <a:r>
              <a:rPr lang="en-US" baseline="0" dirty="0" smtClean="0"/>
              <a:t>The second page is the Common Core Learning standard the question assesses.  (Show the next slide.)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a:t>
            </a:fld>
            <a:endParaRPr lang="en-GB" dirty="0"/>
          </a:p>
        </p:txBody>
      </p:sp>
    </p:spTree>
    <p:extLst>
      <p:ext uri="{BB962C8B-B14F-4D97-AF65-F5344CB8AC3E}">
        <p14:creationId xmlns:p14="http://schemas.microsoft.com/office/powerpoint/2010/main" val="1683251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29380" name="Slide Number Placeholder 3"/>
          <p:cNvSpPr>
            <a:spLocks noGrp="1"/>
          </p:cNvSpPr>
          <p:nvPr>
            <p:ph type="sldNum" sz="quarter" idx="5"/>
          </p:nvPr>
        </p:nvSpPr>
        <p:spPr/>
        <p:txBody>
          <a:bodyPr/>
          <a:lstStyle/>
          <a:p>
            <a:fld id="{342E4CFD-69FE-443C-90DA-4358EC69BA18}" type="slidenum">
              <a:rPr lang="en-GB" smtClean="0"/>
              <a:pPr/>
              <a:t>20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Notes Placeholder 2"/>
          <p:cNvSpPr>
            <a:spLocks noGrp="1"/>
          </p:cNvSpPr>
          <p:nvPr>
            <p:ph type="body" idx="1"/>
          </p:nvPr>
        </p:nvSpPr>
        <p:spPr/>
        <p:txBody>
          <a:bodyPr/>
          <a:lstStyle/>
          <a:p>
            <a:r>
              <a:rPr lang="en-US" dirty="0" smtClean="0"/>
              <a:t>Refer participants to Guide Paper 8 in the Grade 8 Short-response (2-point) Sample Guide Set packet.</a:t>
            </a:r>
          </a:p>
          <a:p>
            <a:endParaRPr lang="en-US" dirty="0" smtClean="0"/>
          </a:p>
          <a:p>
            <a:r>
              <a:rPr lang="en-US" dirty="0" smtClean="0"/>
              <a:t>This response is incorrect. The correct dimensions are determined in terms of x and the four sides are added. However, this expression (6x-6) is never equated to the value given for the perimeter and no final values are determined for the dimensions. While this response contains some correct mathematical procedures (they labeled the dimensions and combined them), there is not enough work completed to demonstrate even a limited understanding of the mathematical concepts embodied in the task.</a:t>
            </a:r>
          </a:p>
        </p:txBody>
      </p:sp>
      <p:sp>
        <p:nvSpPr>
          <p:cNvPr id="230404" name="Slide Number Placeholder 3"/>
          <p:cNvSpPr>
            <a:spLocks noGrp="1"/>
          </p:cNvSpPr>
          <p:nvPr>
            <p:ph type="sldNum" sz="quarter" idx="5"/>
          </p:nvPr>
        </p:nvSpPr>
        <p:spPr/>
        <p:txBody>
          <a:bodyPr/>
          <a:lstStyle/>
          <a:p>
            <a:fld id="{AC8D2746-4666-48D8-AA01-9B253D213D5A}" type="slidenum">
              <a:rPr lang="en-GB" smtClean="0"/>
              <a:pPr/>
              <a:t>21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31428" name="Slide Number Placeholder 3"/>
          <p:cNvSpPr>
            <a:spLocks noGrp="1"/>
          </p:cNvSpPr>
          <p:nvPr>
            <p:ph type="sldNum" sz="quarter" idx="5"/>
          </p:nvPr>
        </p:nvSpPr>
        <p:spPr/>
        <p:txBody>
          <a:bodyPr/>
          <a:lstStyle/>
          <a:p>
            <a:fld id="{BD356CA1-14D7-4D96-8F27-887C2C249AB3}" type="slidenum">
              <a:rPr lang="en-GB" smtClean="0"/>
              <a:pPr/>
              <a:t>22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 the guide paper analysis</a:t>
            </a:r>
            <a:r>
              <a:rPr lang="en-US" baseline="0" dirty="0" smtClean="0"/>
              <a:t> for the 8</a:t>
            </a:r>
            <a:r>
              <a:rPr lang="en-US" baseline="30000" dirty="0" smtClean="0"/>
              <a:t>th</a:t>
            </a:r>
            <a:r>
              <a:rPr lang="en-US" baseline="0" dirty="0" smtClean="0"/>
              <a:t> grade 2 point question.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next section in the </a:t>
            </a:r>
            <a:r>
              <a:rPr lang="en-US" dirty="0" smtClean="0">
                <a:latin typeface="Verdana" pitchFamily="34" charset="0"/>
                <a:cs typeface="Arial" charset="0"/>
              </a:rPr>
              <a:t>Grade 8 Short-response (2-point) Sample Guide Set packet</a:t>
            </a:r>
            <a:r>
              <a:rPr lang="en-US" baseline="0" dirty="0" smtClean="0">
                <a:latin typeface="Verdana" pitchFamily="34" charset="0"/>
                <a:cs typeface="Arial" charset="0"/>
              </a:rPr>
              <a:t> contains the practice papers for this question.  Using the 2 point holistic rubric, the scoring policies and these guide papers determine the scores for the practice papers.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latin typeface="Verdana" pitchFamily="34"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Verdana" pitchFamily="34" charset="0"/>
                <a:cs typeface="Arial" charset="0"/>
              </a:rPr>
              <a:t>Video 8 will review the practice problems and explain the scores assigned to those papers. </a:t>
            </a:r>
            <a:endParaRPr lang="en-US" dirty="0" smtClean="0">
              <a:latin typeface="Verdana" pitchFamily="34"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Notes Placeholder 2"/>
          <p:cNvSpPr>
            <a:spLocks noGrp="1"/>
          </p:cNvSpPr>
          <p:nvPr>
            <p:ph type="body" idx="1"/>
          </p:nvPr>
        </p:nvSpPr>
        <p:spPr/>
        <p:txBody>
          <a:bodyPr/>
          <a:lstStyle/>
          <a:p>
            <a:r>
              <a:rPr lang="en-US" dirty="0" smtClean="0"/>
              <a:t>This is a sample of a grade 8  0- 2-point question that is aligned with Common Core learning standard 8.EE.7b – </a:t>
            </a:r>
          </a:p>
        </p:txBody>
      </p:sp>
      <p:sp>
        <p:nvSpPr>
          <p:cNvPr id="212996" name="Slide Number Placeholder 3"/>
          <p:cNvSpPr>
            <a:spLocks noGrp="1"/>
          </p:cNvSpPr>
          <p:nvPr>
            <p:ph type="sldNum" sz="quarter" idx="5"/>
          </p:nvPr>
        </p:nvSpPr>
        <p:spPr/>
        <p:txBody>
          <a:bodyPr/>
          <a:lstStyle/>
          <a:p>
            <a:fld id="{009E0D37-A136-4911-9F28-1C85518D1AB4}"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200" b="1" dirty="0" smtClean="0">
                <a:latin typeface="Gill Sans MT Pro Book"/>
              </a:rPr>
              <a:t>CCLS 8.EE.7b</a:t>
            </a:r>
          </a:p>
          <a:p>
            <a:r>
              <a:rPr lang="en-US" sz="1200" dirty="0" smtClean="0">
                <a:latin typeface="Gill Sans MT Pro Book"/>
              </a:rPr>
              <a:t> </a:t>
            </a:r>
          </a:p>
          <a:p>
            <a:pPr algn="just"/>
            <a:r>
              <a:rPr lang="en-US" sz="1200" dirty="0" smtClean="0">
                <a:latin typeface="Gill Sans MT Pro Book"/>
              </a:rPr>
              <a:t>Requires students to solve linear equations with rational number coefficients, including equations whose solutions require expanding expressions using the distributive property and collecting like terms</a:t>
            </a:r>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4</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Notes Placeholder 2"/>
          <p:cNvSpPr>
            <a:spLocks noGrp="1"/>
          </p:cNvSpPr>
          <p:nvPr>
            <p:ph type="body" idx="1"/>
          </p:nvPr>
        </p:nvSpPr>
        <p:spPr/>
        <p:txBody>
          <a:bodyPr/>
          <a:lstStyle/>
          <a:p>
            <a:r>
              <a:rPr lang="en-US" dirty="0" smtClean="0"/>
              <a:t>Take a couple minutes to think about how you would answer the question.  (Allow participants 3 – 4 minutes to answer the question and reflect.)</a:t>
            </a:r>
          </a:p>
          <a:p>
            <a:endParaRPr lang="en-US" dirty="0" smtClean="0"/>
          </a:p>
          <a:p>
            <a:r>
              <a:rPr lang="en-US" dirty="0" smtClean="0"/>
              <a:t>Note: Calculators are permitted for all constructed-response questions in grades 6, 7 and 8.</a:t>
            </a:r>
          </a:p>
          <a:p>
            <a:endParaRPr lang="en-US" dirty="0" smtClean="0"/>
          </a:p>
          <a:p>
            <a:r>
              <a:rPr lang="en-US" dirty="0" smtClean="0"/>
              <a:t>Pause the video and</a:t>
            </a:r>
            <a:r>
              <a:rPr lang="en-US" baseline="0" dirty="0" smtClean="0"/>
              <a:t> solve this problem</a:t>
            </a:r>
            <a:endParaRPr lang="en-US" dirty="0" smtClean="0"/>
          </a:p>
          <a:p>
            <a:endParaRPr lang="en-US" dirty="0" smtClean="0"/>
          </a:p>
          <a:p>
            <a:r>
              <a:rPr lang="en-US" dirty="0" smtClean="0"/>
              <a:t>Before</a:t>
            </a:r>
            <a:r>
              <a:rPr lang="en-US" baseline="0" dirty="0" smtClean="0"/>
              <a:t> we look at the guide papers consider- </a:t>
            </a:r>
          </a:p>
          <a:p>
            <a:endParaRPr lang="en-US" dirty="0" smtClean="0"/>
          </a:p>
          <a:p>
            <a:r>
              <a:rPr lang="en-US" dirty="0" smtClean="0"/>
              <a:t>Ask yourself what a typical a 2-point student response might look like.</a:t>
            </a:r>
          </a:p>
          <a:p>
            <a:endParaRPr lang="en-US" dirty="0" smtClean="0"/>
          </a:p>
          <a:p>
            <a:r>
              <a:rPr lang="en-US" dirty="0" smtClean="0"/>
              <a:t>Also consider what a typical 1-point or a common 0-point student response might possibly look like.  </a:t>
            </a:r>
          </a:p>
          <a:p>
            <a:endParaRPr lang="en-US" dirty="0" smtClean="0"/>
          </a:p>
          <a:p>
            <a:r>
              <a:rPr lang="en-US" dirty="0" smtClean="0"/>
              <a:t>Pause the video</a:t>
            </a:r>
            <a:r>
              <a:rPr lang="en-US" baseline="0" dirty="0" smtClean="0"/>
              <a:t> to discuss or jot down your thoughts. </a:t>
            </a:r>
            <a:endParaRPr lang="en-US" dirty="0" smtClean="0"/>
          </a:p>
          <a:p>
            <a:endParaRPr lang="en-US" dirty="0" smtClean="0"/>
          </a:p>
        </p:txBody>
      </p:sp>
      <p:sp>
        <p:nvSpPr>
          <p:cNvPr id="214020" name="Slide Number Placeholder 3"/>
          <p:cNvSpPr>
            <a:spLocks noGrp="1"/>
          </p:cNvSpPr>
          <p:nvPr>
            <p:ph type="sldNum" sz="quarter" idx="5"/>
          </p:nvPr>
        </p:nvSpPr>
        <p:spPr/>
        <p:txBody>
          <a:bodyPr/>
          <a:lstStyle/>
          <a:p>
            <a:fld id="{99629044-7872-4046-978D-1BF18D7D1B2B}"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Notes Placeholder 2"/>
          <p:cNvSpPr>
            <a:spLocks noGrp="1"/>
          </p:cNvSpPr>
          <p:nvPr>
            <p:ph type="body" idx="1"/>
          </p:nvPr>
        </p:nvSpPr>
        <p:spPr/>
        <p:txBody>
          <a:bodyPr/>
          <a:lstStyle/>
          <a:p>
            <a:r>
              <a:rPr lang="en-US" dirty="0" smtClean="0"/>
              <a:t>Talk through the response:</a:t>
            </a:r>
          </a:p>
          <a:p>
            <a:r>
              <a:rPr lang="en-US" dirty="0" smtClean="0"/>
              <a:t>w is defined as width and 2w-3 is defined as length. Two times the length (2w-3) and two times the width (w) equals the perimeter, 60.  Applies the distributive property and solves for w, w = 11.  11 is substituted into the expression for length and simplified, 2w-3 = 19</a:t>
            </a:r>
          </a:p>
          <a:p>
            <a:endParaRPr lang="en-US" dirty="0" smtClean="0"/>
          </a:p>
          <a:p>
            <a:r>
              <a:rPr lang="en-US" dirty="0" smtClean="0"/>
              <a:t>This is what we would expect as a common, but not the only, 2-point response.</a:t>
            </a:r>
          </a:p>
          <a:p>
            <a:endParaRPr lang="en-US" dirty="0" smtClean="0"/>
          </a:p>
          <a:p>
            <a:endParaRPr lang="en-US" dirty="0" smtClean="0"/>
          </a:p>
          <a:p>
            <a:endParaRPr lang="en-US" dirty="0" smtClean="0"/>
          </a:p>
          <a:p>
            <a:r>
              <a:rPr lang="en-US" dirty="0" smtClean="0"/>
              <a:t>Guide the discussion by asking a few teachers for other ways this question may be answered correctly or what we might expect as common 1-point and 0-point responses. </a:t>
            </a:r>
          </a:p>
          <a:p>
            <a:endParaRPr lang="en-US" dirty="0" smtClean="0"/>
          </a:p>
        </p:txBody>
      </p:sp>
      <p:sp>
        <p:nvSpPr>
          <p:cNvPr id="215044" name="Slide Number Placeholder 3"/>
          <p:cNvSpPr>
            <a:spLocks noGrp="1"/>
          </p:cNvSpPr>
          <p:nvPr>
            <p:ph type="sldNum" sz="quarter" idx="5"/>
          </p:nvPr>
        </p:nvSpPr>
        <p:spPr/>
        <p:txBody>
          <a:bodyPr/>
          <a:lstStyle/>
          <a:p>
            <a:fld id="{043E7EC7-FEA6-4941-9670-BB799BD344F3}"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7" name="Notes Placeholder 2"/>
          <p:cNvSpPr>
            <a:spLocks noGrp="1"/>
          </p:cNvSpPr>
          <p:nvPr>
            <p:ph type="body" idx="1"/>
          </p:nvPr>
        </p:nvSpPr>
        <p:spPr/>
        <p:txBody>
          <a:bodyPr/>
          <a:lstStyle/>
          <a:p>
            <a:r>
              <a:rPr lang="en-US" dirty="0" smtClean="0"/>
              <a:t>Refer participants to Guide Paper 1 in the Grade 8 Short-response (2-point) Sample Guide Set packet.</a:t>
            </a:r>
          </a:p>
          <a:p>
            <a:endParaRPr lang="en-US" dirty="0" smtClean="0"/>
          </a:p>
          <a:p>
            <a:r>
              <a:rPr lang="en-US" dirty="0" smtClean="0"/>
              <a:t> </a:t>
            </a:r>
          </a:p>
          <a:p>
            <a:r>
              <a:rPr lang="en-US" dirty="0" smtClean="0"/>
              <a:t>This response answers the question correctly and demonstrates a thorough understanding of the mathematical concepts. </a:t>
            </a:r>
          </a:p>
          <a:p>
            <a:r>
              <a:rPr lang="en-US" dirty="0" smtClean="0"/>
              <a:t>The lengths of each side are shown in terms of n (n, 2n-3) and are correctly used with the given perimeter to solve for n. </a:t>
            </a:r>
          </a:p>
          <a:p>
            <a:r>
              <a:rPr lang="en-US" dirty="0" smtClean="0"/>
              <a:t>They combine the two lengths</a:t>
            </a:r>
            <a:r>
              <a:rPr lang="en-US" baseline="0" dirty="0" smtClean="0"/>
              <a:t> when writing the equation. They solved the equation to find the width and then when back up to the top and substituted in the width to find the length.</a:t>
            </a:r>
          </a:p>
          <a:p>
            <a:endParaRPr lang="en-US" dirty="0" smtClean="0"/>
          </a:p>
          <a:p>
            <a:r>
              <a:rPr lang="en-US" dirty="0" smtClean="0"/>
              <a:t>The answer for both dimensions is correct. Units in the answer are not required since the question directs students to “determine the dimensions, in feet….”</a:t>
            </a:r>
          </a:p>
        </p:txBody>
      </p:sp>
      <p:sp>
        <p:nvSpPr>
          <p:cNvPr id="216068" name="Slide Number Placeholder 3"/>
          <p:cNvSpPr>
            <a:spLocks noGrp="1"/>
          </p:cNvSpPr>
          <p:nvPr>
            <p:ph type="sldNum" sz="quarter" idx="5"/>
          </p:nvPr>
        </p:nvSpPr>
        <p:spPr/>
        <p:txBody>
          <a:bodyPr/>
          <a:lstStyle/>
          <a:p>
            <a:fld id="{B9A97B66-39D8-47D1-8F62-53B0F4F5391B}"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17092" name="Slide Number Placeholder 3"/>
          <p:cNvSpPr>
            <a:spLocks noGrp="1"/>
          </p:cNvSpPr>
          <p:nvPr>
            <p:ph type="sldNum" sz="quarter" idx="5"/>
          </p:nvPr>
        </p:nvSpPr>
        <p:spPr/>
        <p:txBody>
          <a:bodyPr/>
          <a:lstStyle/>
          <a:p>
            <a:fld id="{6E846441-F140-42EF-AD56-7AAFB2740BD1}"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Notes Placeholder 2"/>
          <p:cNvSpPr>
            <a:spLocks noGrp="1"/>
          </p:cNvSpPr>
          <p:nvPr>
            <p:ph type="body" idx="1"/>
          </p:nvPr>
        </p:nvSpPr>
        <p:spPr/>
        <p:txBody>
          <a:bodyPr/>
          <a:lstStyle/>
          <a:p>
            <a:r>
              <a:rPr lang="en-US" dirty="0" smtClean="0"/>
              <a:t>Refer participants to Guide Paper 2 in the Grade 8 Short-response (2-point) Sample Guide Set packet.</a:t>
            </a:r>
          </a:p>
          <a:p>
            <a:endParaRPr lang="en-US" dirty="0" smtClean="0"/>
          </a:p>
          <a:p>
            <a:r>
              <a:rPr lang="en-US" dirty="0" smtClean="0"/>
              <a:t>We</a:t>
            </a:r>
            <a:r>
              <a:rPr lang="en-US" baseline="0" dirty="0" smtClean="0"/>
              <a:t> see here that t</a:t>
            </a:r>
            <a:r>
              <a:rPr lang="en-US" dirty="0" smtClean="0"/>
              <a:t>he lengths of each side are correctly shown in terms of x.  The expressions are combined with an understanding</a:t>
            </a:r>
            <a:r>
              <a:rPr lang="en-US" baseline="0" dirty="0" smtClean="0"/>
              <a:t> of perimeter to create the equation 6x – 6 = 60.  The student solves for x correctly and then substitutes that value in the expression for length to correctly determine that the dimensions are 11ft and 19ft. </a:t>
            </a:r>
            <a:endParaRPr lang="en-US" dirty="0" smtClean="0"/>
          </a:p>
          <a:p>
            <a:endParaRPr lang="en-US" dirty="0" smtClean="0"/>
          </a:p>
          <a:p>
            <a:endParaRPr lang="en-US" dirty="0" smtClean="0"/>
          </a:p>
          <a:p>
            <a:r>
              <a:rPr lang="en-US" dirty="0" smtClean="0"/>
              <a:t>This response answers the question correctly and indicates that the student has completed the task correctly, using mathematically sound procedures. x and are appropriately used with the given perimeter to solve for x. The answer for both dimensions is correct.</a:t>
            </a:r>
          </a:p>
        </p:txBody>
      </p:sp>
      <p:sp>
        <p:nvSpPr>
          <p:cNvPr id="218116" name="Slide Number Placeholder 3"/>
          <p:cNvSpPr>
            <a:spLocks noGrp="1"/>
          </p:cNvSpPr>
          <p:nvPr>
            <p:ph type="sldNum" sz="quarter" idx="5"/>
          </p:nvPr>
        </p:nvSpPr>
        <p:spPr/>
        <p:txBody>
          <a:bodyPr/>
          <a:lstStyle/>
          <a:p>
            <a:fld id="{157BB229-946B-4454-8352-09A7BF225543}"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8200065" cy="1077218"/>
          </a:xfrm>
          <a:prstGeom prst="rect">
            <a:avLst/>
          </a:prstGeom>
          <a:noFill/>
        </p:spPr>
        <p:txBody>
          <a:bodyPr wrap="none" rtlCol="0">
            <a:spAutoFit/>
          </a:bodyPr>
          <a:lstStyle/>
          <a:p>
            <a:r>
              <a:rPr lang="en-US" sz="3200" dirty="0" smtClean="0"/>
              <a:t>Video 7</a:t>
            </a:r>
            <a:r>
              <a:rPr lang="en-US" sz="3200" dirty="0"/>
              <a:t>: </a:t>
            </a:r>
            <a:r>
              <a:rPr lang="en-US" sz="3200" dirty="0" smtClean="0"/>
              <a:t>Guide </a:t>
            </a:r>
            <a:r>
              <a:rPr lang="en-US" sz="3200" dirty="0"/>
              <a:t>Papers for </a:t>
            </a:r>
          </a:p>
          <a:p>
            <a:r>
              <a:rPr lang="en-US" sz="3200" dirty="0"/>
              <a:t>              </a:t>
            </a:r>
            <a:r>
              <a:rPr lang="en-US" sz="3200" dirty="0" smtClean="0"/>
              <a:t>8</a:t>
            </a:r>
            <a:r>
              <a:rPr lang="en-US" sz="3200" baseline="30000" dirty="0" smtClean="0"/>
              <a:t>th</a:t>
            </a:r>
            <a:r>
              <a:rPr lang="en-US" sz="3200" dirty="0" smtClean="0"/>
              <a:t> </a:t>
            </a:r>
            <a:r>
              <a:rPr lang="en-US" sz="3200" dirty="0"/>
              <a:t>Grade Two Point Question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2 Annotation</a:t>
            </a:r>
          </a:p>
        </p:txBody>
      </p:sp>
      <p:sp>
        <p:nvSpPr>
          <p:cNvPr id="59395"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indicates that the student has completed the task correctly, using mathematically sound procedures. The lengths of each side are correctly shown in terms of </a:t>
            </a:r>
            <a:r>
              <a:rPr lang="en-US" i="1" dirty="0" smtClean="0"/>
              <a:t>x</a:t>
            </a:r>
            <a:r>
              <a:rPr lang="en-US" dirty="0" smtClean="0"/>
              <a:t> and are appropriately used with the given perimeter to solve for </a:t>
            </a:r>
            <a:r>
              <a:rPr lang="en-US" i="1" dirty="0" smtClean="0"/>
              <a:t>x</a:t>
            </a:r>
            <a:r>
              <a:rPr lang="en-US" dirty="0" smtClean="0"/>
              <a:t>. The answer for both dimensions is correct.</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10</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3</a:t>
            </a:r>
          </a:p>
        </p:txBody>
      </p:sp>
      <p:pic>
        <p:nvPicPr>
          <p:cNvPr id="60419" name="Picture 4"/>
          <p:cNvPicPr>
            <a:picLocks noChangeAspect="1" noChangeArrowheads="1"/>
          </p:cNvPicPr>
          <p:nvPr/>
        </p:nvPicPr>
        <p:blipFill>
          <a:blip r:embed="rId3"/>
          <a:srcRect/>
          <a:stretch>
            <a:fillRect/>
          </a:stretch>
        </p:blipFill>
        <p:spPr bwMode="auto">
          <a:xfrm>
            <a:off x="777875" y="1054100"/>
            <a:ext cx="7932738" cy="489902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11</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3 Annotation</a:t>
            </a:r>
          </a:p>
        </p:txBody>
      </p:sp>
      <p:sp>
        <p:nvSpPr>
          <p:cNvPr id="61443"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demonstrates a thorough understanding of the mathematical concepts. The lengths of each side are correctly shown in terms of </a:t>
            </a:r>
            <a:r>
              <a:rPr lang="en-US" i="1" dirty="0" smtClean="0"/>
              <a:t>w</a:t>
            </a:r>
            <a:r>
              <a:rPr lang="en-US" dirty="0" smtClean="0"/>
              <a:t> and are used correctly with the given perimeter to solve for </a:t>
            </a:r>
            <a:r>
              <a:rPr lang="en-US" i="1" dirty="0" smtClean="0"/>
              <a:t>w</a:t>
            </a:r>
            <a:r>
              <a:rPr lang="en-US" dirty="0" smtClean="0"/>
              <a:t>.</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12</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4</a:t>
            </a:r>
          </a:p>
        </p:txBody>
      </p:sp>
      <p:pic>
        <p:nvPicPr>
          <p:cNvPr id="62467" name="Picture 4"/>
          <p:cNvPicPr>
            <a:picLocks noChangeAspect="1" noChangeArrowheads="1"/>
          </p:cNvPicPr>
          <p:nvPr/>
        </p:nvPicPr>
        <p:blipFill>
          <a:blip r:embed="rId3"/>
          <a:srcRect/>
          <a:stretch>
            <a:fillRect/>
          </a:stretch>
        </p:blipFill>
        <p:spPr bwMode="auto">
          <a:xfrm>
            <a:off x="515938" y="742950"/>
            <a:ext cx="7953375" cy="4976813"/>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13</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is only partially correct and correctly addresses most elements of the task. The length of each side is correctly determined in terms of </a:t>
            </a:r>
            <a:r>
              <a:rPr lang="en-US" i="1" dirty="0" smtClean="0"/>
              <a:t>x</a:t>
            </a:r>
            <a:r>
              <a:rPr lang="en-US" dirty="0" smtClean="0"/>
              <a:t> and the equation is set up correctly and solved for </a:t>
            </a:r>
            <a:r>
              <a:rPr lang="en-US" i="1" dirty="0" smtClean="0"/>
              <a:t>x</a:t>
            </a:r>
            <a:r>
              <a:rPr lang="en-US" dirty="0" smtClean="0"/>
              <a:t>. However, the value given for </a:t>
            </a:r>
            <a:r>
              <a:rPr lang="en-US" i="1" dirty="0" smtClean="0"/>
              <a:t>x</a:t>
            </a:r>
            <a:r>
              <a:rPr lang="en-US" dirty="0" smtClean="0"/>
              <a:t> is not used to calculate the length of the garden, </a:t>
            </a:r>
            <a:br>
              <a:rPr lang="en-US" dirty="0" smtClean="0"/>
            </a:br>
            <a:r>
              <a:rPr lang="en-US" dirty="0" smtClean="0"/>
              <a:t>(2</a:t>
            </a:r>
            <a:r>
              <a:rPr lang="en-US" i="1" dirty="0" smtClean="0"/>
              <a:t>x</a:t>
            </a:r>
            <a:r>
              <a:rPr lang="en-US" dirty="0" smtClean="0"/>
              <a:t> – 3). Therefore, only one dimension – the width – is given in the answer. The absence of units in the answer does not detract from the demonstration of understanding.</a:t>
            </a:r>
            <a:endParaRPr lang="en-US" dirty="0" smtClean="0">
              <a:latin typeface="Gill Sans MT Pro Book" pitchFamily="-1" charset="0"/>
              <a:cs typeface="Gill Sans MT Pro Book" pitchFamily="-1" charset="0"/>
            </a:endParaRPr>
          </a:p>
        </p:txBody>
      </p:sp>
      <p:sp>
        <p:nvSpPr>
          <p:cNvPr id="63492"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B77017A-7DDD-49D6-816B-6D6E8BDF2F2B}" type="slidenum">
              <a:rPr lang="en-US"/>
              <a:pPr/>
              <a:t>14</a:t>
            </a:fld>
            <a:endParaRPr lang="en-US" dirty="0"/>
          </a:p>
        </p:txBody>
      </p:sp>
      <p:sp>
        <p:nvSpPr>
          <p:cNvPr id="2" name="Title 1"/>
          <p:cNvSpPr>
            <a:spLocks noGrp="1"/>
          </p:cNvSpPr>
          <p:nvPr>
            <p:ph type="title"/>
          </p:nvPr>
        </p:nvSpPr>
        <p:spPr/>
        <p:txBody>
          <a:bodyPr/>
          <a:lstStyle/>
          <a:p>
            <a:r>
              <a:rPr lang="en-US" dirty="0">
                <a:latin typeface="Verdana" pitchFamily="34" charset="0"/>
              </a:rPr>
              <a:t>Grade 8 Short-response Guide Paper 4 Annotation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5</a:t>
            </a:r>
          </a:p>
        </p:txBody>
      </p:sp>
      <p:pic>
        <p:nvPicPr>
          <p:cNvPr id="64515" name="Picture 4"/>
          <p:cNvPicPr>
            <a:picLocks noChangeAspect="1" noChangeArrowheads="1"/>
          </p:cNvPicPr>
          <p:nvPr/>
        </p:nvPicPr>
        <p:blipFill>
          <a:blip r:embed="rId3"/>
          <a:srcRect/>
          <a:stretch>
            <a:fillRect/>
          </a:stretch>
        </p:blipFill>
        <p:spPr bwMode="auto">
          <a:xfrm>
            <a:off x="685800" y="869950"/>
            <a:ext cx="7972425" cy="4948238"/>
          </a:xfrm>
          <a:prstGeom prst="rect">
            <a:avLst/>
          </a:prstGeom>
          <a:noFill/>
          <a:ln w="9525">
            <a:noFill/>
            <a:miter lim="800000"/>
            <a:headEnd/>
            <a:tailEnd/>
          </a:ln>
        </p:spPr>
      </p:pic>
      <p:sp>
        <p:nvSpPr>
          <p:cNvPr id="6451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E889280E-3A93-4666-B267-6AB5B56B14BE}" type="slidenum">
              <a:rPr lang="en-US"/>
              <a:pPr/>
              <a:t>15</a:t>
            </a:fld>
            <a:endParaRPr lang="en-US" dirty="0"/>
          </a:p>
        </p:txBody>
      </p:sp>
      <p:sp>
        <p:nvSpPr>
          <p:cNvPr id="5" name="Rectangle 4"/>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5 Annotation</a:t>
            </a:r>
          </a:p>
        </p:txBody>
      </p:sp>
      <p:sp>
        <p:nvSpPr>
          <p:cNvPr id="65539"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shows only partial understanding and contains correct numerical answers, but the required work is not provided. The correct numerical answers are given and a check of the answers is provided. However, it is not clear from the work provided how the width (11) was initially determined.</a:t>
            </a:r>
            <a:endParaRPr lang="en-US" dirty="0" smtClean="0">
              <a:latin typeface="Gill Sans MT Pro Book" pitchFamily="-1" charset="0"/>
              <a:cs typeface="Gill Sans MT Pro Book" pitchFamily="-1" charset="0"/>
            </a:endParaRPr>
          </a:p>
        </p:txBody>
      </p:sp>
      <p:sp>
        <p:nvSpPr>
          <p:cNvPr id="65540"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9ABE5E88-05C3-4ADE-B4AD-8B0B11FA37B0}" type="slidenum">
              <a:rPr lang="en-US"/>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6</a:t>
            </a:r>
          </a:p>
        </p:txBody>
      </p:sp>
      <p:pic>
        <p:nvPicPr>
          <p:cNvPr id="66563" name="Picture 4"/>
          <p:cNvPicPr>
            <a:picLocks noChangeAspect="1" noChangeArrowheads="1"/>
          </p:cNvPicPr>
          <p:nvPr/>
        </p:nvPicPr>
        <p:blipFill>
          <a:blip r:embed="rId3"/>
          <a:srcRect/>
          <a:stretch>
            <a:fillRect/>
          </a:stretch>
        </p:blipFill>
        <p:spPr bwMode="auto">
          <a:xfrm>
            <a:off x="2139950" y="795338"/>
            <a:ext cx="4822825" cy="5494337"/>
          </a:xfrm>
          <a:prstGeom prst="rect">
            <a:avLst/>
          </a:prstGeom>
          <a:noFill/>
          <a:ln w="9525">
            <a:noFill/>
            <a:miter lim="800000"/>
            <a:headEnd/>
            <a:tailEnd/>
          </a:ln>
        </p:spPr>
      </p:pic>
      <p:sp>
        <p:nvSpPr>
          <p:cNvPr id="66564"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55589F1A-5B2E-47B7-9CC2-441D4BEB94E3}" type="slidenum">
              <a:rPr lang="en-US"/>
              <a:pPr/>
              <a:t>17</a:t>
            </a:fld>
            <a:endParaRPr lang="en-US" dirty="0"/>
          </a:p>
        </p:txBody>
      </p:sp>
      <p:sp>
        <p:nvSpPr>
          <p:cNvPr id="5" name="Rectangle 4"/>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Content Placeholder 3"/>
          <p:cNvSpPr>
            <a:spLocks noGrp="1"/>
          </p:cNvSpPr>
          <p:nvPr>
            <p:ph idx="1"/>
          </p:nvPr>
        </p:nvSpPr>
        <p:spPr/>
        <p:txBody>
          <a:bodyPr/>
          <a:lstStyle/>
          <a:p>
            <a:r>
              <a:rPr lang="en-US" b="1" dirty="0" smtClean="0"/>
              <a:t>Score Point 1</a:t>
            </a:r>
            <a:endParaRPr lang="en-US" dirty="0" smtClean="0"/>
          </a:p>
          <a:p>
            <a:r>
              <a:rPr lang="en-US" b="1" dirty="0" smtClean="0"/>
              <a:t> </a:t>
            </a:r>
            <a:endParaRPr lang="en-US" dirty="0" smtClean="0"/>
          </a:p>
          <a:p>
            <a:pPr marL="0" indent="0" algn="just"/>
            <a:r>
              <a:rPr lang="en-US" dirty="0" smtClean="0"/>
              <a:t>This response is only partially correct and demonstrates only a partial understanding of the mathematical concepts. The rectangle’s length and width are incorrectly expressed as </a:t>
            </a:r>
            <a:r>
              <a:rPr lang="en-US" i="1" dirty="0" smtClean="0"/>
              <a:t>x</a:t>
            </a:r>
            <a:r>
              <a:rPr lang="en-US" dirty="0" smtClean="0"/>
              <a:t> and </a:t>
            </a:r>
            <a:r>
              <a:rPr lang="en-US" i="1" dirty="0" smtClean="0"/>
              <a:t>x</a:t>
            </a:r>
            <a:r>
              <a:rPr lang="en-US" dirty="0" smtClean="0"/>
              <a:t>-3, respectively.  However, these incorrect expressions are then correctly used in the perimeter equation, solving x = 66/4.  The calculations are incorrectly completed. </a:t>
            </a:r>
            <a:endParaRPr lang="en-US" dirty="0" smtClean="0">
              <a:latin typeface="Gill Sans MT Pro Book" pitchFamily="-1" charset="0"/>
              <a:cs typeface="Gill Sans MT Pro Book" pitchFamily="-1" charset="0"/>
            </a:endParaRPr>
          </a:p>
        </p:txBody>
      </p:sp>
      <p:sp>
        <p:nvSpPr>
          <p:cNvPr id="67588"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206B3C3D-54BB-4E80-8FC3-E1A8D7632643}" type="slidenum">
              <a:rPr lang="en-US"/>
              <a:pPr/>
              <a:t>18</a:t>
            </a:fld>
            <a:endParaRPr lang="en-US" dirty="0"/>
          </a:p>
        </p:txBody>
      </p:sp>
      <p:sp>
        <p:nvSpPr>
          <p:cNvPr id="2" name="Title 1"/>
          <p:cNvSpPr>
            <a:spLocks noGrp="1"/>
          </p:cNvSpPr>
          <p:nvPr>
            <p:ph type="title"/>
          </p:nvPr>
        </p:nvSpPr>
        <p:spPr/>
        <p:txBody>
          <a:bodyPr/>
          <a:lstStyle/>
          <a:p>
            <a:r>
              <a:rPr lang="en-US" dirty="0">
                <a:latin typeface="Verdana" pitchFamily="34" charset="0"/>
              </a:rPr>
              <a:t>Grade 8 Short-response Guide Paper 6 Annotation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7</a:t>
            </a:r>
          </a:p>
        </p:txBody>
      </p:sp>
      <p:sp>
        <p:nvSpPr>
          <p:cNvPr id="68612"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61F4235A-5B18-4DEA-BEC7-52AD649A210A}" type="slidenum">
              <a:rPr lang="en-US"/>
              <a:pPr/>
              <a:t>19</a:t>
            </a:fld>
            <a:endParaRPr lang="en-US" dirty="0"/>
          </a:p>
        </p:txBody>
      </p:sp>
      <p:pic>
        <p:nvPicPr>
          <p:cNvPr id="5" name="Picture 4"/>
          <p:cNvPicPr>
            <a:picLocks noChangeAspect="1" noChangeArrowheads="1"/>
          </p:cNvPicPr>
          <p:nvPr/>
        </p:nvPicPr>
        <p:blipFill>
          <a:blip r:embed="rId3"/>
          <a:srcRect/>
          <a:stretch>
            <a:fillRect/>
          </a:stretch>
        </p:blipFill>
        <p:spPr bwMode="auto">
          <a:xfrm>
            <a:off x="930275" y="820738"/>
            <a:ext cx="7143750" cy="5557837"/>
          </a:xfrm>
          <a:prstGeom prst="rect">
            <a:avLst/>
          </a:prstGeom>
          <a:noFill/>
          <a:ln w="9525">
            <a:noFill/>
            <a:miter lim="800000"/>
            <a:headEnd/>
            <a:tailEnd/>
          </a:ln>
        </p:spPr>
      </p:pic>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5AC1CD9-F3E8-49B3-855D-43858F9D0A18}" type="slidenum">
              <a:rPr lang="en-US" smtClean="0"/>
              <a:pPr>
                <a:defRPr/>
              </a:pPr>
              <a:t>2</a:t>
            </a:fld>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9910" y="121022"/>
            <a:ext cx="4801212" cy="6213333"/>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66278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lang="en-US" dirty="0" smtClean="0"/>
              <a:t> </a:t>
            </a:r>
            <a:r>
              <a:rPr dirty="0" smtClean="0">
                <a:latin typeface="Verdana" pitchFamily="34" charset="0"/>
              </a:rPr>
              <a:t>Guide Paper 7 Annotation</a:t>
            </a:r>
          </a:p>
        </p:txBody>
      </p:sp>
      <p:sp>
        <p:nvSpPr>
          <p:cNvPr id="6963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3C780BAA-566C-48B4-A01E-CDAA0C71A167}" type="slidenum">
              <a:rPr lang="en-US"/>
              <a:pPr/>
              <a:t>20</a:t>
            </a:fld>
            <a:endParaRPr lang="en-US" dirty="0"/>
          </a:p>
        </p:txBody>
      </p:sp>
      <p:sp>
        <p:nvSpPr>
          <p:cNvPr id="7" name="Content Placeholder 3"/>
          <p:cNvSpPr txBox="1">
            <a:spLocks/>
          </p:cNvSpPr>
          <p:nvPr/>
        </p:nvSpPr>
        <p:spPr>
          <a:xfrm>
            <a:off x="517525" y="1698625"/>
            <a:ext cx="8229600" cy="4525963"/>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Gill Sans MT Pro Book"/>
                <a:cs typeface="+mn-cs"/>
              </a:rPr>
              <a:t>Score Point 0</a:t>
            </a:r>
            <a:endParaRPr kumimoji="0" lang="en-US" sz="2400" b="0" i="0" u="none" strike="noStrike" kern="1200" cap="none" spc="0" normalizeH="0" baseline="0" noProof="0" dirty="0" smtClean="0">
              <a:ln>
                <a:noFill/>
              </a:ln>
              <a:effectLst/>
              <a:uLnTx/>
              <a:uFillTx/>
              <a:latin typeface="Gill Sans MT Pro Book"/>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effectLst/>
                <a:uLnTx/>
                <a:uFillTx/>
                <a:latin typeface="Gill Sans MT Pro Book"/>
                <a:cs typeface="+mn-cs"/>
              </a:rPr>
              <a:t>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effectLst/>
                <a:uLnTx/>
                <a:uFillTx/>
                <a:latin typeface="Gill Sans MT Pro Book"/>
                <a:cs typeface="+mn-cs"/>
              </a:rPr>
              <a:t>This response is incorrect. The incorrect equation is used for perimeter and the procedure used to determine the width is not sufficient to demonstrate even a limited understanding of the mathematical concepts.</a:t>
            </a:r>
            <a:endParaRPr kumimoji="0" lang="en-US" sz="2400" b="0" i="0" u="none" strike="noStrike" kern="1200" cap="none" spc="0" normalizeH="0" baseline="0" noProof="0" dirty="0" smtClean="0">
              <a:ln>
                <a:noFill/>
              </a:ln>
              <a:effectLst/>
              <a:uLnTx/>
              <a:uFillTx/>
              <a:latin typeface="Gill Sans MT Pro Book"/>
              <a:cs typeface="Gill Sans MT Pro Book" pitchFamily="-1"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8</a:t>
            </a:r>
          </a:p>
        </p:txBody>
      </p:sp>
      <p:pic>
        <p:nvPicPr>
          <p:cNvPr id="70659" name="Picture 4"/>
          <p:cNvPicPr>
            <a:picLocks noChangeAspect="1" noChangeArrowheads="1"/>
          </p:cNvPicPr>
          <p:nvPr/>
        </p:nvPicPr>
        <p:blipFill>
          <a:blip r:embed="rId3"/>
          <a:srcRect/>
          <a:stretch>
            <a:fillRect/>
          </a:stretch>
        </p:blipFill>
        <p:spPr bwMode="auto">
          <a:xfrm>
            <a:off x="307975" y="828675"/>
            <a:ext cx="8364538" cy="5027613"/>
          </a:xfrm>
          <a:prstGeom prst="rect">
            <a:avLst/>
          </a:prstGeom>
          <a:noFill/>
          <a:ln w="9525">
            <a:noFill/>
            <a:miter lim="800000"/>
            <a:headEnd/>
            <a:tailEnd/>
          </a:ln>
        </p:spPr>
      </p:pic>
      <p:sp>
        <p:nvSpPr>
          <p:cNvPr id="70660"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21</a:t>
            </a:fld>
            <a:endParaRPr lang="en-US" dirty="0"/>
          </a:p>
        </p:txBody>
      </p:sp>
      <p:sp>
        <p:nvSpPr>
          <p:cNvPr id="5" name="Rectangle 4"/>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lang="en-US" dirty="0" smtClean="0"/>
              <a:t> </a:t>
            </a:r>
            <a:r>
              <a:rPr dirty="0" smtClean="0">
                <a:latin typeface="Verdana" pitchFamily="34" charset="0"/>
              </a:rPr>
              <a:t>Guide Paper 8 Annotation</a:t>
            </a:r>
          </a:p>
        </p:txBody>
      </p:sp>
      <p:sp>
        <p:nvSpPr>
          <p:cNvPr id="71683"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The correct dimensions are determined in terms of </a:t>
            </a:r>
            <a:r>
              <a:rPr lang="en-US" i="1" dirty="0" smtClean="0"/>
              <a:t>x</a:t>
            </a:r>
            <a:r>
              <a:rPr lang="en-US" dirty="0" smtClean="0"/>
              <a:t> and the four sides are added. However, this expression (6</a:t>
            </a:r>
            <a:r>
              <a:rPr lang="en-US" i="1" dirty="0" smtClean="0"/>
              <a:t>x</a:t>
            </a:r>
            <a:r>
              <a:rPr lang="en-US" dirty="0" smtClean="0"/>
              <a:t>-6) is never equated to the value given for the perimeter and no final values are determined for the dimensions. While this response contains some correct mathematical procedures, there is not enough work completed to demonstrate even a limited understanding of the mathematical concepts embodied in the task.</a:t>
            </a:r>
            <a:endParaRPr lang="en-US" dirty="0" smtClean="0">
              <a:latin typeface="Gill Sans MT Pro Book" pitchFamily="-1" charset="0"/>
              <a:cs typeface="Gill Sans MT Pro Book" pitchFamily="-1" charset="0"/>
            </a:endParaRPr>
          </a:p>
        </p:txBody>
      </p:sp>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b="1" dirty="0"/>
              <a:t>Videos 5-8: Guide Papers and Practice Sets- 2 Point Rubric</a:t>
            </a:r>
          </a:p>
          <a:p>
            <a:r>
              <a:rPr lang="en-US"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23</a:t>
            </a:fld>
            <a:endParaRPr lang="en-US" dirty="0"/>
          </a:p>
        </p:txBody>
      </p:sp>
    </p:spTree>
    <p:extLst>
      <p:ext uri="{BB962C8B-B14F-4D97-AF65-F5344CB8AC3E}">
        <p14:creationId xmlns:p14="http://schemas.microsoft.com/office/powerpoint/2010/main" val="2398930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24</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65125" y="207963"/>
            <a:ext cx="8229600"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 </a:t>
            </a:r>
            <a:r>
              <a:rPr dirty="0" smtClean="0">
                <a:latin typeface="Verdana" pitchFamily="34" charset="0"/>
              </a:rPr>
              <a:t>Question</a:t>
            </a:r>
          </a:p>
        </p:txBody>
      </p:sp>
      <p:sp>
        <p:nvSpPr>
          <p:cNvPr id="4" name="Content Placeholder 3"/>
          <p:cNvSpPr>
            <a:spLocks noGrp="1"/>
          </p:cNvSpPr>
          <p:nvPr>
            <p:ph idx="4294967295"/>
          </p:nvPr>
        </p:nvSpPr>
        <p:spPr>
          <a:xfrm>
            <a:off x="946150" y="909638"/>
            <a:ext cx="7747000" cy="4525962"/>
          </a:xfrm>
        </p:spPr>
        <p:txBody>
          <a:bodyPr/>
          <a:lstStyle/>
          <a:p>
            <a:pPr marL="0" indent="0">
              <a:defRPr/>
            </a:pPr>
            <a:r>
              <a:rPr lang="en-US" dirty="0" smtClean="0"/>
              <a:t>David </a:t>
            </a:r>
            <a:r>
              <a:rPr lang="en-US" dirty="0"/>
              <a:t>currently has a square garden. He wants to redesign his garden and make it into a rectangle with a length that is 3 feet shorter than twice its width. He decides that the perimeter should be 60 feet.</a:t>
            </a:r>
          </a:p>
          <a:p>
            <a:pPr>
              <a:defRPr/>
            </a:pPr>
            <a:r>
              <a:rPr lang="en-US" dirty="0"/>
              <a:t>Determine the dimensions, in feet, of his new garden. </a:t>
            </a:r>
          </a:p>
          <a:p>
            <a:pPr marL="0" indent="0">
              <a:defRPr/>
            </a:pPr>
            <a:r>
              <a:rPr lang="en-US" b="1" dirty="0" smtClean="0"/>
              <a:t>Show </a:t>
            </a:r>
            <a:r>
              <a:rPr lang="en-US" b="1" dirty="0"/>
              <a:t>your work.</a:t>
            </a:r>
            <a:endParaRPr lang="en-US" dirty="0"/>
          </a:p>
          <a:p>
            <a:pPr>
              <a:defRPr/>
            </a:pPr>
            <a:r>
              <a:rPr lang="en-US" dirty="0" smtClean="0"/>
              <a:t> </a:t>
            </a:r>
          </a:p>
          <a:p>
            <a:pPr>
              <a:defRPr/>
            </a:pPr>
            <a:endParaRPr lang="en-US" dirty="0" smtClean="0"/>
          </a:p>
          <a:p>
            <a:pPr>
              <a:defRPr/>
            </a:pPr>
            <a:r>
              <a:rPr lang="en-US" dirty="0"/>
              <a:t> </a:t>
            </a:r>
            <a:endParaRPr lang="en-US" dirty="0" smtClean="0"/>
          </a:p>
          <a:p>
            <a:pPr>
              <a:defRPr/>
            </a:pPr>
            <a:endParaRPr lang="en-US" dirty="0" smtClean="0"/>
          </a:p>
          <a:p>
            <a:pPr>
              <a:defRPr/>
            </a:pPr>
            <a:endParaRPr lang="en-US" sz="1200" dirty="0"/>
          </a:p>
          <a:p>
            <a:pPr>
              <a:defRPr/>
            </a:pPr>
            <a:r>
              <a:rPr lang="en-US" dirty="0"/>
              <a:t> </a:t>
            </a:r>
            <a:r>
              <a:rPr lang="en-US" b="1" dirty="0" smtClean="0"/>
              <a:t>Answer ___________________________</a:t>
            </a:r>
            <a:endParaRPr lang="en-US" dirty="0"/>
          </a:p>
        </p:txBody>
      </p:sp>
      <p:sp>
        <p:nvSpPr>
          <p:cNvPr id="53252" name="Text Box 7"/>
          <p:cNvSpPr txBox="1">
            <a:spLocks noChangeArrowheads="1"/>
          </p:cNvSpPr>
          <p:nvPr/>
        </p:nvSpPr>
        <p:spPr bwMode="auto">
          <a:xfrm>
            <a:off x="315913" y="909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53253"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7"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3</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162142AB-812A-4239-AA92-D00D609D3D2F}" type="slidenum">
              <a:rPr lang="en-US" smtClean="0"/>
              <a:pPr>
                <a:defRPr/>
              </a:pPr>
              <a:t>4</a:t>
            </a:fld>
            <a:endParaRPr lang="en-US" dirty="0"/>
          </a:p>
        </p:txBody>
      </p:sp>
      <p:sp>
        <p:nvSpPr>
          <p:cNvPr id="4" name="Content Placeholder 3"/>
          <p:cNvSpPr txBox="1">
            <a:spLocks/>
          </p:cNvSpPr>
          <p:nvPr/>
        </p:nvSpPr>
        <p:spPr>
          <a:xfrm>
            <a:off x="365125" y="1546225"/>
            <a:ext cx="8229600" cy="4525963"/>
          </a:xfrm>
          <a:prstGeom prst="rect">
            <a:avLst/>
          </a:prstGeom>
        </p:spPr>
        <p:txBody>
          <a:bodyPr/>
          <a:lstStyle/>
          <a:p>
            <a:r>
              <a:rPr lang="en-US" sz="2400" b="1" dirty="0" smtClean="0">
                <a:latin typeface="Gill Sans MT Pro Book"/>
              </a:rPr>
              <a:t>CCLS 8.EE.7b</a:t>
            </a:r>
          </a:p>
          <a:p>
            <a:r>
              <a:rPr lang="en-US" sz="2400" dirty="0" smtClean="0">
                <a:latin typeface="Gill Sans MT Pro Book"/>
              </a:rPr>
              <a:t> </a:t>
            </a:r>
          </a:p>
          <a:p>
            <a:pPr algn="just"/>
            <a:r>
              <a:rPr lang="en-US" sz="2400" dirty="0" smtClean="0">
                <a:latin typeface="Gill Sans MT Pro Book"/>
              </a:rPr>
              <a:t>Solve linear equations with rational number coefficients, including equations whose solutions require expanding expressions using the distributive property and collecting like terms.</a:t>
            </a:r>
          </a:p>
          <a:p>
            <a:pPr marL="342900" marR="0" lvl="0" indent="-342900" algn="l" defTabSz="914400" rtl="0" eaLnBrk="0" fontAlgn="base" latinLnBrk="0" hangingPunct="0">
              <a:lnSpc>
                <a:spcPct val="100000"/>
              </a:lnSpc>
              <a:spcBef>
                <a:spcPct val="50000"/>
              </a:spcBef>
              <a:spcAft>
                <a:spcPct val="0"/>
              </a:spcAft>
              <a:buClrTx/>
              <a:buSzPct val="80000"/>
              <a:buFont typeface="Verdana" pitchFamily="34" charset="0"/>
              <a:buNone/>
              <a:tabLst/>
              <a:defRPr/>
            </a:pPr>
            <a:endParaRPr kumimoji="0" lang="en-US" sz="2400" b="0" i="0" u="none" strike="noStrike" kern="0" cap="none" spc="0" normalizeH="0" baseline="0" noProof="0" dirty="0" smtClean="0">
              <a:ln>
                <a:noFill/>
              </a:ln>
              <a:solidFill>
                <a:schemeClr val="tx1"/>
              </a:solidFill>
              <a:effectLst/>
              <a:uLnTx/>
              <a:uFillTx/>
              <a:latin typeface="Gill Sans MT Pro Book" pitchFamily="-1" charset="0"/>
              <a:ea typeface="+mn-ea"/>
              <a:cs typeface="Gill Sans MT Pro Book" pitchFamily="-1" charset="0"/>
            </a:endParaRPr>
          </a:p>
        </p:txBody>
      </p:sp>
      <p:sp>
        <p:nvSpPr>
          <p:cNvPr id="5" name="Title 4"/>
          <p:cNvSpPr>
            <a:spLocks noGrp="1"/>
          </p:cNvSpPr>
          <p:nvPr>
            <p:ph type="title"/>
          </p:nvPr>
        </p:nvSpPr>
        <p:spPr/>
        <p:txBody>
          <a:bodyPr/>
          <a:lstStyle/>
          <a:p>
            <a:r>
              <a:rPr lang="en-US" dirty="0"/>
              <a:t>Grade 8 Short-response </a:t>
            </a:r>
            <a:br>
              <a:rPr lang="en-US" dirty="0"/>
            </a:br>
            <a:r>
              <a:rPr lang="en-US" dirty="0"/>
              <a:t>Common Core Learning Standard Assessed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65125" y="207963"/>
            <a:ext cx="8229600"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Question</a:t>
            </a:r>
          </a:p>
        </p:txBody>
      </p:sp>
      <p:sp>
        <p:nvSpPr>
          <p:cNvPr id="4" name="Content Placeholder 3"/>
          <p:cNvSpPr>
            <a:spLocks noGrp="1"/>
          </p:cNvSpPr>
          <p:nvPr>
            <p:ph idx="4294967295"/>
          </p:nvPr>
        </p:nvSpPr>
        <p:spPr>
          <a:xfrm>
            <a:off x="946150" y="909638"/>
            <a:ext cx="7747000" cy="4525962"/>
          </a:xfrm>
        </p:spPr>
        <p:txBody>
          <a:bodyPr/>
          <a:lstStyle/>
          <a:p>
            <a:pPr marL="0" indent="0">
              <a:defRPr/>
            </a:pPr>
            <a:r>
              <a:rPr lang="en-US" dirty="0" smtClean="0"/>
              <a:t>David </a:t>
            </a:r>
            <a:r>
              <a:rPr lang="en-US" dirty="0"/>
              <a:t>currently has a square garden. He wants to redesign his garden and make it into a rectangle with a length that is 3 feet shorter than twice its width. He decides that the perimeter should be 60 feet.</a:t>
            </a:r>
          </a:p>
          <a:p>
            <a:pPr>
              <a:defRPr/>
            </a:pPr>
            <a:r>
              <a:rPr lang="en-US" dirty="0"/>
              <a:t>Determine the dimensions, in feet, of his new garden. </a:t>
            </a:r>
          </a:p>
          <a:p>
            <a:pPr marL="0" indent="0">
              <a:defRPr/>
            </a:pPr>
            <a:r>
              <a:rPr lang="en-US" b="1" dirty="0" smtClean="0"/>
              <a:t>Show </a:t>
            </a:r>
            <a:r>
              <a:rPr lang="en-US" b="1" dirty="0"/>
              <a:t>your work.</a:t>
            </a:r>
            <a:endParaRPr lang="en-US" dirty="0"/>
          </a:p>
          <a:p>
            <a:pPr>
              <a:defRPr/>
            </a:pPr>
            <a:r>
              <a:rPr lang="en-US" dirty="0" smtClean="0"/>
              <a:t> </a:t>
            </a:r>
          </a:p>
          <a:p>
            <a:pPr>
              <a:defRPr/>
            </a:pPr>
            <a:endParaRPr lang="en-US" dirty="0" smtClean="0"/>
          </a:p>
          <a:p>
            <a:pPr>
              <a:defRPr/>
            </a:pPr>
            <a:r>
              <a:rPr lang="en-US" dirty="0"/>
              <a:t> </a:t>
            </a:r>
            <a:endParaRPr lang="en-US" dirty="0" smtClean="0"/>
          </a:p>
          <a:p>
            <a:pPr>
              <a:defRPr/>
            </a:pPr>
            <a:endParaRPr lang="en-US" dirty="0" smtClean="0"/>
          </a:p>
          <a:p>
            <a:pPr>
              <a:defRPr/>
            </a:pPr>
            <a:endParaRPr lang="en-US" sz="1200" dirty="0"/>
          </a:p>
          <a:p>
            <a:pPr>
              <a:defRPr/>
            </a:pPr>
            <a:r>
              <a:rPr lang="en-US" dirty="0"/>
              <a:t> </a:t>
            </a:r>
            <a:r>
              <a:rPr lang="en-US" b="1" dirty="0" smtClean="0"/>
              <a:t>Answer ___________________________</a:t>
            </a:r>
            <a:endParaRPr lang="en-US" dirty="0"/>
          </a:p>
        </p:txBody>
      </p:sp>
      <p:sp>
        <p:nvSpPr>
          <p:cNvPr id="54276" name="Text Box 7"/>
          <p:cNvSpPr txBox="1">
            <a:spLocks noChangeArrowheads="1"/>
          </p:cNvSpPr>
          <p:nvPr/>
        </p:nvSpPr>
        <p:spPr bwMode="auto">
          <a:xfrm>
            <a:off x="315913" y="909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54277"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54279" name="Rectangle 6"/>
          <p:cNvSpPr>
            <a:spLocks noChangeArrowheads="1"/>
          </p:cNvSpPr>
          <p:nvPr/>
        </p:nvSpPr>
        <p:spPr bwMode="auto">
          <a:xfrm>
            <a:off x="3906838" y="3470275"/>
            <a:ext cx="3898900" cy="2193925"/>
          </a:xfrm>
          <a:prstGeom prst="rect">
            <a:avLst/>
          </a:prstGeom>
          <a:solidFill>
            <a:srgbClr val="E3EDF4"/>
          </a:solidFill>
          <a:ln w="9525">
            <a:noFill/>
            <a:round/>
            <a:headEnd/>
            <a:tailEnd/>
          </a:ln>
        </p:spPr>
        <p:txBody>
          <a:bodyPr lIns="0" tIns="0" rIns="0" bIns="0" anchor="ctr"/>
          <a:lstStyle/>
          <a:p>
            <a:pPr algn="ctr"/>
            <a:r>
              <a:rPr lang="en-US" sz="3600" b="1" dirty="0">
                <a:solidFill>
                  <a:srgbClr val="628DBB"/>
                </a:solidFill>
              </a:rPr>
              <a:t>How would you answer this question?</a:t>
            </a:r>
          </a:p>
        </p:txBody>
      </p:sp>
      <p:sp>
        <p:nvSpPr>
          <p:cNvPr id="8"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5</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65125" y="207963"/>
            <a:ext cx="8229600"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Exemplar</a:t>
            </a:r>
          </a:p>
        </p:txBody>
      </p:sp>
      <p:sp>
        <p:nvSpPr>
          <p:cNvPr id="4" name="Content Placeholder 3"/>
          <p:cNvSpPr>
            <a:spLocks noGrp="1"/>
          </p:cNvSpPr>
          <p:nvPr>
            <p:ph idx="4294967295"/>
          </p:nvPr>
        </p:nvSpPr>
        <p:spPr>
          <a:xfrm>
            <a:off x="946150" y="909638"/>
            <a:ext cx="7747000" cy="4525962"/>
          </a:xfrm>
        </p:spPr>
        <p:txBody>
          <a:bodyPr/>
          <a:lstStyle/>
          <a:p>
            <a:pPr marL="0" indent="0">
              <a:defRPr/>
            </a:pPr>
            <a:r>
              <a:rPr lang="en-US" dirty="0" smtClean="0"/>
              <a:t>David </a:t>
            </a:r>
            <a:r>
              <a:rPr lang="en-US" dirty="0"/>
              <a:t>currently has a square garden. He wants to redesign his garden and make it into a rectangle with a length that is 3 feet shorter than twice its width. He decides that the perimeter should be 60 feet.</a:t>
            </a:r>
          </a:p>
          <a:p>
            <a:pPr>
              <a:defRPr/>
            </a:pPr>
            <a:r>
              <a:rPr lang="en-US" dirty="0"/>
              <a:t>Determine the dimensions, in feet, of his new garden. </a:t>
            </a:r>
          </a:p>
          <a:p>
            <a:pPr marL="0" indent="0">
              <a:defRPr/>
            </a:pPr>
            <a:r>
              <a:rPr lang="en-US" b="1" dirty="0" smtClean="0"/>
              <a:t>Show </a:t>
            </a:r>
            <a:r>
              <a:rPr lang="en-US" b="1" dirty="0"/>
              <a:t>your work.</a:t>
            </a:r>
            <a:endParaRPr lang="en-US" dirty="0"/>
          </a:p>
          <a:p>
            <a:pPr>
              <a:defRPr/>
            </a:pPr>
            <a:r>
              <a:rPr lang="en-US" dirty="0" smtClean="0"/>
              <a:t> </a:t>
            </a:r>
          </a:p>
          <a:p>
            <a:pPr>
              <a:defRPr/>
            </a:pPr>
            <a:endParaRPr lang="en-US" dirty="0" smtClean="0"/>
          </a:p>
          <a:p>
            <a:pPr>
              <a:defRPr/>
            </a:pPr>
            <a:r>
              <a:rPr lang="en-US" dirty="0"/>
              <a:t> </a:t>
            </a:r>
            <a:endParaRPr lang="en-US" dirty="0" smtClean="0"/>
          </a:p>
          <a:p>
            <a:pPr>
              <a:defRPr/>
            </a:pPr>
            <a:endParaRPr lang="en-US" dirty="0" smtClean="0"/>
          </a:p>
          <a:p>
            <a:pPr>
              <a:defRPr/>
            </a:pPr>
            <a:endParaRPr lang="en-US" sz="1200" dirty="0"/>
          </a:p>
          <a:p>
            <a:pPr>
              <a:defRPr/>
            </a:pPr>
            <a:r>
              <a:rPr lang="en-US" dirty="0"/>
              <a:t> </a:t>
            </a:r>
            <a:r>
              <a:rPr lang="en-US" b="1" dirty="0" smtClean="0"/>
              <a:t>Answer ___________________________</a:t>
            </a:r>
            <a:endParaRPr lang="en-US" dirty="0"/>
          </a:p>
        </p:txBody>
      </p:sp>
      <p:sp>
        <p:nvSpPr>
          <p:cNvPr id="55300" name="Text Box 7"/>
          <p:cNvSpPr txBox="1">
            <a:spLocks noChangeArrowheads="1"/>
          </p:cNvSpPr>
          <p:nvPr/>
        </p:nvSpPr>
        <p:spPr bwMode="auto">
          <a:xfrm>
            <a:off x="315913" y="909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55301"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55302" name="TextBox 10"/>
          <p:cNvSpPr txBox="1">
            <a:spLocks noChangeArrowheads="1"/>
          </p:cNvSpPr>
          <p:nvPr/>
        </p:nvSpPr>
        <p:spPr bwMode="auto">
          <a:xfrm>
            <a:off x="2192338" y="6040438"/>
            <a:ext cx="4794250" cy="461962"/>
          </a:xfrm>
          <a:prstGeom prst="rect">
            <a:avLst/>
          </a:prstGeom>
          <a:noFill/>
          <a:ln w="9525">
            <a:noFill/>
            <a:miter lim="800000"/>
            <a:headEnd/>
            <a:tailEnd/>
          </a:ln>
        </p:spPr>
        <p:txBody>
          <a:bodyPr wrap="none">
            <a:spAutoFit/>
          </a:bodyPr>
          <a:lstStyle/>
          <a:p>
            <a:r>
              <a:rPr lang="en-US" sz="2400" dirty="0"/>
              <a:t>Width = 11 ft; Length = 19 ft</a:t>
            </a:r>
          </a:p>
        </p:txBody>
      </p:sp>
      <p:sp>
        <p:nvSpPr>
          <p:cNvPr id="3" name="TextBox 2"/>
          <p:cNvSpPr txBox="1">
            <a:spLocks noRot="1" noChangeAspect="1" noMove="1" noResize="1" noEditPoints="1" noAdjustHandles="1" noChangeArrowheads="1" noChangeShapeType="1" noTextEdit="1"/>
          </p:cNvSpPr>
          <p:nvPr/>
        </p:nvSpPr>
        <p:spPr>
          <a:xfrm>
            <a:off x="2235371" y="3443590"/>
            <a:ext cx="4357992" cy="3105722"/>
          </a:xfrm>
          <a:prstGeom prst="rect">
            <a:avLst/>
          </a:prstGeom>
          <a:blipFill rotWithShape="1">
            <a:blip r:embed="rId3"/>
            <a:stretch>
              <a:fillRect t="-982"/>
            </a:stretch>
          </a:blipFill>
        </p:spPr>
        <p:txBody>
          <a:bodyPr/>
          <a:lstStyle/>
          <a:p>
            <a:pPr>
              <a:defRPr/>
            </a:pPr>
            <a:r>
              <a:rPr lang="en-US" dirty="0">
                <a:noFill/>
              </a:rPr>
              <a:t> </a:t>
            </a:r>
          </a:p>
        </p:txBody>
      </p:sp>
      <p:sp>
        <p:nvSpPr>
          <p:cNvPr id="5" name="Rectangle 4"/>
          <p:cNvSpPr>
            <a:spLocks noRot="1" noChangeAspect="1" noMove="1" noResize="1" noEditPoints="1" noAdjustHandles="1" noChangeArrowheads="1" noChangeShapeType="1" noTextEdit="1"/>
          </p:cNvSpPr>
          <p:nvPr/>
        </p:nvSpPr>
        <p:spPr>
          <a:xfrm>
            <a:off x="6073873" y="3444305"/>
            <a:ext cx="2972848" cy="646331"/>
          </a:xfrm>
          <a:prstGeom prst="rect">
            <a:avLst/>
          </a:prstGeom>
          <a:blipFill rotWithShape="1">
            <a:blip r:embed="rId4"/>
            <a:stretch>
              <a:fillRect/>
            </a:stretch>
          </a:blipFill>
        </p:spPr>
        <p:txBody>
          <a:bodyPr/>
          <a:lstStyle/>
          <a:p>
            <a:pPr>
              <a:defRPr/>
            </a:pPr>
            <a:r>
              <a:rPr lang="en-US" dirty="0">
                <a:noFill/>
              </a:rPr>
              <a:t> </a:t>
            </a:r>
          </a:p>
        </p:txBody>
      </p:sp>
      <p:sp>
        <p:nvSpPr>
          <p:cNvPr id="10"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6</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1</a:t>
            </a:r>
          </a:p>
        </p:txBody>
      </p:sp>
      <p:pic>
        <p:nvPicPr>
          <p:cNvPr id="56323" name="Picture 4"/>
          <p:cNvPicPr>
            <a:picLocks noChangeAspect="1" noChangeArrowheads="1"/>
          </p:cNvPicPr>
          <p:nvPr/>
        </p:nvPicPr>
        <p:blipFill>
          <a:blip r:embed="rId3"/>
          <a:srcRect/>
          <a:stretch>
            <a:fillRect/>
          </a:stretch>
        </p:blipFill>
        <p:spPr bwMode="auto">
          <a:xfrm>
            <a:off x="339725" y="912813"/>
            <a:ext cx="8577263" cy="529272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7</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1 Annotation</a:t>
            </a:r>
          </a:p>
        </p:txBody>
      </p:sp>
      <p:sp>
        <p:nvSpPr>
          <p:cNvPr id="57347"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algn="just">
              <a:defRPr/>
            </a:pPr>
            <a:r>
              <a:rPr lang="en-US" dirty="0" smtClean="0"/>
              <a:t>This response answers the question correctly and demonstrates a thorough understanding of the mathematical concepts. The lengths of each side are shown in terms of </a:t>
            </a:r>
            <a:r>
              <a:rPr lang="en-US" i="1" dirty="0" smtClean="0"/>
              <a:t>n</a:t>
            </a:r>
            <a:r>
              <a:rPr lang="en-US" dirty="0" smtClean="0"/>
              <a:t> (</a:t>
            </a:r>
            <a:r>
              <a:rPr lang="en-US" i="1" dirty="0" smtClean="0"/>
              <a:t>n</a:t>
            </a:r>
            <a:r>
              <a:rPr lang="en-US" dirty="0" smtClean="0"/>
              <a:t>, 2</a:t>
            </a:r>
            <a:r>
              <a:rPr lang="en-US" i="1" dirty="0" smtClean="0"/>
              <a:t>n</a:t>
            </a:r>
            <a:r>
              <a:rPr lang="en-US" dirty="0" smtClean="0"/>
              <a:t>-3) and are correctly used with the given perimeter to solve for </a:t>
            </a:r>
            <a:r>
              <a:rPr lang="en-US" i="1" dirty="0" smtClean="0"/>
              <a:t>n</a:t>
            </a:r>
            <a:r>
              <a:rPr lang="en-US" dirty="0" smtClean="0"/>
              <a:t>. The answer for both dimensions is correct. Units in the answer are not required since the question directs students to “determine the dimensions, in feet….”</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8</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Guide Paper 2</a:t>
            </a:r>
          </a:p>
        </p:txBody>
      </p:sp>
      <p:pic>
        <p:nvPicPr>
          <p:cNvPr id="58371" name="Picture 6" descr="C:\Users\CHRIST~1\AppData\Local\Temp\SNAGHTML1f5d87d.PNG"/>
          <p:cNvPicPr>
            <a:picLocks noChangeAspect="1" noChangeArrowheads="1"/>
          </p:cNvPicPr>
          <p:nvPr/>
        </p:nvPicPr>
        <p:blipFill>
          <a:blip r:embed="rId3"/>
          <a:srcRect/>
          <a:stretch>
            <a:fillRect/>
          </a:stretch>
        </p:blipFill>
        <p:spPr bwMode="auto">
          <a:xfrm>
            <a:off x="1204913" y="776288"/>
            <a:ext cx="5837237" cy="5581650"/>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9</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2</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9180</TotalTime>
  <Words>2024</Words>
  <Application>Microsoft Office PowerPoint</Application>
  <PresentationFormat>On-screen Show (4:3)</PresentationFormat>
  <Paragraphs>254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Custom Design</vt:lpstr>
      <vt:lpstr>PowerPoint Presentation</vt:lpstr>
      <vt:lpstr>PowerPoint Presentation</vt:lpstr>
      <vt:lpstr>Grade 8 Short-response Question</vt:lpstr>
      <vt:lpstr>Grade 8 Short-response  Common Core Learning Standard Assessed</vt:lpstr>
      <vt:lpstr>Grade 8 Short-response Question</vt:lpstr>
      <vt:lpstr>Grade 8 Short-response Exemplar</vt:lpstr>
      <vt:lpstr>Grade 8 Short-response Guide Paper 1</vt:lpstr>
      <vt:lpstr>Grade 8 Short-response Guide Paper 1 Annotation</vt:lpstr>
      <vt:lpstr>Grade 8 Short-response Guide Paper 2</vt:lpstr>
      <vt:lpstr>Grade 8 Short-response Guide Paper 2 Annotation</vt:lpstr>
      <vt:lpstr>Grade 8 Short-response Guide Paper 3</vt:lpstr>
      <vt:lpstr>Grade 8 Short-response Guide Paper 3 Annotation</vt:lpstr>
      <vt:lpstr>Grade 8 Short-response Guide Paper 4</vt:lpstr>
      <vt:lpstr>Grade 8 Short-response Guide Paper 4 Annotation</vt:lpstr>
      <vt:lpstr>Grade 8 Short-response Guide Paper 5</vt:lpstr>
      <vt:lpstr>Grade 8 Short-response Guide Paper 5 Annotation</vt:lpstr>
      <vt:lpstr>Grade 8 Short-response Guide Paper 6</vt:lpstr>
      <vt:lpstr>Grade 8 Short-response Guide Paper 6 Annotation</vt:lpstr>
      <vt:lpstr>Grade 8 Short-response Guide Paper 7</vt:lpstr>
      <vt:lpstr>Grade 8 Short-response Guide Paper 7 Annotation</vt:lpstr>
      <vt:lpstr>Grade 8 Short-response Guide Paper 8</vt:lpstr>
      <vt:lpstr>Grade 8 Short-response Guide Paper 8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505</cp:revision>
  <cp:lastPrinted>2013-02-27T17:54:20Z</cp:lastPrinted>
  <dcterms:created xsi:type="dcterms:W3CDTF">2012-12-04T16:51:55Z</dcterms:created>
  <dcterms:modified xsi:type="dcterms:W3CDTF">2013-03-11T03:10:38Z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