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handoutMasterIdLst>
    <p:handoutMasterId r:id="rId17"/>
  </p:handoutMasterIdLst>
  <p:sldIdLst>
    <p:sldId id="332" r:id="rId2"/>
    <p:sldId id="612" r:id="rId3"/>
    <p:sldId id="411" r:id="rId4"/>
    <p:sldId id="501" r:id="rId5"/>
    <p:sldId id="471" r:id="rId6"/>
    <p:sldId id="502" r:id="rId7"/>
    <p:sldId id="472" r:id="rId8"/>
    <p:sldId id="503" r:id="rId9"/>
    <p:sldId id="473" r:id="rId10"/>
    <p:sldId id="504" r:id="rId11"/>
    <p:sldId id="474" r:id="rId12"/>
    <p:sldId id="413" r:id="rId13"/>
    <p:sldId id="622" r:id="rId14"/>
    <p:sldId id="621" r:id="rId15"/>
  </p:sldIdLst>
  <p:sldSz cx="9144000" cy="6858000" type="screen4x3"/>
  <p:notesSz cx="7010400" cy="9296400"/>
  <p:custDataLst>
    <p:tags r:id="rId18"/>
  </p:custDataLst>
  <p:defaultTextStyle>
    <a:defPPr>
      <a:defRPr lang="en-GB"/>
    </a:defPPr>
    <a:lvl1pPr algn="l" rtl="0" fontAlgn="base">
      <a:spcBef>
        <a:spcPct val="0"/>
      </a:spcBef>
      <a:spcAft>
        <a:spcPct val="0"/>
      </a:spcAft>
      <a:defRPr sz="1400" kern="1200">
        <a:solidFill>
          <a:schemeClr val="tx1"/>
        </a:solidFill>
        <a:latin typeface="Verdana" pitchFamily="34" charset="0"/>
        <a:ea typeface="+mn-ea"/>
        <a:cs typeface="Arial" charset="0"/>
      </a:defRPr>
    </a:lvl1pPr>
    <a:lvl2pPr marL="457200" algn="l" rtl="0" fontAlgn="base">
      <a:spcBef>
        <a:spcPct val="0"/>
      </a:spcBef>
      <a:spcAft>
        <a:spcPct val="0"/>
      </a:spcAft>
      <a:defRPr sz="1400" kern="1200">
        <a:solidFill>
          <a:schemeClr val="tx1"/>
        </a:solidFill>
        <a:latin typeface="Verdana" pitchFamily="34" charset="0"/>
        <a:ea typeface="+mn-ea"/>
        <a:cs typeface="Arial" charset="0"/>
      </a:defRPr>
    </a:lvl2pPr>
    <a:lvl3pPr marL="914400" algn="l" rtl="0" fontAlgn="base">
      <a:spcBef>
        <a:spcPct val="0"/>
      </a:spcBef>
      <a:spcAft>
        <a:spcPct val="0"/>
      </a:spcAft>
      <a:defRPr sz="1400" kern="1200">
        <a:solidFill>
          <a:schemeClr val="tx1"/>
        </a:solidFill>
        <a:latin typeface="Verdana" pitchFamily="34" charset="0"/>
        <a:ea typeface="+mn-ea"/>
        <a:cs typeface="Arial" charset="0"/>
      </a:defRPr>
    </a:lvl3pPr>
    <a:lvl4pPr marL="1371600" algn="l" rtl="0" fontAlgn="base">
      <a:spcBef>
        <a:spcPct val="0"/>
      </a:spcBef>
      <a:spcAft>
        <a:spcPct val="0"/>
      </a:spcAft>
      <a:defRPr sz="1400" kern="1200">
        <a:solidFill>
          <a:schemeClr val="tx1"/>
        </a:solidFill>
        <a:latin typeface="Verdana" pitchFamily="34" charset="0"/>
        <a:ea typeface="+mn-ea"/>
        <a:cs typeface="Arial" charset="0"/>
      </a:defRPr>
    </a:lvl4pPr>
    <a:lvl5pPr marL="1828800" algn="l" rtl="0" fontAlgn="base">
      <a:spcBef>
        <a:spcPct val="0"/>
      </a:spcBef>
      <a:spcAft>
        <a:spcPct val="0"/>
      </a:spcAft>
      <a:defRPr sz="1400" kern="1200">
        <a:solidFill>
          <a:schemeClr val="tx1"/>
        </a:solidFill>
        <a:latin typeface="Verdana" pitchFamily="34" charset="0"/>
        <a:ea typeface="+mn-ea"/>
        <a:cs typeface="Arial" charset="0"/>
      </a:defRPr>
    </a:lvl5pPr>
    <a:lvl6pPr marL="2286000" algn="l" defTabSz="914400" rtl="0" eaLnBrk="1" latinLnBrk="0" hangingPunct="1">
      <a:defRPr sz="1400" kern="1200">
        <a:solidFill>
          <a:schemeClr val="tx1"/>
        </a:solidFill>
        <a:latin typeface="Verdana" pitchFamily="34" charset="0"/>
        <a:ea typeface="+mn-ea"/>
        <a:cs typeface="Arial" charset="0"/>
      </a:defRPr>
    </a:lvl6pPr>
    <a:lvl7pPr marL="2743200" algn="l" defTabSz="914400" rtl="0" eaLnBrk="1" latinLnBrk="0" hangingPunct="1">
      <a:defRPr sz="1400" kern="1200">
        <a:solidFill>
          <a:schemeClr val="tx1"/>
        </a:solidFill>
        <a:latin typeface="Verdana" pitchFamily="34" charset="0"/>
        <a:ea typeface="+mn-ea"/>
        <a:cs typeface="Arial" charset="0"/>
      </a:defRPr>
    </a:lvl7pPr>
    <a:lvl8pPr marL="3200400" algn="l" defTabSz="914400" rtl="0" eaLnBrk="1" latinLnBrk="0" hangingPunct="1">
      <a:defRPr sz="1400" kern="1200">
        <a:solidFill>
          <a:schemeClr val="tx1"/>
        </a:solidFill>
        <a:latin typeface="Verdana" pitchFamily="34" charset="0"/>
        <a:ea typeface="+mn-ea"/>
        <a:cs typeface="Arial" charset="0"/>
      </a:defRPr>
    </a:lvl8pPr>
    <a:lvl9pPr marL="3657600" algn="l" defTabSz="914400" rtl="0" eaLnBrk="1" latinLnBrk="0" hangingPunct="1">
      <a:defRPr sz="1400" kern="1200">
        <a:solidFill>
          <a:schemeClr val="tx1"/>
        </a:solidFill>
        <a:latin typeface="Verdana"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geored" initials="elg" lastIdx="7" clrIdx="0"/>
  <p:cmAuthor id="1" name="Amy Larson" initials="AL" lastIdx="3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C47191"/>
    <a:srgbClr val="B1426D"/>
    <a:srgbClr val="BA5A7F"/>
    <a:srgbClr val="C471A3"/>
    <a:srgbClr val="A72B5A"/>
    <a:srgbClr val="EFEACC"/>
    <a:srgbClr val="628D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359" autoAdjust="0"/>
    <p:restoredTop sz="36412" autoAdjust="0"/>
  </p:normalViewPr>
  <p:slideViewPr>
    <p:cSldViewPr snapToGrid="0">
      <p:cViewPr>
        <p:scale>
          <a:sx n="51" d="100"/>
          <a:sy n="51" d="100"/>
        </p:scale>
        <p:origin x="-654" y="-72"/>
      </p:cViewPr>
      <p:guideLst>
        <p:guide orient="horz" pos="3284"/>
        <p:guide orient="horz" pos="3838"/>
        <p:guide orient="horz" pos="1356"/>
        <p:guide orient="horz" pos="966"/>
        <p:guide pos="240"/>
        <p:guide pos="2875"/>
        <p:guide pos="5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48" d="100"/>
          <a:sy n="48" d="100"/>
        </p:scale>
        <p:origin x="-2040" y="283"/>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6402" name="Rectangle 2"/>
          <p:cNvSpPr>
            <a:spLocks noGrp="1" noChangeArrowheads="1"/>
          </p:cNvSpPr>
          <p:nvPr>
            <p:ph type="hdr" sz="quarter"/>
          </p:nvPr>
        </p:nvSpPr>
        <p:spPr bwMode="auto">
          <a:xfrm>
            <a:off x="1"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3" name="Rectangle 3"/>
          <p:cNvSpPr>
            <a:spLocks noGrp="1" noChangeArrowheads="1"/>
          </p:cNvSpPr>
          <p:nvPr>
            <p:ph type="dt" sz="quarter" idx="1"/>
          </p:nvPr>
        </p:nvSpPr>
        <p:spPr bwMode="auto">
          <a:xfrm>
            <a:off x="3970786" y="0"/>
            <a:ext cx="3038048" cy="464316"/>
          </a:xfrm>
          <a:prstGeom prst="rect">
            <a:avLst/>
          </a:prstGeom>
          <a:noFill/>
          <a:ln w="9525">
            <a:noFill/>
            <a:miter lim="800000"/>
            <a:headEnd/>
            <a:tailEnd/>
          </a:ln>
          <a:effectLst/>
        </p:spPr>
        <p:txBody>
          <a:bodyPr vert="horz" wrap="square" lIns="86001" tIns="43001" rIns="86001" bIns="43001" numCol="1" anchor="t" anchorCtr="0" compatLnSpc="1">
            <a:prstTxWarp prst="textNoShape">
              <a:avLst/>
            </a:prstTxWarp>
          </a:bodyPr>
          <a:lstStyle>
            <a:lvl1pPr algn="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4" name="Rectangle 4"/>
          <p:cNvSpPr>
            <a:spLocks noGrp="1" noChangeArrowheads="1"/>
          </p:cNvSpPr>
          <p:nvPr>
            <p:ph type="ftr" sz="quarter" idx="2"/>
          </p:nvPr>
        </p:nvSpPr>
        <p:spPr bwMode="auto">
          <a:xfrm>
            <a:off x="1"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spcBef>
                <a:spcPct val="0"/>
              </a:spcBef>
              <a:defRPr sz="1100">
                <a:latin typeface="Arial" pitchFamily="-1" charset="0"/>
                <a:ea typeface="Arial" pitchFamily="-1" charset="0"/>
                <a:cs typeface="Arial" pitchFamily="-1" charset="0"/>
              </a:defRPr>
            </a:lvl1pPr>
          </a:lstStyle>
          <a:p>
            <a:pPr>
              <a:defRPr/>
            </a:pPr>
            <a:endParaRPr lang="en-US" dirty="0"/>
          </a:p>
        </p:txBody>
      </p:sp>
      <p:sp>
        <p:nvSpPr>
          <p:cNvPr id="486405" name="Rectangle 5"/>
          <p:cNvSpPr>
            <a:spLocks noGrp="1" noChangeArrowheads="1"/>
          </p:cNvSpPr>
          <p:nvPr>
            <p:ph type="sldNum" sz="quarter" idx="3"/>
          </p:nvPr>
        </p:nvSpPr>
        <p:spPr bwMode="auto">
          <a:xfrm>
            <a:off x="3970786" y="8830643"/>
            <a:ext cx="3038048" cy="464316"/>
          </a:xfrm>
          <a:prstGeom prst="rect">
            <a:avLst/>
          </a:prstGeom>
          <a:noFill/>
          <a:ln w="9525">
            <a:noFill/>
            <a:miter lim="800000"/>
            <a:headEnd/>
            <a:tailEnd/>
          </a:ln>
          <a:effectLst/>
        </p:spPr>
        <p:txBody>
          <a:bodyPr vert="horz" wrap="square" lIns="86001" tIns="43001" rIns="86001" bIns="43001" numCol="1" anchor="b" anchorCtr="0" compatLnSpc="1">
            <a:prstTxWarp prst="textNoShape">
              <a:avLst/>
            </a:prstTxWarp>
          </a:bodyPr>
          <a:lstStyle>
            <a:lvl1pPr algn="r">
              <a:defRPr sz="1100">
                <a:latin typeface="Arial" charset="0"/>
                <a:cs typeface="Arial" charset="0"/>
              </a:defRPr>
            </a:lvl1pPr>
          </a:lstStyle>
          <a:p>
            <a:pPr>
              <a:defRPr/>
            </a:pPr>
            <a:fld id="{7BF40EB6-CD35-4750-9961-37B1849BF2E0}" type="slidenum">
              <a:rPr lang="en-US"/>
              <a:pPr>
                <a:defRPr/>
              </a:pPr>
              <a:t>‹#›</a:t>
            </a:fld>
            <a:endParaRPr lang="en-US" dirty="0"/>
          </a:p>
        </p:txBody>
      </p:sp>
    </p:spTree>
    <p:extLst>
      <p:ext uri="{BB962C8B-B14F-4D97-AF65-F5344CB8AC3E}">
        <p14:creationId xmlns:p14="http://schemas.microsoft.com/office/powerpoint/2010/main" val="4173057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4"/>
          <p:cNvSpPr>
            <a:spLocks noGrp="1" noRot="1" noChangeAspect="1" noChangeArrowheads="1" noTextEdit="1"/>
          </p:cNvSpPr>
          <p:nvPr>
            <p:ph type="sldImg" idx="2"/>
          </p:nvPr>
        </p:nvSpPr>
        <p:spPr bwMode="auto">
          <a:xfrm>
            <a:off x="233363" y="631825"/>
            <a:ext cx="3854450" cy="2892425"/>
          </a:xfrm>
          <a:prstGeom prst="rect">
            <a:avLst/>
          </a:prstGeom>
          <a:noFill/>
          <a:ln w="9525">
            <a:solidFill>
              <a:srgbClr val="000000"/>
            </a:solidFill>
            <a:miter lim="800000"/>
            <a:headEnd/>
            <a:tailEnd/>
          </a:ln>
        </p:spPr>
      </p:sp>
      <p:sp>
        <p:nvSpPr>
          <p:cNvPr id="13" name="Rectangle 5"/>
          <p:cNvSpPr>
            <a:spLocks noGrp="1" noChangeArrowheads="1"/>
          </p:cNvSpPr>
          <p:nvPr>
            <p:ph type="body" sz="quarter" idx="3"/>
          </p:nvPr>
        </p:nvSpPr>
        <p:spPr bwMode="auto">
          <a:xfrm>
            <a:off x="247202" y="3652611"/>
            <a:ext cx="6447462" cy="4949413"/>
          </a:xfrm>
          <a:prstGeom prst="rect">
            <a:avLst/>
          </a:prstGeom>
          <a:noFill/>
          <a:ln w="9525">
            <a:noFill/>
            <a:miter lim="800000"/>
            <a:headEnd/>
            <a:tailEnd/>
          </a:ln>
          <a:effectLst/>
        </p:spPr>
        <p:txBody>
          <a:bodyPr vert="horz" wrap="square" lIns="89123" tIns="44563" rIns="89123" bIns="4456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4" name="Rectangle 13"/>
          <p:cNvSpPr/>
          <p:nvPr/>
        </p:nvSpPr>
        <p:spPr>
          <a:xfrm>
            <a:off x="0" y="102888"/>
            <a:ext cx="7010400" cy="245885"/>
          </a:xfrm>
          <a:prstGeom prst="rect">
            <a:avLst/>
          </a:prstGeom>
        </p:spPr>
        <p:txBody>
          <a:bodyPr wrap="square" lIns="91285" tIns="45643" rIns="91285" bIns="45643">
            <a:spAutoFit/>
          </a:bodyPr>
          <a:lstStyle/>
          <a:p>
            <a:pPr algn="l">
              <a:defRPr/>
            </a:pPr>
            <a:r>
              <a:rPr lang="en-US" sz="1000" b="0" dirty="0" smtClean="0"/>
              <a:t>New York State 2013 Grades 3-8 Common</a:t>
            </a:r>
            <a:r>
              <a:rPr lang="en-US" sz="1000" b="0" baseline="0" dirty="0" smtClean="0"/>
              <a:t> </a:t>
            </a:r>
            <a:r>
              <a:rPr lang="en-US" sz="1000" b="0" dirty="0" smtClean="0"/>
              <a:t>Core</a:t>
            </a:r>
            <a:r>
              <a:rPr lang="en-US" sz="1000" b="0" baseline="0" dirty="0" smtClean="0"/>
              <a:t> Math </a:t>
            </a:r>
            <a:r>
              <a:rPr lang="en-US" sz="1000" b="0" dirty="0" smtClean="0"/>
              <a:t>Rubric and Scoring Turnkey Training</a:t>
            </a:r>
            <a:endParaRPr lang="en-GB" sz="1000" b="0" dirty="0" smtClean="0">
              <a:latin typeface="Gill Sans MT Pro Book" pitchFamily="-1" charset="0"/>
            </a:endParaRPr>
          </a:p>
        </p:txBody>
      </p:sp>
      <p:cxnSp>
        <p:nvCxnSpPr>
          <p:cNvPr id="15" name="Straight Connector 14"/>
          <p:cNvCxnSpPr/>
          <p:nvPr/>
        </p:nvCxnSpPr>
        <p:spPr>
          <a:xfrm>
            <a:off x="0" y="379509"/>
            <a:ext cx="7010400"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0" y="9007552"/>
            <a:ext cx="70104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Rectangle 7"/>
          <p:cNvSpPr>
            <a:spLocks noGrp="1" noChangeArrowheads="1"/>
          </p:cNvSpPr>
          <p:nvPr>
            <p:ph type="sldNum" sz="quarter" idx="5"/>
          </p:nvPr>
        </p:nvSpPr>
        <p:spPr bwMode="auto">
          <a:xfrm>
            <a:off x="3971081" y="8822387"/>
            <a:ext cx="3037735" cy="466088"/>
          </a:xfrm>
          <a:prstGeom prst="rect">
            <a:avLst/>
          </a:prstGeom>
          <a:noFill/>
          <a:ln w="9525">
            <a:noFill/>
            <a:miter lim="800000"/>
            <a:headEnd/>
            <a:tailEnd/>
          </a:ln>
          <a:effectLst/>
        </p:spPr>
        <p:txBody>
          <a:bodyPr vert="horz" wrap="square" lIns="89123" tIns="44563" rIns="89123" bIns="44563" numCol="1" anchor="b" anchorCtr="0" compatLnSpc="1">
            <a:prstTxWarp prst="textNoShape">
              <a:avLst/>
            </a:prstTxWarp>
          </a:bodyPr>
          <a:lstStyle>
            <a:lvl1pPr algn="r" defTabSz="891451">
              <a:defRPr sz="1100">
                <a:latin typeface="Arial" charset="0"/>
                <a:cs typeface="Arial" charset="0"/>
              </a:defRPr>
            </a:lvl1pPr>
          </a:lstStyle>
          <a:p>
            <a:pPr>
              <a:defRPr/>
            </a:pPr>
            <a:fld id="{BC7F7FC8-DFCC-4405-AF1D-4EB489BCB67C}" type="slidenum">
              <a:rPr lang="en-GB" smtClean="0"/>
              <a:pPr>
                <a:defRPr/>
              </a:pPr>
              <a:t>‹#›</a:t>
            </a:fld>
            <a:endParaRPr lang="en-GB" dirty="0"/>
          </a:p>
        </p:txBody>
      </p:sp>
      <p:sp>
        <p:nvSpPr>
          <p:cNvPr id="18" name="Rectangle 17"/>
          <p:cNvSpPr/>
          <p:nvPr/>
        </p:nvSpPr>
        <p:spPr>
          <a:xfrm>
            <a:off x="5457463" y="9026577"/>
            <a:ext cx="1237201" cy="245885"/>
          </a:xfrm>
          <a:prstGeom prst="rect">
            <a:avLst/>
          </a:prstGeom>
        </p:spPr>
        <p:txBody>
          <a:bodyPr wrap="none" lIns="91285" tIns="45643" rIns="91285" bIns="45643">
            <a:spAutoFit/>
          </a:bodyPr>
          <a:lstStyle/>
          <a:p>
            <a:r>
              <a:rPr lang="en-GB" sz="1000" dirty="0" smtClean="0"/>
              <a:t>Facilitator Guide</a:t>
            </a:r>
            <a:endParaRPr lang="en-US" sz="1000" dirty="0"/>
          </a:p>
        </p:txBody>
      </p:sp>
    </p:spTree>
    <p:extLst>
      <p:ext uri="{BB962C8B-B14F-4D97-AF65-F5344CB8AC3E}">
        <p14:creationId xmlns:p14="http://schemas.microsoft.com/office/powerpoint/2010/main" val="40851242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1pPr>
    <a:lvl2pPr marL="4572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2pPr>
    <a:lvl3pPr marL="9144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3pPr>
    <a:lvl4pPr marL="13716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4pPr>
    <a:lvl5pPr marL="1828800" algn="l" rtl="0" eaLnBrk="0" fontAlgn="base" hangingPunct="0">
      <a:spcBef>
        <a:spcPct val="30000"/>
      </a:spcBef>
      <a:spcAft>
        <a:spcPct val="0"/>
      </a:spcAft>
      <a:defRPr sz="1200" kern="1200">
        <a:solidFill>
          <a:schemeClr val="tx1"/>
        </a:solidFill>
        <a:latin typeface="Verdana" pitchFamily="-1" charset="0"/>
        <a:ea typeface="Arial" pitchFamily="-1" charset="0"/>
        <a:cs typeface="Arial" pitchFamily="-1"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1" name="Notes Placeholder 2"/>
          <p:cNvSpPr>
            <a:spLocks noGrp="1"/>
          </p:cNvSpPr>
          <p:nvPr>
            <p:ph type="body" idx="1"/>
          </p:nvPr>
        </p:nvSpPr>
        <p:spPr/>
        <p:txBody>
          <a:bodyPr/>
          <a:lstStyle/>
          <a:p>
            <a:pPr defTabSz="912856">
              <a:defRPr/>
            </a:pPr>
            <a:r>
              <a:rPr lang="en-US" dirty="0" smtClean="0"/>
              <a:t>Ensure participants have a copy of </a:t>
            </a:r>
            <a:r>
              <a:rPr lang="en-US" dirty="0" smtClean="0">
                <a:latin typeface="Verdana" pitchFamily="34" charset="0"/>
                <a:cs typeface="Arial" charset="0"/>
              </a:rPr>
              <a:t>the </a:t>
            </a:r>
            <a:r>
              <a:rPr lang="en-US" smtClean="0">
                <a:latin typeface="Verdana" pitchFamily="34" charset="0"/>
                <a:cs typeface="Arial" charset="0"/>
              </a:rPr>
              <a:t>Grade 8 </a:t>
            </a:r>
            <a:r>
              <a:rPr lang="en-US" dirty="0" smtClean="0">
                <a:latin typeface="Verdana" pitchFamily="34" charset="0"/>
                <a:cs typeface="Arial" charset="0"/>
              </a:rPr>
              <a:t>Short-response (2-point) Sample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seen the descriptions of the levels of performance on the two point rubric</a:t>
            </a:r>
            <a:r>
              <a:rPr lang="en-US" baseline="0" dirty="0" smtClean="0"/>
              <a:t> we will </a:t>
            </a:r>
            <a:r>
              <a:rPr lang="en-US" dirty="0" smtClean="0"/>
              <a:t>use the guide papers to define what</a:t>
            </a:r>
            <a:r>
              <a:rPr lang="en-US" baseline="0" dirty="0" smtClean="0"/>
              <a:t> types of work demonstrate the understanding required for each level of the two point rubric</a:t>
            </a:r>
            <a:endParaRPr lang="en-US" dirty="0" smtClean="0"/>
          </a:p>
          <a:p>
            <a:endParaRPr lang="en-US" dirty="0" smtClean="0"/>
          </a:p>
        </p:txBody>
      </p:sp>
      <p:sp>
        <p:nvSpPr>
          <p:cNvPr id="171012" name="Slide Number Placeholder 3"/>
          <p:cNvSpPr>
            <a:spLocks noGrp="1"/>
          </p:cNvSpPr>
          <p:nvPr>
            <p:ph type="sldNum" sz="quarter" idx="5"/>
          </p:nvPr>
        </p:nvSpPr>
        <p:spPr>
          <a:xfrm>
            <a:off x="3971081" y="8822387"/>
            <a:ext cx="3037735" cy="466088"/>
          </a:xfrm>
        </p:spPr>
        <p:txBody>
          <a:bodyPr/>
          <a:lstStyle/>
          <a:p>
            <a:fld id="{B2EEA984-5704-4F91-90CA-44AF48FDC865}" type="slidenum">
              <a:rPr lang="en-GB" smtClean="0"/>
              <a:pPr/>
              <a:t>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pic>
        <p:nvPicPr>
          <p:cNvPr id="8" name="Picture 2" descr="C:\Users\Christina\AppData\Local\Microsoft\Windows\Temporary Internet Files\Content.IE5\MC900431586[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51729" y="818032"/>
            <a:ext cx="912632" cy="91303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5172231" y="1001476"/>
            <a:ext cx="1394474" cy="430299"/>
          </a:xfrm>
          <a:prstGeom prst="rect">
            <a:avLst/>
          </a:prstGeom>
          <a:noFill/>
        </p:spPr>
        <p:txBody>
          <a:bodyPr wrap="square" lIns="91285" tIns="45643" rIns="91285" bIns="45643" rtlCol="0">
            <a:spAutoFit/>
          </a:bodyPr>
          <a:lstStyle/>
          <a:p>
            <a:r>
              <a:rPr lang="en-US" sz="1100" dirty="0"/>
              <a:t>Time estimate: </a:t>
            </a:r>
          </a:p>
          <a:p>
            <a:r>
              <a:rPr lang="en-US" sz="1100" dirty="0"/>
              <a:t>4 minutes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40644" name="Slide Number Placeholder 3"/>
          <p:cNvSpPr>
            <a:spLocks noGrp="1"/>
          </p:cNvSpPr>
          <p:nvPr>
            <p:ph type="sldNum" sz="quarter" idx="5"/>
          </p:nvPr>
        </p:nvSpPr>
        <p:spPr/>
        <p:txBody>
          <a:bodyPr/>
          <a:lstStyle/>
          <a:p>
            <a:fld id="{7F3A05B6-5702-4326-838F-181B648154E4}" type="slidenum">
              <a:rPr lang="en-GB" smtClean="0"/>
              <a:pPr/>
              <a:t>10</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7" name="Notes Placeholder 2"/>
          <p:cNvSpPr>
            <a:spLocks noGrp="1"/>
          </p:cNvSpPr>
          <p:nvPr>
            <p:ph type="body" idx="1"/>
          </p:nvPr>
        </p:nvSpPr>
        <p:spPr/>
        <p:txBody>
          <a:bodyPr/>
          <a:lstStyle/>
          <a:p>
            <a:r>
              <a:rPr lang="en-US" dirty="0" smtClean="0"/>
              <a:t>Refer participants to Practice Paper 5 in the Grade 8 Short-response (2-point) Sample Practice Set packet.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Practice Paper</a:t>
            </a:r>
            <a:r>
              <a:rPr lang="en-US" baseline="0" dirty="0" smtClean="0"/>
              <a:t> 5 receives a score point of 2. </a:t>
            </a:r>
          </a:p>
          <a:p>
            <a:endParaRPr lang="en-US" dirty="0" smtClean="0"/>
          </a:p>
          <a:p>
            <a:r>
              <a:rPr lang="en-US" dirty="0" smtClean="0"/>
              <a:t>This response answers the question correctly and indicates that the student has completed the task correctly, using mathematically sound procedures. The fact that the student</a:t>
            </a:r>
            <a:r>
              <a:rPr lang="en-US" baseline="0" dirty="0" smtClean="0"/>
              <a:t> did not define the expressions for length and width did not pose a concern in this response because the rest of the work indicates that the student understood how those expressions related to the </a:t>
            </a:r>
            <a:r>
              <a:rPr lang="en-US" baseline="0" dirty="0" smtClean="0"/>
              <a:t>dimensions</a:t>
            </a:r>
            <a:r>
              <a:rPr lang="en-US" baseline="0" dirty="0" smtClean="0"/>
              <a:t>. </a:t>
            </a:r>
          </a:p>
          <a:p>
            <a:endParaRPr lang="en-US" baseline="0" dirty="0" smtClean="0"/>
          </a:p>
          <a:p>
            <a:r>
              <a:rPr lang="en-US" dirty="0" smtClean="0"/>
              <a:t>The perimeter is divided in half and then equated to the sum of the expressions for the length (2x-3) and width (x). This is an appropriate mathematical procedure for completing this task and the final dimensions are determined correctly.</a:t>
            </a:r>
          </a:p>
          <a:p>
            <a:endParaRPr lang="en-US" dirty="0" smtClean="0"/>
          </a:p>
          <a:p>
            <a:endParaRPr lang="en-US" dirty="0" smtClean="0"/>
          </a:p>
        </p:txBody>
      </p:sp>
      <p:sp>
        <p:nvSpPr>
          <p:cNvPr id="241668" name="Slide Number Placeholder 3"/>
          <p:cNvSpPr>
            <a:spLocks noGrp="1"/>
          </p:cNvSpPr>
          <p:nvPr>
            <p:ph type="sldNum" sz="quarter" idx="5"/>
          </p:nvPr>
        </p:nvSpPr>
        <p:spPr/>
        <p:txBody>
          <a:bodyPr/>
          <a:lstStyle/>
          <a:p>
            <a:fld id="{7072F007-4717-4727-9F48-7059389FD71B}" type="slidenum">
              <a:rPr lang="en-GB" smtClean="0"/>
              <a:pPr/>
              <a:t>11</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42692" name="Slide Number Placeholder 3"/>
          <p:cNvSpPr>
            <a:spLocks noGrp="1"/>
          </p:cNvSpPr>
          <p:nvPr>
            <p:ph type="sldNum" sz="quarter" idx="5"/>
          </p:nvPr>
        </p:nvSpPr>
        <p:spPr/>
        <p:txBody>
          <a:bodyPr/>
          <a:lstStyle/>
          <a:p>
            <a:fld id="{42EE1166-F12D-42C3-A589-3B720E57FBDA}" type="slidenum">
              <a:rPr lang="en-GB" smtClean="0"/>
              <a:pPr/>
              <a:t>12</a:t>
            </a:fld>
            <a:endParaRPr lang="en-GB" dirty="0" smtClean="0"/>
          </a:p>
        </p:txBody>
      </p:sp>
      <p:sp>
        <p:nvSpPr>
          <p:cNvPr id="7" name="Slide Image Placeholder 6"/>
          <p:cNvSpPr>
            <a:spLocks noGrp="1" noRot="1" noChangeAspect="1"/>
          </p:cNvSpPr>
          <p:nvPr>
            <p:ph type="sldImg"/>
          </p:nvPr>
        </p:nvSpPr>
        <p:spPr>
          <a:xfrm>
            <a:off x="231775" y="630238"/>
            <a:ext cx="3857625" cy="2894012"/>
          </a:xfr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concludes the training on the Practice</a:t>
            </a:r>
            <a:r>
              <a:rPr lang="en-US" baseline="0" dirty="0" smtClean="0"/>
              <a:t> Sets for the 8</a:t>
            </a:r>
            <a:r>
              <a:rPr lang="en-US" baseline="30000" dirty="0" smtClean="0"/>
              <a:t>th</a:t>
            </a:r>
            <a:r>
              <a:rPr lang="en-US" baseline="0" dirty="0" smtClean="0"/>
              <a:t> grade 2 Point Rubric.  </a:t>
            </a:r>
          </a:p>
          <a:p>
            <a:endParaRPr lang="en-US" baseline="0" dirty="0" smtClean="0"/>
          </a:p>
          <a:p>
            <a:r>
              <a:rPr lang="en-US" baseline="0" dirty="0" smtClean="0"/>
              <a:t>The next sections of the scoring training will explore the three point holistic rubric. </a:t>
            </a:r>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13</a:t>
            </a:fld>
            <a:endParaRPr lang="en-GB" dirty="0"/>
          </a:p>
        </p:txBody>
      </p:sp>
    </p:spTree>
    <p:extLst>
      <p:ext uri="{BB962C8B-B14F-4D97-AF65-F5344CB8AC3E}">
        <p14:creationId xmlns:p14="http://schemas.microsoft.com/office/powerpoint/2010/main" val="2999502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775" y="630238"/>
            <a:ext cx="3857625" cy="28940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C7F7FC8-DFCC-4405-AF1D-4EB489BCB67C}" type="slidenum">
              <a:rPr lang="en-GB" smtClean="0"/>
              <a:pPr>
                <a:defRPr/>
              </a:pPr>
              <a:t>14</a:t>
            </a:fld>
            <a:endParaRPr lang="en-GB" dirty="0"/>
          </a:p>
        </p:txBody>
      </p:sp>
    </p:spTree>
    <p:extLst>
      <p:ext uri="{BB962C8B-B14F-4D97-AF65-F5344CB8AC3E}">
        <p14:creationId xmlns:p14="http://schemas.microsoft.com/office/powerpoint/2010/main" val="28238584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smtClean="0"/>
              <a:t>Ensure participants have a copy of </a:t>
            </a:r>
            <a:r>
              <a:rPr lang="en-US" dirty="0" smtClean="0">
                <a:latin typeface="Verdana" pitchFamily="34" charset="0"/>
                <a:cs typeface="Arial" charset="0"/>
              </a:rPr>
              <a:t>the </a:t>
            </a:r>
            <a:r>
              <a:rPr lang="en-US" dirty="0" smtClean="0"/>
              <a:t>Grade 8 Short-response (2-Point) Sample Question Guide/Practice Set packet.</a:t>
            </a:r>
          </a:p>
          <a:p>
            <a:endParaRPr lang="en-US" dirty="0" smtClean="0"/>
          </a:p>
          <a:p>
            <a:r>
              <a:rPr lang="en-US" dirty="0" smtClean="0"/>
              <a:t>The</a:t>
            </a:r>
            <a:r>
              <a:rPr lang="en-US" baseline="0" dirty="0" smtClean="0"/>
              <a:t> </a:t>
            </a:r>
            <a:r>
              <a:rPr lang="en-US" dirty="0" smtClean="0"/>
              <a:t>general purpose of this</a:t>
            </a:r>
            <a:r>
              <a:rPr lang="en-US" baseline="0" dirty="0" smtClean="0"/>
              <a:t> </a:t>
            </a:r>
            <a:r>
              <a:rPr lang="en-US" dirty="0" smtClean="0"/>
              <a:t>video:  </a:t>
            </a:r>
          </a:p>
          <a:p>
            <a:endParaRPr lang="en-US" dirty="0" smtClean="0"/>
          </a:p>
          <a:p>
            <a:r>
              <a:rPr lang="en-US" dirty="0" smtClean="0"/>
              <a:t>Now that you have the descriptions of the levels of performance on the two point rubric</a:t>
            </a:r>
            <a:r>
              <a:rPr lang="en-US" baseline="0" dirty="0" smtClean="0"/>
              <a:t> and have the seen how the</a:t>
            </a:r>
            <a:r>
              <a:rPr lang="en-US" dirty="0" smtClean="0"/>
              <a:t> guide papers to define what</a:t>
            </a:r>
            <a:r>
              <a:rPr lang="en-US" baseline="0" dirty="0" smtClean="0"/>
              <a:t> types of work demonstrate the understanding required for each level of the two point rubric, we will use this information to score the 5 practice papers.  If you find that your scores are not accurate, it is important to consider why.   Once you are able to identify how the practice papers connect to the guide papers, your accuracy will improve. </a:t>
            </a:r>
            <a:endParaRPr lang="en-US" dirty="0" smtClean="0"/>
          </a:p>
          <a:p>
            <a:endParaRPr lang="en-US" dirty="0"/>
          </a:p>
        </p:txBody>
      </p:sp>
      <p:sp>
        <p:nvSpPr>
          <p:cNvPr id="4" name="Slide Number Placeholder 3"/>
          <p:cNvSpPr>
            <a:spLocks noGrp="1"/>
          </p:cNvSpPr>
          <p:nvPr>
            <p:ph type="sldNum" sz="quarter" idx="10"/>
          </p:nvPr>
        </p:nvSpPr>
        <p:spPr/>
        <p:txBody>
          <a:bodyPr/>
          <a:lstStyle/>
          <a:p>
            <a:fld id="{BC7F7FC8-DFCC-4405-AF1D-4EB489BCB67C}" type="slidenum">
              <a:rPr lang="en-GB" smtClean="0"/>
              <a:pPr/>
              <a:t>2</a:t>
            </a:fld>
            <a:endParaRPr lang="en-GB" dirty="0"/>
          </a:p>
        </p:txBody>
      </p:sp>
      <p:sp>
        <p:nvSpPr>
          <p:cNvPr id="7" name="Slide Image Placeholder 6"/>
          <p:cNvSpPr>
            <a:spLocks noGrp="1" noRot="1" noChangeAspect="1"/>
          </p:cNvSpPr>
          <p:nvPr>
            <p:ph type="sldImg"/>
          </p:nvPr>
        </p:nvSpPr>
        <p:spPr>
          <a:xfrm>
            <a:off x="231775" y="630238"/>
            <a:ext cx="3857625" cy="2894012"/>
          </a:xfrm>
        </p:spPr>
      </p:sp>
    </p:spTree>
    <p:extLst>
      <p:ext uri="{BB962C8B-B14F-4D97-AF65-F5344CB8AC3E}">
        <p14:creationId xmlns:p14="http://schemas.microsoft.com/office/powerpoint/2010/main" val="16832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Notes Placeholder 2"/>
          <p:cNvSpPr>
            <a:spLocks noGrp="1"/>
          </p:cNvSpPr>
          <p:nvPr>
            <p:ph type="body" idx="1"/>
          </p:nvPr>
        </p:nvSpPr>
        <p:spPr/>
        <p:txBody>
          <a:bodyPr/>
          <a:lstStyle/>
          <a:p>
            <a:r>
              <a:rPr lang="en-US" dirty="0" smtClean="0"/>
              <a:t>Refer participants to Practice Paper 1 in the Grade 8 Short-response (2-point) Sample Practice Set packet.</a:t>
            </a:r>
          </a:p>
          <a:p>
            <a:endParaRPr lang="en-US" dirty="0" smtClean="0"/>
          </a:p>
          <a:p>
            <a:r>
              <a:rPr lang="en-US" dirty="0" smtClean="0"/>
              <a:t>Practice Paper 1 is a score</a:t>
            </a:r>
            <a:r>
              <a:rPr lang="en-US" baseline="0" dirty="0" smtClean="0"/>
              <a:t> point 0  </a:t>
            </a:r>
          </a:p>
          <a:p>
            <a:endParaRPr lang="en-US" baseline="0" dirty="0" smtClean="0"/>
          </a:p>
          <a:p>
            <a:r>
              <a:rPr lang="en-US" dirty="0" smtClean="0"/>
              <a:t>This response is incorrect. The incorrect dimension for length is determined in terms of n (3-2n). The perimeter equation to solve for n is incorrect (3 - 2n + n = 60) the stude</a:t>
            </a:r>
            <a:r>
              <a:rPr lang="en-US" baseline="0" dirty="0" smtClean="0"/>
              <a:t>nt only accounted for 2 of the 4 sides in the equation they wrote and it was</a:t>
            </a:r>
            <a:r>
              <a:rPr lang="en-US" dirty="0" smtClean="0"/>
              <a:t> solved incorrectly. Additionally, only the incorrect, physically impossible answer for the width is given.</a:t>
            </a:r>
          </a:p>
        </p:txBody>
      </p:sp>
      <p:sp>
        <p:nvSpPr>
          <p:cNvPr id="233476" name="Slide Number Placeholder 3"/>
          <p:cNvSpPr>
            <a:spLocks noGrp="1"/>
          </p:cNvSpPr>
          <p:nvPr>
            <p:ph type="sldNum" sz="quarter" idx="5"/>
          </p:nvPr>
        </p:nvSpPr>
        <p:spPr/>
        <p:txBody>
          <a:bodyPr/>
          <a:lstStyle/>
          <a:p>
            <a:fld id="{0D940810-6F93-4E6B-AADB-E98CDA25706F}" type="slidenum">
              <a:rPr lang="en-GB" smtClean="0"/>
              <a:pPr/>
              <a:t>3</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34500" name="Slide Number Placeholder 3"/>
          <p:cNvSpPr>
            <a:spLocks noGrp="1"/>
          </p:cNvSpPr>
          <p:nvPr>
            <p:ph type="sldNum" sz="quarter" idx="5"/>
          </p:nvPr>
        </p:nvSpPr>
        <p:spPr/>
        <p:txBody>
          <a:bodyPr/>
          <a:lstStyle/>
          <a:p>
            <a:fld id="{8E4CB633-0590-40AE-8A78-92A5E97339FB}" type="slidenum">
              <a:rPr lang="en-GB" smtClean="0"/>
              <a:pPr/>
              <a:t>4</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Notes Placeholder 2"/>
          <p:cNvSpPr>
            <a:spLocks noGrp="1"/>
          </p:cNvSpPr>
          <p:nvPr>
            <p:ph type="body" idx="1"/>
          </p:nvPr>
        </p:nvSpPr>
        <p:spPr/>
        <p:txBody>
          <a:bodyPr/>
          <a:lstStyle/>
          <a:p>
            <a:r>
              <a:rPr lang="en-US" dirty="0" smtClean="0"/>
              <a:t>Refer participants to Practice Paper 2 in the Grade 8 Short-response (2-point) Sample Practice Set packet.</a:t>
            </a:r>
          </a:p>
          <a:p>
            <a:endParaRPr lang="en-US" dirty="0" smtClean="0"/>
          </a:p>
          <a:p>
            <a:r>
              <a:rPr lang="en-US" dirty="0" smtClean="0"/>
              <a:t>Practice Paper</a:t>
            </a:r>
            <a:r>
              <a:rPr lang="en-US" baseline="0" dirty="0" smtClean="0"/>
              <a:t> 2 receives a score point of 2. </a:t>
            </a:r>
          </a:p>
          <a:p>
            <a:endParaRPr lang="en-US" baseline="0" dirty="0" smtClean="0"/>
          </a:p>
          <a:p>
            <a:r>
              <a:rPr lang="en-US" dirty="0" smtClean="0"/>
              <a:t>This response answers the question correctly and indicates that the student has completed the task correctly, using mathematically sound procedures. </a:t>
            </a:r>
          </a:p>
          <a:p>
            <a:endParaRPr lang="en-US" dirty="0" smtClean="0"/>
          </a:p>
          <a:p>
            <a:r>
              <a:rPr lang="en-US" dirty="0" smtClean="0"/>
              <a:t>The dimensions are expressed in terms of </a:t>
            </a:r>
            <a:r>
              <a:rPr lang="en-US" dirty="0" smtClean="0"/>
              <a:t>w and </a:t>
            </a:r>
            <a:r>
              <a:rPr lang="en-US" dirty="0" smtClean="0"/>
              <a:t>are identified over here and are used appropriately in the equation for perimeter; the equation is correctly solved for w.  The student</a:t>
            </a:r>
            <a:r>
              <a:rPr lang="en-US" baseline="0" dirty="0" smtClean="0"/>
              <a:t> doesn’t show exactly what was done at each step of the equation but the next step indicates what had happened. </a:t>
            </a:r>
            <a:r>
              <a:rPr lang="en-US" dirty="0" smtClean="0"/>
              <a:t>The absence of calculating 19 does not detract from the level of understanding.</a:t>
            </a:r>
          </a:p>
          <a:p>
            <a:endParaRPr lang="en-US" dirty="0" smtClean="0"/>
          </a:p>
          <a:p>
            <a:r>
              <a:rPr lang="en-US" dirty="0" smtClean="0"/>
              <a:t>Under the previous rubric and scoring policy, even though this response demonstrates a thorough understanding, it would have been scored a 1 because the required bridging step is not shown.  The bridging</a:t>
            </a:r>
            <a:r>
              <a:rPr lang="en-US" baseline="0" dirty="0" smtClean="0"/>
              <a:t> step policy was removed.  </a:t>
            </a:r>
            <a:r>
              <a:rPr lang="en-US" dirty="0" smtClean="0"/>
              <a:t>Multiplying 11 by 2 and subtracting 3 is a grade 8 mental arithmetic computational fluency skill</a:t>
            </a:r>
            <a:r>
              <a:rPr lang="en-US" baseline="0" dirty="0" smtClean="0"/>
              <a:t>. </a:t>
            </a:r>
            <a:endParaRPr lang="en-US" dirty="0" smtClean="0"/>
          </a:p>
        </p:txBody>
      </p:sp>
      <p:sp>
        <p:nvSpPr>
          <p:cNvPr id="235524" name="Slide Number Placeholder 3"/>
          <p:cNvSpPr>
            <a:spLocks noGrp="1"/>
          </p:cNvSpPr>
          <p:nvPr>
            <p:ph type="sldNum" sz="quarter" idx="5"/>
          </p:nvPr>
        </p:nvSpPr>
        <p:spPr/>
        <p:txBody>
          <a:bodyPr/>
          <a:lstStyle/>
          <a:p>
            <a:fld id="{EE6BCB0E-DD53-4120-A11A-D900025663B8}" type="slidenum">
              <a:rPr lang="en-GB" smtClean="0"/>
              <a:pPr/>
              <a:t>5</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36548" name="Slide Number Placeholder 3"/>
          <p:cNvSpPr>
            <a:spLocks noGrp="1"/>
          </p:cNvSpPr>
          <p:nvPr>
            <p:ph type="sldNum" sz="quarter" idx="5"/>
          </p:nvPr>
        </p:nvSpPr>
        <p:spPr/>
        <p:txBody>
          <a:bodyPr/>
          <a:lstStyle/>
          <a:p>
            <a:fld id="{9A49F9ED-BD71-4440-BADD-52A00DF5DBFE}" type="slidenum">
              <a:rPr lang="en-GB" smtClean="0"/>
              <a:pPr/>
              <a:t>6</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Notes Placeholder 2"/>
          <p:cNvSpPr>
            <a:spLocks noGrp="1"/>
          </p:cNvSpPr>
          <p:nvPr>
            <p:ph type="body" idx="1"/>
          </p:nvPr>
        </p:nvSpPr>
        <p:spPr/>
        <p:txBody>
          <a:bodyPr/>
          <a:lstStyle/>
          <a:p>
            <a:r>
              <a:rPr lang="en-US" dirty="0" smtClean="0"/>
              <a:t>Refer participants to Practice Paper 3 in the Grade 8 Short-response (2-point) Sample Practice Set packet.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Practice Paper</a:t>
            </a:r>
            <a:r>
              <a:rPr lang="en-US" baseline="0" dirty="0" smtClean="0"/>
              <a:t> 3 receives a score point of 1. </a:t>
            </a:r>
          </a:p>
          <a:p>
            <a:endParaRPr lang="en-US" dirty="0" smtClean="0"/>
          </a:p>
          <a:p>
            <a:r>
              <a:rPr lang="en-US" dirty="0" smtClean="0"/>
              <a:t>This response shows only partial understanding of the mathematical procedures in the task. The length of each side is correctly determined in terms of x and the perimeter equation is appropriate, resulting in the correct value for x. However, the value given for x is multiplied by 2 rather than being substituted back into the initial expression for the length (2x-3). Therefore, only the width dimension is correct. The absence of units does not detract from the demonstrated level of understanding.</a:t>
            </a:r>
          </a:p>
          <a:p>
            <a:endParaRPr lang="en-US" dirty="0" smtClean="0"/>
          </a:p>
          <a:p>
            <a:r>
              <a:rPr lang="en-US" dirty="0" smtClean="0"/>
              <a:t>You can see that in the student’s work the length</a:t>
            </a:r>
            <a:r>
              <a:rPr lang="en-US" baseline="0" dirty="0" smtClean="0"/>
              <a:t> has been changed to 19, however the value recorded on the answer line also needs to be a 19 for this student to receive full credit. </a:t>
            </a:r>
            <a:endParaRPr lang="en-US" dirty="0" smtClean="0"/>
          </a:p>
        </p:txBody>
      </p:sp>
      <p:sp>
        <p:nvSpPr>
          <p:cNvPr id="237572" name="Slide Number Placeholder 3"/>
          <p:cNvSpPr>
            <a:spLocks noGrp="1"/>
          </p:cNvSpPr>
          <p:nvPr>
            <p:ph type="sldNum" sz="quarter" idx="5"/>
          </p:nvPr>
        </p:nvSpPr>
        <p:spPr/>
        <p:txBody>
          <a:bodyPr/>
          <a:lstStyle/>
          <a:p>
            <a:fld id="{AF53D784-DEB1-4C67-A346-714A5B6E07B6}" type="slidenum">
              <a:rPr lang="en-GB" smtClean="0"/>
              <a:pPr/>
              <a:t>7</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Notes Placeholder 2"/>
          <p:cNvSpPr>
            <a:spLocks noGrp="1"/>
          </p:cNvSpPr>
          <p:nvPr>
            <p:ph type="body" idx="1"/>
          </p:nvPr>
        </p:nvSpPr>
        <p:spPr/>
        <p:txBody>
          <a:bodyPr/>
          <a:lstStyle/>
          <a:p>
            <a:pPr defTabSz="912856">
              <a:defRPr/>
            </a:pPr>
            <a:r>
              <a:rPr lang="en-US" dirty="0" smtClean="0"/>
              <a:t>Direct the participants to read the annotation; ask if there are any questions. A second training option is to read or paraphrase the annotation for participants while viewing the response slide.</a:t>
            </a:r>
          </a:p>
          <a:p>
            <a:endParaRPr lang="en-US" dirty="0" smtClean="0"/>
          </a:p>
          <a:p>
            <a:endParaRPr lang="en-US" dirty="0" smtClean="0"/>
          </a:p>
        </p:txBody>
      </p:sp>
      <p:sp>
        <p:nvSpPr>
          <p:cNvPr id="238596" name="Slide Number Placeholder 3"/>
          <p:cNvSpPr>
            <a:spLocks noGrp="1"/>
          </p:cNvSpPr>
          <p:nvPr>
            <p:ph type="sldNum" sz="quarter" idx="5"/>
          </p:nvPr>
        </p:nvSpPr>
        <p:spPr/>
        <p:txBody>
          <a:bodyPr/>
          <a:lstStyle/>
          <a:p>
            <a:fld id="{14DE59B3-4774-49E1-A9F6-ED7304032751}" type="slidenum">
              <a:rPr lang="en-GB" smtClean="0"/>
              <a:pPr/>
              <a:t>8</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9" name="Notes Placeholder 2"/>
          <p:cNvSpPr>
            <a:spLocks noGrp="1"/>
          </p:cNvSpPr>
          <p:nvPr>
            <p:ph type="body" idx="1"/>
          </p:nvPr>
        </p:nvSpPr>
        <p:spPr/>
        <p:txBody>
          <a:bodyPr/>
          <a:lstStyle/>
          <a:p>
            <a:r>
              <a:rPr lang="en-US" dirty="0" smtClean="0"/>
              <a:t>Refer participants to Practice Paper 4 in the Grade 8 Short-response (2-point) Sample Practice Set packet.</a:t>
            </a:r>
          </a:p>
          <a:p>
            <a:endParaRPr lang="en-US"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Practice Paper</a:t>
            </a:r>
            <a:r>
              <a:rPr lang="en-US" baseline="0" dirty="0" smtClean="0"/>
              <a:t> 4 receives a score point of 1. </a:t>
            </a:r>
          </a:p>
          <a:p>
            <a:endParaRPr lang="en-US" dirty="0" smtClean="0"/>
          </a:p>
          <a:p>
            <a:endParaRPr lang="en-US" dirty="0" smtClean="0"/>
          </a:p>
          <a:p>
            <a:r>
              <a:rPr lang="en-US" dirty="0" smtClean="0"/>
              <a:t>This response demonstrates only a partial understanding of the mathematical concepts. The dimensions are correctly expressed in terms of x (x = width; 2x – 3 = length). However, the perimeter equation is incorrect (2x – 3 + x = 60); two sides instead of four are added together.  The equation written is correctly solved for x and the value of x (21) is used in the expression for length (2x – 3) to determine the length’s value.</a:t>
            </a:r>
          </a:p>
          <a:p>
            <a:endParaRPr lang="en-US" dirty="0" smtClean="0"/>
          </a:p>
        </p:txBody>
      </p:sp>
      <p:sp>
        <p:nvSpPr>
          <p:cNvPr id="239620" name="Slide Number Placeholder 3"/>
          <p:cNvSpPr>
            <a:spLocks noGrp="1"/>
          </p:cNvSpPr>
          <p:nvPr>
            <p:ph type="sldNum" sz="quarter" idx="5"/>
          </p:nvPr>
        </p:nvSpPr>
        <p:spPr/>
        <p:txBody>
          <a:bodyPr/>
          <a:lstStyle/>
          <a:p>
            <a:fld id="{4B30C694-A7DE-4D4C-9A73-7A086F65E748}" type="slidenum">
              <a:rPr lang="en-GB" smtClean="0"/>
              <a:pPr/>
              <a:t>9</a:t>
            </a:fld>
            <a:endParaRPr lang="en-GB" dirty="0" smtClean="0"/>
          </a:p>
        </p:txBody>
      </p:sp>
      <p:sp>
        <p:nvSpPr>
          <p:cNvPr id="4" name="Slide Image Placeholder 3"/>
          <p:cNvSpPr>
            <a:spLocks noGrp="1" noRot="1" noChangeAspect="1"/>
          </p:cNvSpPr>
          <p:nvPr>
            <p:ph type="sldImg"/>
          </p:nvPr>
        </p:nvSpPr>
        <p:spPr>
          <a:xfrm>
            <a:off x="231775" y="630238"/>
            <a:ext cx="3857625" cy="2894012"/>
          </a:xfr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12" descr="Pearson_Strap_Bound_White"/>
          <p:cNvPicPr>
            <a:picLocks noChangeAspect="1" noChangeArrowheads="1"/>
          </p:cNvPicPr>
          <p:nvPr userDrawn="1">
            <p:custDataLst>
              <p:tags r:id="rId1"/>
            </p:custDataLst>
          </p:nvPr>
        </p:nvPicPr>
        <p:blipFill>
          <a:blip r:embed="rId3"/>
          <a:srcRect/>
          <a:stretch>
            <a:fillRect/>
          </a:stretch>
        </p:blipFill>
        <p:spPr bwMode="auto">
          <a:xfrm>
            <a:off x="0" y="6356350"/>
            <a:ext cx="1908175" cy="493713"/>
          </a:xfrm>
          <a:prstGeom prst="rect">
            <a:avLst/>
          </a:prstGeom>
          <a:noFill/>
          <a:ln w="9525">
            <a:noFill/>
            <a:miter lim="800000"/>
            <a:headEnd/>
            <a:tailEnd/>
          </a:ln>
        </p:spPr>
      </p:pic>
      <p:sp>
        <p:nvSpPr>
          <p:cNvPr id="3" name="Rectangle 9"/>
          <p:cNvSpPr>
            <a:spLocks noChangeArrowheads="1"/>
          </p:cNvSpPr>
          <p:nvPr userDrawn="1"/>
        </p:nvSpPr>
        <p:spPr bwMode="auto">
          <a:xfrm>
            <a:off x="-12700" y="6502400"/>
            <a:ext cx="91821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4" name="Rectangle 6"/>
          <p:cNvSpPr>
            <a:spLocks noGrp="1" noChangeArrowheads="1"/>
          </p:cNvSpPr>
          <p:nvPr>
            <p:ph type="sldNum" sz="quarter" idx="10"/>
          </p:nvPr>
        </p:nvSpPr>
        <p:spPr/>
        <p:txBody>
          <a:bodyPr/>
          <a:lstStyle>
            <a:lvl1pPr>
              <a:defRPr>
                <a:solidFill>
                  <a:schemeClr val="bg1"/>
                </a:solidFill>
              </a:defRPr>
            </a:lvl1pPr>
          </a:lstStyle>
          <a:p>
            <a:pPr>
              <a:defRPr/>
            </a:pPr>
            <a:fld id="{D16B8BAC-7A9D-4D10-9AB4-B6BD8A5777C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solidFill>
                  <a:schemeClr val="accent3"/>
                </a:solidFill>
              </a:defRPr>
            </a:lvl1pPr>
          </a:lstStyle>
          <a:p>
            <a:pPr>
              <a:defRPr/>
            </a:pPr>
            <a:fld id="{DB51F911-9872-4B24-A7FD-2C5516E4AA1A}" type="slidenum">
              <a:rPr lang="en-US" smtClean="0"/>
              <a:pPr>
                <a:defRPr/>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75954F75-B906-4C76-8DBF-71B6BCDA871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125" y="197628"/>
            <a:ext cx="8229600" cy="900113"/>
          </a:xfrm>
          <a:noFill/>
          <a:ln>
            <a:noFill/>
          </a:ln>
          <a:extLst/>
        </p:spPr>
        <p:txBody>
          <a:bodyPr/>
          <a:lstStyle>
            <a:lvl1pPr>
              <a:defRPr lang="en-US" sz="2400" b="0" kern="1200">
                <a:solidFill>
                  <a:srgbClr val="628DBB"/>
                </a:solidFill>
                <a:latin typeface="Verdana" pitchFamily="-1" charset="0"/>
                <a:ea typeface="+mn-ea"/>
                <a:cs typeface="Arial" charset="0"/>
              </a:defRPr>
            </a:lvl1pPr>
          </a:lstStyle>
          <a:p>
            <a:pPr lvl="0"/>
            <a:r>
              <a:rPr lang="en-US"/>
              <a:t>Click to edit Master title style</a:t>
            </a:r>
          </a:p>
        </p:txBody>
      </p:sp>
      <p:sp>
        <p:nvSpPr>
          <p:cNvPr id="3" name="Content Placeholder 2"/>
          <p:cNvSpPr>
            <a:spLocks noGrp="1"/>
          </p:cNvSpPr>
          <p:nvPr>
            <p:ph sz="half" idx="1"/>
          </p:nvPr>
        </p:nvSpPr>
        <p:spPr>
          <a:xfrm>
            <a:off x="365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556125" y="15462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D60E6108-4ED6-4433-BA0D-75963D80D07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a:spLocks noChangeArrowheads="1"/>
          </p:cNvSpPr>
          <p:nvPr userDrawn="1"/>
        </p:nvSpPr>
        <p:spPr bwMode="auto">
          <a:xfrm>
            <a:off x="0" y="714375"/>
            <a:ext cx="9144000" cy="785813"/>
          </a:xfrm>
          <a:prstGeom prst="rect">
            <a:avLst/>
          </a:prstGeom>
          <a:solidFill>
            <a:schemeClr val="bg1"/>
          </a:solidFill>
          <a:ln w="9525" algn="ctr">
            <a:noFill/>
            <a:round/>
            <a:headEnd/>
            <a:tailEnd/>
          </a:ln>
        </p:spPr>
        <p:txBody>
          <a:bodyPr lIns="0" tIns="0" rIns="0" bIns="0"/>
          <a:lstStyle/>
          <a:p>
            <a:pPr>
              <a:spcBef>
                <a:spcPct val="50000"/>
              </a:spcBef>
              <a:defRPr/>
            </a:pPr>
            <a:endParaRPr lang="en-US" dirty="0"/>
          </a:p>
        </p:txBody>
      </p:sp>
      <p:sp>
        <p:nvSpPr>
          <p:cNvPr id="2" name="Title 1"/>
          <p:cNvSpPr>
            <a:spLocks noGrp="1"/>
          </p:cNvSpPr>
          <p:nvPr>
            <p:ph type="title"/>
          </p:nvPr>
        </p:nvSpPr>
        <p:spPr>
          <a:xfrm>
            <a:off x="365125" y="207670"/>
            <a:ext cx="8229600" cy="450056"/>
          </a:xfrm>
          <a:noFill/>
          <a:ln>
            <a:noFill/>
          </a:ln>
          <a:extLst/>
        </p:spPr>
        <p:txBody>
          <a:bodyPr/>
          <a:lstStyle>
            <a:lvl1pPr>
              <a:defRPr lang="en-US"/>
            </a:lvl1pPr>
          </a:lstStyle>
          <a:p>
            <a:pPr lvl="0"/>
            <a:r>
              <a:rPr lang="en-US"/>
              <a:t>Click to edit Master title style</a:t>
            </a:r>
          </a:p>
        </p:txBody>
      </p:sp>
      <p:sp>
        <p:nvSpPr>
          <p:cNvPr id="8" name="Slide Number Placeholder 4"/>
          <p:cNvSpPr txBox="1">
            <a:spLocks/>
          </p:cNvSpPr>
          <p:nvPr userDrawn="1"/>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a:extLst/>
        </p:spPr>
        <p:txBody>
          <a:bodyPr/>
          <a:lstStyle>
            <a:lvl1pPr>
              <a:defRPr lang="en-US"/>
            </a:lvl1pPr>
          </a:lstStyle>
          <a:p>
            <a:pPr lvl="0"/>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E4C9FFE0-BAFC-47E5-9493-BE1D780B6633}"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639683D-1C67-49D7-8285-8FBF4904778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udentExample">
    <p:spTree>
      <p:nvGrpSpPr>
        <p:cNvPr id="1" name=""/>
        <p:cNvGrpSpPr/>
        <p:nvPr/>
      </p:nvGrpSpPr>
      <p:grpSpPr>
        <a:xfrm>
          <a:off x="0" y="0"/>
          <a:ext cx="0" cy="0"/>
          <a:chOff x="0" y="0"/>
          <a:chExt cx="0" cy="0"/>
        </a:xfrm>
      </p:grpSpPr>
      <p:sp>
        <p:nvSpPr>
          <p:cNvPr id="2" name="Title 1"/>
          <p:cNvSpPr>
            <a:spLocks noGrp="1"/>
          </p:cNvSpPr>
          <p:nvPr>
            <p:ph type="title"/>
          </p:nvPr>
        </p:nvSpPr>
        <p:spPr>
          <a:xfrm>
            <a:off x="365125" y="186742"/>
            <a:ext cx="8229600" cy="900112"/>
          </a:xfrm>
          <a:noFill/>
          <a:ln>
            <a:noFill/>
          </a:ln>
          <a:extLst/>
        </p:spPr>
        <p:txBody>
          <a:bodyPr/>
          <a:lstStyle>
            <a:lvl1pPr>
              <a:defRPr lang="en-US" dirty="0"/>
            </a:lvl1pPr>
          </a:lstStyle>
          <a:p>
            <a:pPr lvl="0"/>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06CF7D24-BF4A-42E9-9917-DCA939518D5D}"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6502400"/>
            <a:ext cx="9156700" cy="381000"/>
          </a:xfrm>
          <a:prstGeom prst="rect">
            <a:avLst/>
          </a:prstGeom>
          <a:solidFill>
            <a:srgbClr val="628DBB"/>
          </a:solidFill>
          <a:ln w="9525">
            <a:noFill/>
            <a:round/>
            <a:headEnd/>
            <a:tailEnd/>
          </a:ln>
        </p:spPr>
        <p:txBody>
          <a:bodyPr lIns="0" tIns="0" rIns="0" bIns="0"/>
          <a:lstStyle/>
          <a:p>
            <a:pPr>
              <a:spcBef>
                <a:spcPct val="50000"/>
              </a:spcBef>
              <a:defRPr/>
            </a:pPr>
            <a:endParaRPr lang="en-US" dirty="0"/>
          </a:p>
        </p:txBody>
      </p:sp>
      <p:sp>
        <p:nvSpPr>
          <p:cNvPr id="1027" name="Rectangle 6"/>
          <p:cNvSpPr>
            <a:spLocks noChangeArrowheads="1"/>
          </p:cNvSpPr>
          <p:nvPr/>
        </p:nvSpPr>
        <p:spPr bwMode="auto">
          <a:xfrm>
            <a:off x="0" y="0"/>
            <a:ext cx="9144000" cy="1193800"/>
          </a:xfrm>
          <a:prstGeom prst="rect">
            <a:avLst/>
          </a:prstGeom>
          <a:solidFill>
            <a:srgbClr val="E3EDF4"/>
          </a:solidFill>
          <a:ln w="9525">
            <a:noFill/>
            <a:round/>
            <a:headEnd/>
            <a:tailEnd/>
          </a:ln>
        </p:spPr>
        <p:txBody>
          <a:bodyPr lIns="0" tIns="0" rIns="0" bIns="0"/>
          <a:lstStyle/>
          <a:p>
            <a:pPr>
              <a:spcBef>
                <a:spcPct val="50000"/>
              </a:spcBef>
              <a:defRPr/>
            </a:pPr>
            <a:endParaRPr lang="en-US" dirty="0"/>
          </a:p>
        </p:txBody>
      </p:sp>
      <p:sp>
        <p:nvSpPr>
          <p:cNvPr id="1028" name="Rectangle 2"/>
          <p:cNvSpPr>
            <a:spLocks noGrp="1" noChangeArrowheads="1"/>
          </p:cNvSpPr>
          <p:nvPr>
            <p:ph type="title"/>
          </p:nvPr>
        </p:nvSpPr>
        <p:spPr bwMode="auto">
          <a:xfrm>
            <a:off x="365125" y="234950"/>
            <a:ext cx="8229600" cy="90011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365125" y="15462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72070" name="Rectangle 6"/>
          <p:cNvSpPr>
            <a:spLocks noGrp="1" noChangeArrowheads="1"/>
          </p:cNvSpPr>
          <p:nvPr>
            <p:ph type="sldNum" sz="quarter" idx="4"/>
          </p:nvPr>
        </p:nvSpPr>
        <p:spPr bwMode="gray">
          <a:xfrm>
            <a:off x="8623300" y="6584950"/>
            <a:ext cx="520700" cy="27305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b="1">
                <a:solidFill>
                  <a:schemeClr val="bg1"/>
                </a:solidFill>
                <a:latin typeface="Verdana" pitchFamily="-1" charset="0"/>
                <a:cs typeface="Arial" charset="0"/>
              </a:defRPr>
            </a:lvl1pPr>
          </a:lstStyle>
          <a:p>
            <a:pPr>
              <a:defRPr/>
            </a:pPr>
            <a:fld id="{08C499F4-69B0-410F-8D93-A17F0EBCB59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62" r:id="rId1"/>
    <p:sldLayoutId id="2147484056" r:id="rId2"/>
    <p:sldLayoutId id="2147484057" r:id="rId3"/>
    <p:sldLayoutId id="2147484058" r:id="rId4"/>
    <p:sldLayoutId id="2147484063" r:id="rId5"/>
    <p:sldLayoutId id="2147484059" r:id="rId6"/>
    <p:sldLayoutId id="2147484060" r:id="rId7"/>
    <p:sldLayoutId id="2147484061" r:id="rId8"/>
  </p:sldLayoutIdLst>
  <p:timing>
    <p:tnLst>
      <p:par>
        <p:cTn id="1" dur="indefinite" restart="never" nodeType="tmRoot"/>
      </p:par>
    </p:tnLst>
  </p:timing>
  <p:hf hdr="0" dt="0"/>
  <p:txStyles>
    <p:titleStyle>
      <a:lvl1pPr algn="l" rtl="0" eaLnBrk="0" fontAlgn="base" hangingPunct="0">
        <a:spcBef>
          <a:spcPct val="0"/>
        </a:spcBef>
        <a:spcAft>
          <a:spcPct val="0"/>
        </a:spcAft>
        <a:defRPr lang="en-US" sz="2400" kern="1200">
          <a:solidFill>
            <a:srgbClr val="628DBB"/>
          </a:solidFill>
          <a:latin typeface="Verdana" pitchFamily="-1" charset="0"/>
          <a:ea typeface="+mn-ea"/>
          <a:cs typeface="Arial" charset="0"/>
        </a:defRPr>
      </a:lvl1pPr>
      <a:lvl2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2pPr>
      <a:lvl3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3pPr>
      <a:lvl4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4pPr>
      <a:lvl5pPr algn="l" rtl="0" eaLnBrk="0" fontAlgn="base" hangingPunct="0">
        <a:spcBef>
          <a:spcPct val="0"/>
        </a:spcBef>
        <a:spcAft>
          <a:spcPct val="0"/>
        </a:spcAft>
        <a:defRPr sz="2400">
          <a:solidFill>
            <a:srgbClr val="628DBB"/>
          </a:solidFill>
          <a:latin typeface="Verdana" pitchFamily="34" charset="0"/>
          <a:ea typeface="Arial" pitchFamily="-1" charset="0"/>
          <a:cs typeface="Arial" charset="0"/>
        </a:defRPr>
      </a:lvl5pPr>
      <a:lvl6pPr marL="4572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6pPr>
      <a:lvl7pPr marL="9144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7pPr>
      <a:lvl8pPr marL="13716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8pPr>
      <a:lvl9pPr marL="1828800" algn="l" rtl="0" fontAlgn="base">
        <a:spcBef>
          <a:spcPct val="0"/>
        </a:spcBef>
        <a:spcAft>
          <a:spcPct val="0"/>
        </a:spcAft>
        <a:defRPr sz="2400" b="1">
          <a:solidFill>
            <a:schemeClr val="accent1"/>
          </a:solidFill>
          <a:latin typeface="Verdana" pitchFamily="-1" charset="0"/>
          <a:ea typeface="Arial" pitchFamily="-1" charset="0"/>
          <a:cs typeface="Arial" pitchFamily="-1" charset="0"/>
        </a:defRPr>
      </a:lvl9pPr>
    </p:titleStyle>
    <p:bodyStyle>
      <a:lvl1pPr marL="342900" indent="-342900" algn="l" rtl="0" eaLnBrk="0" fontAlgn="base" hangingPunct="0">
        <a:spcBef>
          <a:spcPct val="50000"/>
        </a:spcBef>
        <a:spcAft>
          <a:spcPct val="0"/>
        </a:spcAft>
        <a:buSzPct val="80000"/>
        <a:buFont typeface="Verdana" pitchFamily="34" charset="0"/>
        <a:defRPr sz="2400">
          <a:solidFill>
            <a:schemeClr val="tx1"/>
          </a:solidFill>
          <a:latin typeface="Gill Sans MT Pro Book"/>
          <a:ea typeface="+mn-ea"/>
          <a:cs typeface="Gill Sans MT Pro Book"/>
        </a:defRPr>
      </a:lvl1pPr>
      <a:lvl2pPr marL="336550" indent="-334963" algn="l" rtl="0" eaLnBrk="0" fontAlgn="base" hangingPunct="0">
        <a:spcBef>
          <a:spcPct val="50000"/>
        </a:spcBef>
        <a:spcAft>
          <a:spcPct val="0"/>
        </a:spcAft>
        <a:buSzPct val="80000"/>
        <a:buFont typeface="Verdana" pitchFamily="34" charset="0"/>
        <a:buChar char="•"/>
        <a:defRPr sz="2400">
          <a:solidFill>
            <a:schemeClr val="tx1"/>
          </a:solidFill>
          <a:latin typeface="Gill Sans MT Pro Book"/>
          <a:ea typeface="+mn-ea"/>
          <a:cs typeface="Gill Sans MT Pro Book"/>
        </a:defRPr>
      </a:lvl2pPr>
      <a:lvl3pPr marL="690563" indent="-354013"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3pPr>
      <a:lvl4pPr marL="1027113" indent="-336550" algn="l" rtl="0" eaLnBrk="0" fontAlgn="base" hangingPunct="0">
        <a:spcBef>
          <a:spcPct val="20000"/>
        </a:spcBef>
        <a:spcAft>
          <a:spcPct val="0"/>
        </a:spcAft>
        <a:buSzPct val="80000"/>
        <a:buFont typeface="Arial" charset="0"/>
        <a:buChar char="○"/>
        <a:defRPr sz="2400">
          <a:solidFill>
            <a:schemeClr val="tx1"/>
          </a:solidFill>
          <a:latin typeface="Gill Sans MT Pro Book"/>
          <a:ea typeface="+mn-ea"/>
          <a:cs typeface="Gill Sans MT Pro Book"/>
        </a:defRPr>
      </a:lvl4pPr>
      <a:lvl5pPr marL="2057400" indent="-228600" algn="l" rtl="0" eaLnBrk="0" fontAlgn="base" hangingPunct="0">
        <a:lnSpc>
          <a:spcPct val="120000"/>
        </a:lnSpc>
        <a:spcBef>
          <a:spcPct val="0"/>
        </a:spcBef>
        <a:spcAft>
          <a:spcPct val="0"/>
        </a:spcAft>
        <a:buSzPct val="80000"/>
        <a:buFont typeface="Verdana" pitchFamily="34" charset="0"/>
        <a:buChar char="•"/>
        <a:defRPr sz="2000">
          <a:solidFill>
            <a:schemeClr val="tx1"/>
          </a:solidFill>
          <a:latin typeface="+mn-lt"/>
          <a:ea typeface="+mn-ea"/>
          <a:cs typeface="+mn-cs"/>
        </a:defRPr>
      </a:lvl5pPr>
      <a:lvl6pPr marL="25146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6pPr>
      <a:lvl7pPr marL="29718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7pPr>
      <a:lvl8pPr marL="34290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8pPr>
      <a:lvl9pPr marL="3886200" indent="-228600" algn="l" rtl="0" fontAlgn="base">
        <a:lnSpc>
          <a:spcPct val="120000"/>
        </a:lnSpc>
        <a:spcBef>
          <a:spcPct val="0"/>
        </a:spcBef>
        <a:spcAft>
          <a:spcPct val="0"/>
        </a:spcAft>
        <a:buSzPct val="80000"/>
        <a:buFont typeface="Verdana" pitchFamily="-1" charset="0"/>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13" Type="http://schemas.openxmlformats.org/officeDocument/2006/relationships/image" Target="../media/image6.png"/><Relationship Id="rId3" Type="http://schemas.openxmlformats.org/officeDocument/2006/relationships/tags" Target="../tags/tag5.xml"/><Relationship Id="rId7" Type="http://schemas.openxmlformats.org/officeDocument/2006/relationships/slideLayout" Target="../slideLayouts/slideLayout1.xml"/><Relationship Id="rId12" Type="http://schemas.openxmlformats.org/officeDocument/2006/relationships/image" Target="../media/image5.png"/><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image" Target="../media/image4.png"/><Relationship Id="rId5" Type="http://schemas.openxmlformats.org/officeDocument/2006/relationships/tags" Target="../tags/tag7.xml"/><Relationship Id="rId10" Type="http://schemas.openxmlformats.org/officeDocument/2006/relationships/image" Target="../media/image3.png"/><Relationship Id="rId4" Type="http://schemas.openxmlformats.org/officeDocument/2006/relationships/tags" Target="../tags/tag6.xml"/><Relationship Id="rId9"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emscassessinfo@mail.nysed.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engageny.org/resource/common-core-shifts/" TargetMode="External"/><Relationship Id="rId5" Type="http://schemas.openxmlformats.org/officeDocument/2006/relationships/hyperlink" Target="mailto:educatoreval@mail.nysed.gov" TargetMode="External"/><Relationship Id="rId4" Type="http://schemas.openxmlformats.org/officeDocument/2006/relationships/hyperlink" Target="http://www.p12.nysed.gov/assessment/ei/eigen.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4" descr="image3_title.png"/>
          <p:cNvPicPr>
            <a:picLocks noChangeAspect="1"/>
          </p:cNvPicPr>
          <p:nvPr>
            <p:custDataLst>
              <p:tags r:id="rId2"/>
            </p:custDataLst>
          </p:nvPr>
        </p:nvPicPr>
        <p:blipFill>
          <a:blip r:embed="rId9"/>
          <a:srcRect/>
          <a:stretch>
            <a:fillRect/>
          </a:stretch>
        </p:blipFill>
        <p:spPr bwMode="auto">
          <a:xfrm rot="1210289">
            <a:off x="2965450" y="2470150"/>
            <a:ext cx="3213100" cy="2260600"/>
          </a:xfrm>
          <a:prstGeom prst="rect">
            <a:avLst/>
          </a:prstGeom>
          <a:noFill/>
          <a:ln w="9525">
            <a:noFill/>
            <a:miter lim="800000"/>
            <a:headEnd/>
            <a:tailEnd/>
          </a:ln>
        </p:spPr>
      </p:pic>
      <p:pic>
        <p:nvPicPr>
          <p:cNvPr id="4099" name="Picture 15" descr="image4_title.png"/>
          <p:cNvPicPr>
            <a:picLocks noChangeAspect="1"/>
          </p:cNvPicPr>
          <p:nvPr>
            <p:custDataLst>
              <p:tags r:id="rId3"/>
            </p:custDataLst>
          </p:nvPr>
        </p:nvPicPr>
        <p:blipFill>
          <a:blip r:embed="rId10"/>
          <a:srcRect/>
          <a:stretch>
            <a:fillRect/>
          </a:stretch>
        </p:blipFill>
        <p:spPr bwMode="auto">
          <a:xfrm rot="-913974">
            <a:off x="4708525" y="2728913"/>
            <a:ext cx="3213100" cy="2260600"/>
          </a:xfrm>
          <a:prstGeom prst="rect">
            <a:avLst/>
          </a:prstGeom>
          <a:noFill/>
          <a:ln w="9525">
            <a:noFill/>
            <a:miter lim="800000"/>
            <a:headEnd/>
            <a:tailEnd/>
          </a:ln>
        </p:spPr>
      </p:pic>
      <p:pic>
        <p:nvPicPr>
          <p:cNvPr id="4100" name="Picture 13" descr="image1_title.png"/>
          <p:cNvPicPr>
            <a:picLocks noChangeAspect="1"/>
          </p:cNvPicPr>
          <p:nvPr>
            <p:custDataLst>
              <p:tags r:id="rId4"/>
            </p:custDataLst>
          </p:nvPr>
        </p:nvPicPr>
        <p:blipFill>
          <a:blip r:embed="rId11"/>
          <a:srcRect/>
          <a:stretch>
            <a:fillRect/>
          </a:stretch>
        </p:blipFill>
        <p:spPr bwMode="auto">
          <a:xfrm rot="-1176974">
            <a:off x="106363" y="2841625"/>
            <a:ext cx="3213100" cy="2260600"/>
          </a:xfrm>
          <a:prstGeom prst="rect">
            <a:avLst/>
          </a:prstGeom>
          <a:noFill/>
          <a:ln w="9525">
            <a:noFill/>
            <a:miter lim="800000"/>
            <a:headEnd/>
            <a:tailEnd/>
          </a:ln>
        </p:spPr>
      </p:pic>
      <p:pic>
        <p:nvPicPr>
          <p:cNvPr id="4101" name="PPTShape_0" descr="ny-images-title2.png"/>
          <p:cNvPicPr>
            <a:picLocks noChangeAspect="1"/>
          </p:cNvPicPr>
          <p:nvPr>
            <p:custDataLst>
              <p:tags r:id="rId5"/>
            </p:custDataLst>
          </p:nvPr>
        </p:nvPicPr>
        <p:blipFill>
          <a:blip r:embed="rId12"/>
          <a:srcRect/>
          <a:stretch>
            <a:fillRect/>
          </a:stretch>
        </p:blipFill>
        <p:spPr bwMode="auto">
          <a:xfrm rot="-972850">
            <a:off x="1606550" y="3008313"/>
            <a:ext cx="2790825" cy="1963737"/>
          </a:xfrm>
          <a:prstGeom prst="rect">
            <a:avLst/>
          </a:prstGeom>
          <a:noFill/>
          <a:ln w="9525">
            <a:noFill/>
            <a:miter lim="800000"/>
            <a:headEnd/>
            <a:tailEnd/>
          </a:ln>
        </p:spPr>
      </p:pic>
      <p:pic>
        <p:nvPicPr>
          <p:cNvPr id="4102" name="Picture 20" descr="ny-images-title5.png"/>
          <p:cNvPicPr>
            <a:picLocks noChangeAspect="1"/>
          </p:cNvPicPr>
          <p:nvPr>
            <p:custDataLst>
              <p:tags r:id="rId6"/>
            </p:custDataLst>
          </p:nvPr>
        </p:nvPicPr>
        <p:blipFill>
          <a:blip r:embed="rId13"/>
          <a:srcRect/>
          <a:stretch>
            <a:fillRect/>
          </a:stretch>
        </p:blipFill>
        <p:spPr bwMode="auto">
          <a:xfrm rot="659028">
            <a:off x="6191250" y="3086100"/>
            <a:ext cx="2790825" cy="1963738"/>
          </a:xfrm>
          <a:prstGeom prst="rect">
            <a:avLst/>
          </a:prstGeom>
          <a:noFill/>
          <a:ln w="9525">
            <a:noFill/>
            <a:miter lim="800000"/>
            <a:headEnd/>
            <a:tailEnd/>
          </a:ln>
        </p:spPr>
      </p:pic>
      <p:sp>
        <p:nvSpPr>
          <p:cNvPr id="4103" name="Rectangle 5"/>
          <p:cNvSpPr>
            <a:spLocks noChangeArrowheads="1"/>
          </p:cNvSpPr>
          <p:nvPr/>
        </p:nvSpPr>
        <p:spPr bwMode="auto">
          <a:xfrm>
            <a:off x="0" y="4356100"/>
            <a:ext cx="9156700" cy="2514600"/>
          </a:xfrm>
          <a:prstGeom prst="rect">
            <a:avLst/>
          </a:prstGeom>
          <a:solidFill>
            <a:srgbClr val="628DBB"/>
          </a:solidFill>
          <a:ln w="9525">
            <a:noFill/>
            <a:round/>
            <a:headEnd/>
            <a:tailEnd/>
          </a:ln>
        </p:spPr>
        <p:txBody>
          <a:bodyPr lIns="0" tIns="0" rIns="0" bIns="0"/>
          <a:lstStyle/>
          <a:p>
            <a:pPr>
              <a:spcBef>
                <a:spcPct val="50000"/>
              </a:spcBef>
            </a:pPr>
            <a:endParaRPr lang="en-US" dirty="0"/>
          </a:p>
        </p:txBody>
      </p:sp>
      <p:sp>
        <p:nvSpPr>
          <p:cNvPr id="4104" name="Rectangle 4"/>
          <p:cNvSpPr txBox="1">
            <a:spLocks noChangeArrowheads="1"/>
          </p:cNvSpPr>
          <p:nvPr/>
        </p:nvSpPr>
        <p:spPr bwMode="auto">
          <a:xfrm>
            <a:off x="0" y="4367213"/>
            <a:ext cx="9144000" cy="1701800"/>
          </a:xfrm>
          <a:prstGeom prst="rect">
            <a:avLst/>
          </a:prstGeom>
          <a:noFill/>
          <a:ln w="9525">
            <a:noFill/>
            <a:miter lim="800000"/>
            <a:headEnd/>
            <a:tailEnd/>
          </a:ln>
        </p:spPr>
        <p:txBody>
          <a:bodyPr lIns="0" tIns="0"/>
          <a:lstStyle/>
          <a:p>
            <a:pPr algn="ctr"/>
            <a:r>
              <a:rPr lang="en-US" sz="4000" b="1" dirty="0">
                <a:solidFill>
                  <a:srgbClr val="FBF5EA"/>
                </a:solidFill>
              </a:rPr>
              <a:t>New York State 2013 </a:t>
            </a:r>
            <a:br>
              <a:rPr lang="en-US" sz="4000" b="1" dirty="0">
                <a:solidFill>
                  <a:srgbClr val="FBF5EA"/>
                </a:solidFill>
              </a:rPr>
            </a:br>
            <a:r>
              <a:rPr lang="en-US" sz="4000" b="1" dirty="0">
                <a:solidFill>
                  <a:srgbClr val="FBF5EA"/>
                </a:solidFill>
              </a:rPr>
              <a:t>Grades 3-8 Common Core </a:t>
            </a:r>
            <a:r>
              <a:rPr lang="en-US" sz="4000" b="1" dirty="0" smtClean="0">
                <a:solidFill>
                  <a:srgbClr val="FBF5EA"/>
                </a:solidFill>
              </a:rPr>
              <a:t>Mathematics </a:t>
            </a:r>
            <a:r>
              <a:rPr lang="en-US" sz="4000" b="1" dirty="0">
                <a:solidFill>
                  <a:srgbClr val="FBF5EA"/>
                </a:solidFill>
              </a:rPr>
              <a:t>Rubric and Scoring Turnkey Training</a:t>
            </a:r>
            <a:endParaRPr lang="en-GB" sz="4000" b="1" dirty="0">
              <a:solidFill>
                <a:srgbClr val="FBF5EA"/>
              </a:solidFill>
              <a:latin typeface="Gill Sans MT Pro Book" pitchFamily="-1" charset="0"/>
            </a:endParaRPr>
          </a:p>
        </p:txBody>
      </p:sp>
      <p:sp>
        <p:nvSpPr>
          <p:cNvPr id="2" name="TextBox 1"/>
          <p:cNvSpPr txBox="1"/>
          <p:nvPr/>
        </p:nvSpPr>
        <p:spPr>
          <a:xfrm>
            <a:off x="228964" y="317241"/>
            <a:ext cx="8200065" cy="1077218"/>
          </a:xfrm>
          <a:prstGeom prst="rect">
            <a:avLst/>
          </a:prstGeom>
          <a:noFill/>
        </p:spPr>
        <p:txBody>
          <a:bodyPr wrap="none" rtlCol="0">
            <a:spAutoFit/>
          </a:bodyPr>
          <a:lstStyle/>
          <a:p>
            <a:r>
              <a:rPr lang="en-US" sz="3200" dirty="0" smtClean="0"/>
              <a:t>Video 8: Practice </a:t>
            </a:r>
            <a:r>
              <a:rPr lang="en-US" sz="3200" dirty="0"/>
              <a:t>Papers for </a:t>
            </a:r>
          </a:p>
          <a:p>
            <a:r>
              <a:rPr lang="en-US" sz="3200" dirty="0"/>
              <a:t>              </a:t>
            </a:r>
            <a:r>
              <a:rPr lang="en-US" sz="3200" dirty="0" smtClean="0"/>
              <a:t>8</a:t>
            </a:r>
            <a:r>
              <a:rPr lang="en-US" sz="3200" baseline="30000" dirty="0" smtClean="0"/>
              <a:t>th</a:t>
            </a:r>
            <a:r>
              <a:rPr lang="en-US" sz="3200" dirty="0" smtClean="0"/>
              <a:t> </a:t>
            </a:r>
            <a:r>
              <a:rPr lang="en-US" sz="3200" dirty="0"/>
              <a:t>Grade Two Point Question</a:t>
            </a: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4 Annotation</a:t>
            </a:r>
          </a:p>
        </p:txBody>
      </p:sp>
      <p:sp>
        <p:nvSpPr>
          <p:cNvPr id="6" name="Content Placeholder 3"/>
          <p:cNvSpPr txBox="1">
            <a:spLocks/>
          </p:cNvSpPr>
          <p:nvPr/>
        </p:nvSpPr>
        <p:spPr bwMode="auto">
          <a:xfrm>
            <a:off x="517525" y="1698625"/>
            <a:ext cx="8229600" cy="4525963"/>
          </a:xfrm>
          <a:prstGeom prst="rect">
            <a:avLst/>
          </a:prstGeom>
          <a:noFill/>
          <a:ln w="9525">
            <a:noFill/>
            <a:miter lim="800000"/>
            <a:headEnd/>
            <a:tailEnd/>
          </a:ln>
        </p:spPr>
        <p:txBody>
          <a:bodyPr vert="horz" wrap="square" lIns="0" tIns="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50000"/>
              </a:spcBef>
              <a:spcAft>
                <a:spcPct val="0"/>
              </a:spcAft>
              <a:buClrTx/>
              <a:buSzPct val="80000"/>
              <a:buFont typeface="Verdana" pitchFamily="34" charset="0"/>
              <a:buNone/>
              <a:tabLst/>
              <a:defRPr/>
            </a:pPr>
            <a:r>
              <a:rPr kumimoji="0" lang="en-US" sz="2400" b="1" i="0" u="none" strike="noStrike" kern="0" cap="none" spc="0" normalizeH="0" baseline="0" noProof="0" dirty="0" smtClean="0">
                <a:ln>
                  <a:noFill/>
                </a:ln>
                <a:solidFill>
                  <a:schemeClr val="tx1"/>
                </a:solidFill>
                <a:effectLst/>
                <a:uLnTx/>
                <a:uFillTx/>
                <a:latin typeface="Gill Sans MT Pro Book"/>
                <a:ea typeface="+mn-ea"/>
                <a:cs typeface="Gill Sans MT Pro Book"/>
              </a:rPr>
              <a:t>Score Point 1</a:t>
            </a:r>
            <a:endParaRPr kumimoji="0" lang="en-US" sz="2400" b="0" i="0" u="none" strike="noStrike" kern="0" cap="none" spc="0" normalizeH="0" baseline="0" noProof="0" dirty="0" smtClean="0">
              <a:ln>
                <a:noFill/>
              </a:ln>
              <a:solidFill>
                <a:schemeClr val="tx1"/>
              </a:solidFill>
              <a:effectLst/>
              <a:uLnTx/>
              <a:uFillTx/>
              <a:latin typeface="Gill Sans MT Pro Book"/>
              <a:ea typeface="+mn-ea"/>
              <a:cs typeface="Gill Sans MT Pro Book"/>
            </a:endParaRPr>
          </a:p>
          <a:p>
            <a:pPr marL="342900" marR="0" lvl="0" indent="-342900" algn="l" defTabSz="914400" rtl="0" eaLnBrk="0" fontAlgn="base" latinLnBrk="0" hangingPunct="0">
              <a:lnSpc>
                <a:spcPct val="100000"/>
              </a:lnSpc>
              <a:spcBef>
                <a:spcPct val="50000"/>
              </a:spcBef>
              <a:spcAft>
                <a:spcPct val="0"/>
              </a:spcAft>
              <a:buClrTx/>
              <a:buSzPct val="80000"/>
              <a:buFont typeface="Verdana" pitchFamily="34" charset="0"/>
              <a:buNone/>
              <a:tabLst/>
              <a:defRPr/>
            </a:pPr>
            <a:r>
              <a:rPr kumimoji="0" lang="en-US" sz="2400" b="1" i="0" u="none" strike="noStrike" kern="0" cap="none" spc="0" normalizeH="0" baseline="0" noProof="0" dirty="0" smtClean="0">
                <a:ln>
                  <a:noFill/>
                </a:ln>
                <a:solidFill>
                  <a:schemeClr val="tx1"/>
                </a:solidFill>
                <a:effectLst/>
                <a:uLnTx/>
                <a:uFillTx/>
                <a:latin typeface="Gill Sans MT Pro Book"/>
                <a:ea typeface="+mn-ea"/>
                <a:cs typeface="Gill Sans MT Pro Book"/>
              </a:rPr>
              <a:t> </a:t>
            </a:r>
            <a:endParaRPr kumimoji="0" lang="en-US" sz="2400" b="0" i="0" u="none" strike="noStrike" kern="0" cap="none" spc="0" normalizeH="0" baseline="0" noProof="0" dirty="0" smtClean="0">
              <a:ln>
                <a:noFill/>
              </a:ln>
              <a:solidFill>
                <a:schemeClr val="tx1"/>
              </a:solidFill>
              <a:effectLst/>
              <a:uLnTx/>
              <a:uFillTx/>
              <a:latin typeface="Gill Sans MT Pro Book"/>
              <a:ea typeface="+mn-ea"/>
              <a:cs typeface="Gill Sans MT Pro Book"/>
            </a:endParaRPr>
          </a:p>
          <a:p>
            <a:pPr algn="just" eaLnBrk="0" hangingPunct="0">
              <a:spcBef>
                <a:spcPct val="30000"/>
              </a:spcBef>
              <a:defRPr/>
            </a:pPr>
            <a:r>
              <a:rPr lang="en-US" sz="2400" dirty="0" smtClean="0"/>
              <a:t>This response demonstrates only a partial understanding of the mathematical concepts. The dimensions are correctly expressed in terms of </a:t>
            </a:r>
            <a:r>
              <a:rPr lang="en-US" sz="2400" i="1" dirty="0" smtClean="0"/>
              <a:t>x   </a:t>
            </a:r>
            <a:r>
              <a:rPr lang="en-US" sz="2400" dirty="0" smtClean="0"/>
              <a:t>(</a:t>
            </a:r>
            <a:r>
              <a:rPr lang="en-US" sz="2400" i="1" dirty="0" smtClean="0"/>
              <a:t>x</a:t>
            </a:r>
            <a:r>
              <a:rPr lang="en-US" sz="2400" dirty="0" smtClean="0"/>
              <a:t> = width; 2</a:t>
            </a:r>
            <a:r>
              <a:rPr lang="en-US" sz="2400" i="1" dirty="0" smtClean="0"/>
              <a:t>x</a:t>
            </a:r>
            <a:r>
              <a:rPr lang="en-US" sz="2400" dirty="0" smtClean="0"/>
              <a:t> – 3 = length). However, the perimeter equation is incorrect (2</a:t>
            </a:r>
            <a:r>
              <a:rPr lang="en-US" sz="2400" i="1" dirty="0" smtClean="0"/>
              <a:t>x</a:t>
            </a:r>
            <a:r>
              <a:rPr lang="en-US" sz="2400" dirty="0" smtClean="0"/>
              <a:t> – 3 + </a:t>
            </a:r>
            <a:r>
              <a:rPr lang="en-US" sz="2400" i="1" dirty="0" smtClean="0"/>
              <a:t>x</a:t>
            </a:r>
            <a:r>
              <a:rPr lang="en-US" sz="2400" dirty="0" smtClean="0"/>
              <a:t> = 60); two sides instead of four are added together.  The equation written is correctly solved for </a:t>
            </a:r>
            <a:r>
              <a:rPr lang="en-US" sz="2400" i="1" dirty="0" smtClean="0"/>
              <a:t>x</a:t>
            </a:r>
            <a:r>
              <a:rPr lang="en-US" sz="2400" dirty="0" smtClean="0"/>
              <a:t> and the value of x (21) is used in the expression for length (2</a:t>
            </a:r>
            <a:r>
              <a:rPr lang="en-US" sz="2400" i="1" dirty="0" smtClean="0"/>
              <a:t>x</a:t>
            </a:r>
            <a:r>
              <a:rPr lang="en-US" sz="2400" dirty="0" smtClean="0"/>
              <a:t> – 3) to determine the length’s value.</a:t>
            </a:r>
            <a:endParaRPr lang="en-US" sz="2400" i="1" dirty="0" smtClean="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5</a:t>
            </a:r>
          </a:p>
        </p:txBody>
      </p:sp>
      <p:pic>
        <p:nvPicPr>
          <p:cNvPr id="82947" name="Picture 4"/>
          <p:cNvPicPr>
            <a:picLocks noChangeAspect="1" noChangeArrowheads="1"/>
          </p:cNvPicPr>
          <p:nvPr/>
        </p:nvPicPr>
        <p:blipFill>
          <a:blip r:embed="rId3"/>
          <a:srcRect/>
          <a:stretch>
            <a:fillRect/>
          </a:stretch>
        </p:blipFill>
        <p:spPr bwMode="auto">
          <a:xfrm>
            <a:off x="554038" y="901700"/>
            <a:ext cx="8005762" cy="4979988"/>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11</a:t>
            </a:fld>
            <a:endParaRPr lang="en-US" dirty="0"/>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5 Annotation</a:t>
            </a:r>
          </a:p>
        </p:txBody>
      </p:sp>
      <p:sp>
        <p:nvSpPr>
          <p:cNvPr id="83971"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indicates that the student has completed the task correctly, using mathematically sound procedures. The perimeter is divided in half and then equated to the sum of the expressions for the length (2</a:t>
            </a:r>
            <a:r>
              <a:rPr lang="en-US" i="1" dirty="0" smtClean="0"/>
              <a:t>x</a:t>
            </a:r>
            <a:r>
              <a:rPr lang="en-US" dirty="0" smtClean="0"/>
              <a:t>-3) and width (</a:t>
            </a:r>
            <a:r>
              <a:rPr lang="en-US" i="1" dirty="0" smtClean="0"/>
              <a:t>x</a:t>
            </a:r>
            <a:r>
              <a:rPr lang="en-US" dirty="0" smtClean="0"/>
              <a:t>). This is an appropriate mathematical procedure for completing this task and the dimensions are determined correctly.</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Grades 3-8 Mathematics Assessment Scoring Training</a:t>
            </a:r>
            <a:endParaRPr lang="en-US" sz="2800" b="1" dirty="0"/>
          </a:p>
        </p:txBody>
      </p:sp>
      <p:sp>
        <p:nvSpPr>
          <p:cNvPr id="3" name="Content Placeholder 2"/>
          <p:cNvSpPr>
            <a:spLocks noGrp="1"/>
          </p:cNvSpPr>
          <p:nvPr>
            <p:ph idx="1"/>
          </p:nvPr>
        </p:nvSpPr>
        <p:spPr>
          <a:xfrm>
            <a:off x="365125" y="1546225"/>
            <a:ext cx="8573602" cy="4525963"/>
          </a:xfrm>
        </p:spPr>
        <p:txBody>
          <a:bodyPr/>
          <a:lstStyle/>
          <a:p>
            <a:r>
              <a:rPr lang="en-US" dirty="0"/>
              <a:t>Video 1: Instructional Shifts</a:t>
            </a:r>
          </a:p>
          <a:p>
            <a:r>
              <a:rPr lang="en-US" dirty="0"/>
              <a:t>Video 2: Holistic Scoring</a:t>
            </a:r>
          </a:p>
          <a:p>
            <a:r>
              <a:rPr lang="en-US" dirty="0"/>
              <a:t>Video 3: Scoring Policies &amp; the Test Development Process</a:t>
            </a:r>
          </a:p>
          <a:p>
            <a:r>
              <a:rPr lang="en-US" dirty="0"/>
              <a:t>Video 4: Two Point Holistic Rubric</a:t>
            </a:r>
          </a:p>
          <a:p>
            <a:r>
              <a:rPr lang="en-US" b="1" dirty="0"/>
              <a:t>Videos 5-8: Guide Papers and Practice Sets- 2 Point Rubric</a:t>
            </a:r>
          </a:p>
          <a:p>
            <a:r>
              <a:rPr lang="en-US" dirty="0"/>
              <a:t>Video 9: Three Point Holistic Rubric</a:t>
            </a:r>
          </a:p>
          <a:p>
            <a:r>
              <a:rPr lang="en-US" dirty="0"/>
              <a:t>Videos 10-13: Guide Papers and Practice Sets- 3 Point Rubric</a:t>
            </a:r>
          </a:p>
        </p:txBody>
      </p:sp>
      <p:sp>
        <p:nvSpPr>
          <p:cNvPr id="4" name="Slide Number Placeholder 3"/>
          <p:cNvSpPr>
            <a:spLocks noGrp="1"/>
          </p:cNvSpPr>
          <p:nvPr>
            <p:ph type="sldNum" sz="quarter" idx="10"/>
          </p:nvPr>
        </p:nvSpPr>
        <p:spPr/>
        <p:txBody>
          <a:bodyPr/>
          <a:lstStyle/>
          <a:p>
            <a:pPr>
              <a:defRPr/>
            </a:pPr>
            <a:fld id="{DB51F911-9872-4B24-A7FD-2C5516E4AA1A}" type="slidenum">
              <a:rPr lang="en-US" smtClean="0"/>
              <a:pPr>
                <a:defRPr/>
              </a:pPr>
              <a:t>13</a:t>
            </a:fld>
            <a:endParaRPr lang="en-US" dirty="0"/>
          </a:p>
        </p:txBody>
      </p:sp>
    </p:spTree>
    <p:extLst>
      <p:ext uri="{BB962C8B-B14F-4D97-AF65-F5344CB8AC3E}">
        <p14:creationId xmlns:p14="http://schemas.microsoft.com/office/powerpoint/2010/main" val="2398930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dirty="0"/>
          </a:p>
        </p:txBody>
      </p:sp>
      <p:sp>
        <p:nvSpPr>
          <p:cNvPr id="3" name="Content Placeholder 2"/>
          <p:cNvSpPr>
            <a:spLocks noGrp="1"/>
          </p:cNvSpPr>
          <p:nvPr>
            <p:ph idx="1"/>
          </p:nvPr>
        </p:nvSpPr>
        <p:spPr/>
        <p:txBody>
          <a:bodyPr/>
          <a:lstStyle/>
          <a:p>
            <a:r>
              <a:rPr lang="en-US" sz="2200" dirty="0" smtClean="0"/>
              <a:t>For questions related to assessment: </a:t>
            </a:r>
          </a:p>
          <a:p>
            <a:pPr lvl="2"/>
            <a:r>
              <a:rPr lang="en-US" sz="2200" dirty="0" smtClean="0"/>
              <a:t>Email your question to: </a:t>
            </a:r>
            <a:r>
              <a:rPr lang="en-US" sz="2200" dirty="0" smtClean="0">
                <a:hlinkClick r:id="rId3"/>
              </a:rPr>
              <a:t>emscassessinfo@mail.nysed.gov</a:t>
            </a:r>
            <a:endParaRPr lang="en-US" sz="2200" dirty="0" smtClean="0"/>
          </a:p>
          <a:p>
            <a:pPr lvl="2"/>
            <a:r>
              <a:rPr lang="en-US" sz="2200" dirty="0" smtClean="0"/>
              <a:t>Check for additional information at the following website </a:t>
            </a:r>
            <a:r>
              <a:rPr lang="en-US" sz="2200" dirty="0">
                <a:hlinkClick r:id="rId4"/>
              </a:rPr>
              <a:t>http://</a:t>
            </a:r>
            <a:r>
              <a:rPr lang="en-US" sz="2200" dirty="0" smtClean="0">
                <a:hlinkClick r:id="rId4"/>
              </a:rPr>
              <a:t>www.p12.nysed.gov/assessment/ei/eigen.html</a:t>
            </a:r>
            <a:endParaRPr lang="en-US" sz="2200" dirty="0" smtClean="0"/>
          </a:p>
          <a:p>
            <a:pPr lvl="2"/>
            <a:r>
              <a:rPr lang="en-US" sz="2200" dirty="0" smtClean="0"/>
              <a:t>For questions related to APPR</a:t>
            </a:r>
          </a:p>
          <a:p>
            <a:pPr lvl="2"/>
            <a:r>
              <a:rPr lang="en-US" sz="2200" dirty="0" smtClean="0"/>
              <a:t>Email your </a:t>
            </a:r>
            <a:r>
              <a:rPr lang="en-US" sz="2200" dirty="0"/>
              <a:t>question to: </a:t>
            </a:r>
            <a:r>
              <a:rPr lang="en-US" sz="2200" dirty="0">
                <a:hlinkClick r:id="rId5"/>
              </a:rPr>
              <a:t>educatoreval@mail.nysed.gov</a:t>
            </a:r>
            <a:endParaRPr lang="en-US" sz="2200" dirty="0"/>
          </a:p>
          <a:p>
            <a:pPr marL="0" indent="0"/>
            <a:r>
              <a:rPr lang="en-US" sz="2200" dirty="0" smtClean="0"/>
              <a:t>Additional information regarding the common core shifts can be found at the following website: </a:t>
            </a:r>
          </a:p>
          <a:p>
            <a:pPr lvl="2"/>
            <a:r>
              <a:rPr lang="en-US" sz="2200" dirty="0">
                <a:hlinkClick r:id="rId6"/>
              </a:rPr>
              <a:t>http://engageny.org/resource/common-core-shifts/</a:t>
            </a:r>
            <a:endParaRPr lang="en-US" sz="2200" dirty="0"/>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14</a:t>
            </a:fld>
            <a:endParaRPr lang="en-US" dirty="0"/>
          </a:p>
        </p:txBody>
      </p:sp>
    </p:spTree>
    <p:extLst>
      <p:ext uri="{BB962C8B-B14F-4D97-AF65-F5344CB8AC3E}">
        <p14:creationId xmlns:p14="http://schemas.microsoft.com/office/powerpoint/2010/main" val="2031182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44016" y="156078"/>
            <a:ext cx="4805543" cy="6206648"/>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2</a:t>
            </a:fld>
            <a:endParaRPr lang="en-US" dirty="0"/>
          </a:p>
        </p:txBody>
      </p:sp>
    </p:spTree>
    <p:extLst>
      <p:ext uri="{BB962C8B-B14F-4D97-AF65-F5344CB8AC3E}">
        <p14:creationId xmlns:p14="http://schemas.microsoft.com/office/powerpoint/2010/main" val="28429238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1</a:t>
            </a:r>
          </a:p>
        </p:txBody>
      </p:sp>
      <p:pic>
        <p:nvPicPr>
          <p:cNvPr id="74755" name="Picture 4"/>
          <p:cNvPicPr>
            <a:picLocks noChangeAspect="1" noChangeArrowheads="1"/>
          </p:cNvPicPr>
          <p:nvPr/>
        </p:nvPicPr>
        <p:blipFill>
          <a:blip r:embed="rId3"/>
          <a:srcRect/>
          <a:stretch>
            <a:fillRect/>
          </a:stretch>
        </p:blipFill>
        <p:spPr bwMode="auto">
          <a:xfrm>
            <a:off x="496888" y="892175"/>
            <a:ext cx="7947025" cy="5262563"/>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3</a:t>
            </a:fld>
            <a:endParaRPr lang="en-US" dirty="0"/>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1 Annotation</a:t>
            </a:r>
          </a:p>
        </p:txBody>
      </p:sp>
      <p:sp>
        <p:nvSpPr>
          <p:cNvPr id="75779" name="Content Placeholder 3"/>
          <p:cNvSpPr>
            <a:spLocks noGrp="1"/>
          </p:cNvSpPr>
          <p:nvPr>
            <p:ph idx="1"/>
          </p:nvPr>
        </p:nvSpPr>
        <p:spPr/>
        <p:txBody>
          <a:bodyPr/>
          <a:lstStyle/>
          <a:p>
            <a:pPr>
              <a:defRPr/>
            </a:pPr>
            <a:r>
              <a:rPr lang="en-US" b="1" dirty="0" smtClean="0"/>
              <a:t>Score Point 0</a:t>
            </a:r>
            <a:endParaRPr lang="en-US" dirty="0" smtClean="0"/>
          </a:p>
          <a:p>
            <a:pPr>
              <a:defRPr/>
            </a:pPr>
            <a:r>
              <a:rPr lang="en-US" b="1" dirty="0" smtClean="0"/>
              <a:t> </a:t>
            </a:r>
            <a:endParaRPr lang="en-US" dirty="0" smtClean="0"/>
          </a:p>
          <a:p>
            <a:pPr marL="0" indent="0" algn="just">
              <a:defRPr/>
            </a:pPr>
            <a:r>
              <a:rPr lang="en-US" dirty="0" smtClean="0"/>
              <a:t>This response is incorrect. The incorrect dimension for length is determined in terms of </a:t>
            </a:r>
            <a:r>
              <a:rPr lang="en-US" i="1" dirty="0" smtClean="0"/>
              <a:t>n </a:t>
            </a:r>
            <a:r>
              <a:rPr lang="en-US" dirty="0" smtClean="0"/>
              <a:t>(3-2</a:t>
            </a:r>
            <a:r>
              <a:rPr lang="en-US" i="1" dirty="0" smtClean="0"/>
              <a:t>n</a:t>
            </a:r>
            <a:r>
              <a:rPr lang="en-US" dirty="0" smtClean="0"/>
              <a:t>). The perimeter equation to solve for </a:t>
            </a:r>
            <a:r>
              <a:rPr lang="en-US" i="1" dirty="0" smtClean="0"/>
              <a:t>n</a:t>
            </a:r>
            <a:r>
              <a:rPr lang="en-US" dirty="0" smtClean="0"/>
              <a:t> is incorrect (3 - 2</a:t>
            </a:r>
            <a:r>
              <a:rPr lang="en-US" i="1" dirty="0" smtClean="0"/>
              <a:t>n</a:t>
            </a:r>
            <a:r>
              <a:rPr lang="en-US" dirty="0" smtClean="0"/>
              <a:t> + </a:t>
            </a:r>
            <a:r>
              <a:rPr lang="en-US" i="1" dirty="0" smtClean="0"/>
              <a:t>n</a:t>
            </a:r>
            <a:r>
              <a:rPr lang="en-US" dirty="0" smtClean="0"/>
              <a:t> = 60) and it is solved incorrectly. Additionally, only the incorrect, physically impossible answer for the width is given.</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3" name="Picture 4"/>
          <p:cNvPicPr>
            <a:picLocks noChangeAspect="1" noChangeArrowheads="1"/>
          </p:cNvPicPr>
          <p:nvPr/>
        </p:nvPicPr>
        <p:blipFill>
          <a:blip r:embed="rId3"/>
          <a:srcRect/>
          <a:stretch>
            <a:fillRect/>
          </a:stretch>
        </p:blipFill>
        <p:spPr bwMode="auto">
          <a:xfrm>
            <a:off x="315913" y="850900"/>
            <a:ext cx="8088312" cy="5081588"/>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5</a:t>
            </a:fld>
            <a:endParaRPr lang="en-US" dirty="0"/>
          </a:p>
        </p:txBody>
      </p:sp>
      <p:sp>
        <p:nvSpPr>
          <p:cNvPr id="2" name="Title 1"/>
          <p:cNvSpPr>
            <a:spLocks noGrp="1"/>
          </p:cNvSpPr>
          <p:nvPr>
            <p:ph type="title"/>
          </p:nvPr>
        </p:nvSpPr>
        <p:spPr/>
        <p:txBody>
          <a:bodyPr/>
          <a:lstStyle/>
          <a:p>
            <a:r>
              <a:rPr lang="en-US" dirty="0">
                <a:latin typeface="Verdana" pitchFamily="34" charset="0"/>
              </a:rPr>
              <a:t>Grade 8 Short-response Practice Paper 2</a:t>
            </a:r>
            <a:endParaRPr lang="en-US" dirty="0"/>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2 Annotation</a:t>
            </a:r>
          </a:p>
        </p:txBody>
      </p:sp>
      <p:sp>
        <p:nvSpPr>
          <p:cNvPr id="77827" name="Content Placeholder 3"/>
          <p:cNvSpPr>
            <a:spLocks noGrp="1"/>
          </p:cNvSpPr>
          <p:nvPr>
            <p:ph idx="1"/>
          </p:nvPr>
        </p:nvSpPr>
        <p:spPr/>
        <p:txBody>
          <a:bodyPr/>
          <a:lstStyle/>
          <a:p>
            <a:pPr>
              <a:defRPr/>
            </a:pPr>
            <a:r>
              <a:rPr lang="en-US" b="1" dirty="0" smtClean="0"/>
              <a:t>Score Point 2</a:t>
            </a:r>
            <a:endParaRPr lang="en-US" dirty="0" smtClean="0"/>
          </a:p>
          <a:p>
            <a:pPr>
              <a:defRPr/>
            </a:pPr>
            <a:r>
              <a:rPr lang="en-US" b="1" dirty="0" smtClean="0"/>
              <a:t> </a:t>
            </a:r>
            <a:endParaRPr lang="en-US" dirty="0" smtClean="0"/>
          </a:p>
          <a:p>
            <a:pPr marL="0" indent="0" algn="just">
              <a:defRPr/>
            </a:pPr>
            <a:r>
              <a:rPr lang="en-US" dirty="0" smtClean="0"/>
              <a:t>This response answers the question correctly and indicates that the student has completed the task correctly using mathematically sound procedures. The dimensions are expressed in terms of </a:t>
            </a:r>
            <a:r>
              <a:rPr lang="en-US" i="1" dirty="0" smtClean="0"/>
              <a:t>w</a:t>
            </a:r>
            <a:r>
              <a:rPr lang="en-US" dirty="0" smtClean="0"/>
              <a:t> and used appropriately in the equation for perimeter; the equation is correctly solved for </a:t>
            </a:r>
            <a:r>
              <a:rPr lang="en-US" i="1" dirty="0" smtClean="0"/>
              <a:t>w</a:t>
            </a:r>
            <a:r>
              <a:rPr lang="en-US" dirty="0" smtClean="0"/>
              <a:t>.  The absence of calculating 19 does not detract from the level of understanding.</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3</a:t>
            </a:r>
          </a:p>
        </p:txBody>
      </p:sp>
      <p:pic>
        <p:nvPicPr>
          <p:cNvPr id="78851" name="Picture 5"/>
          <p:cNvPicPr>
            <a:picLocks noChangeAspect="1" noChangeArrowheads="1"/>
          </p:cNvPicPr>
          <p:nvPr/>
        </p:nvPicPr>
        <p:blipFill>
          <a:blip r:embed="rId3"/>
          <a:srcRect/>
          <a:stretch>
            <a:fillRect/>
          </a:stretch>
        </p:blipFill>
        <p:spPr bwMode="auto">
          <a:xfrm>
            <a:off x="1128713" y="749300"/>
            <a:ext cx="6186487" cy="5653088"/>
          </a:xfrm>
          <a:prstGeom prst="rect">
            <a:avLst/>
          </a:prstGeom>
          <a:noFill/>
          <a:ln w="9525">
            <a:noFill/>
            <a:miter lim="800000"/>
            <a:headEnd/>
            <a:tailEnd/>
          </a:ln>
        </p:spPr>
      </p:pic>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7</a:t>
            </a:fld>
            <a:endParaRPr lang="en-US" dirty="0"/>
          </a:p>
        </p:txBody>
      </p:sp>
      <p:sp>
        <p:nvSpPr>
          <p:cNvPr id="6" name="Rectangle 5"/>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lang="en-US" dirty="0" smtClean="0"/>
              <a:t> </a:t>
            </a:r>
            <a:r>
              <a:rPr dirty="0" smtClean="0">
                <a:latin typeface="Verdana" pitchFamily="34" charset="0"/>
              </a:rPr>
              <a:t>Practice Paper 3 Annotation</a:t>
            </a:r>
          </a:p>
        </p:txBody>
      </p:sp>
      <p:sp>
        <p:nvSpPr>
          <p:cNvPr id="79875" name="Content Placeholder 3"/>
          <p:cNvSpPr>
            <a:spLocks noGrp="1"/>
          </p:cNvSpPr>
          <p:nvPr>
            <p:ph idx="1"/>
          </p:nvPr>
        </p:nvSpPr>
        <p:spPr/>
        <p:txBody>
          <a:bodyPr/>
          <a:lstStyle/>
          <a:p>
            <a:pPr>
              <a:defRPr/>
            </a:pPr>
            <a:r>
              <a:rPr lang="en-US" b="1" dirty="0" smtClean="0"/>
              <a:t>Score Point 1</a:t>
            </a:r>
            <a:endParaRPr lang="en-US" dirty="0" smtClean="0"/>
          </a:p>
          <a:p>
            <a:pPr>
              <a:defRPr/>
            </a:pPr>
            <a:r>
              <a:rPr lang="en-US" b="1" dirty="0" smtClean="0"/>
              <a:t> </a:t>
            </a:r>
            <a:endParaRPr lang="en-US" dirty="0" smtClean="0"/>
          </a:p>
          <a:p>
            <a:pPr marL="0" indent="0" algn="just">
              <a:defRPr/>
            </a:pPr>
            <a:r>
              <a:rPr lang="en-US" dirty="0" smtClean="0"/>
              <a:t>This response shows only partial understanding of the mathematical procedures in the task. The length of each side is correctly determined in terms of </a:t>
            </a:r>
            <a:r>
              <a:rPr lang="en-US" i="1" dirty="0" smtClean="0"/>
              <a:t>x</a:t>
            </a:r>
            <a:r>
              <a:rPr lang="en-US" dirty="0" smtClean="0"/>
              <a:t> and the perimeter equation is appropriate, resulting in a correct value for </a:t>
            </a:r>
            <a:r>
              <a:rPr lang="en-US" i="1" dirty="0" smtClean="0"/>
              <a:t>x</a:t>
            </a:r>
            <a:r>
              <a:rPr lang="en-US" dirty="0" smtClean="0"/>
              <a:t>. However, the value given for </a:t>
            </a:r>
            <a:r>
              <a:rPr lang="en-US" i="1" dirty="0" smtClean="0"/>
              <a:t>x</a:t>
            </a:r>
            <a:r>
              <a:rPr lang="en-US" dirty="0" smtClean="0"/>
              <a:t> is multiplied by 2 rather than being substituted back into the initial expression for the length (2</a:t>
            </a:r>
            <a:r>
              <a:rPr lang="en-US" i="1" dirty="0" smtClean="0"/>
              <a:t>x</a:t>
            </a:r>
            <a:r>
              <a:rPr lang="en-US" dirty="0" smtClean="0"/>
              <a:t>-3). Therefore, only the width dimension is correct. The absence of units does not detract from the demonstrated level of understanding.</a:t>
            </a:r>
            <a:endParaRPr lang="en-US" dirty="0" smtClean="0">
              <a:latin typeface="Gill Sans MT Pro Book" pitchFamily="-1" charset="0"/>
              <a:cs typeface="Gill Sans MT Pro Book" pitchFamily="-1" charset="0"/>
            </a:endParaRPr>
          </a:p>
        </p:txBody>
      </p:sp>
      <p:sp>
        <p:nvSpPr>
          <p:cNvPr id="5"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365124" y="207963"/>
            <a:ext cx="8778875" cy="449262"/>
          </a:xfrm>
        </p:spPr>
        <p:txBody>
          <a:bodyPr/>
          <a:lstStyle/>
          <a:p>
            <a:r>
              <a:rPr lang="en-US" dirty="0" smtClean="0">
                <a:latin typeface="Verdana" pitchFamily="34" charset="0"/>
              </a:rPr>
              <a:t>Grade</a:t>
            </a:r>
            <a:r>
              <a:rPr dirty="0" smtClean="0">
                <a:latin typeface="Verdana" pitchFamily="34" charset="0"/>
              </a:rPr>
              <a:t> </a:t>
            </a:r>
            <a:r>
              <a:rPr lang="en-US" dirty="0" smtClean="0">
                <a:latin typeface="Verdana" pitchFamily="34" charset="0"/>
              </a:rPr>
              <a:t>8 Short-response</a:t>
            </a:r>
            <a:r>
              <a:rPr dirty="0" smtClean="0">
                <a:latin typeface="Verdana" pitchFamily="34" charset="0"/>
              </a:rPr>
              <a:t> Practice Paper 4</a:t>
            </a:r>
          </a:p>
        </p:txBody>
      </p:sp>
      <p:pic>
        <p:nvPicPr>
          <p:cNvPr id="5" name="Picture 6" descr="C:\Users\CHRIST~1\AppData\Local\Temp\SNAGHTML20e0b9e.PNG"/>
          <p:cNvPicPr>
            <a:picLocks noChangeAspect="1" noChangeArrowheads="1"/>
          </p:cNvPicPr>
          <p:nvPr/>
        </p:nvPicPr>
        <p:blipFill>
          <a:blip r:embed="rId3"/>
          <a:srcRect/>
          <a:stretch>
            <a:fillRect/>
          </a:stretch>
        </p:blipFill>
        <p:spPr bwMode="auto">
          <a:xfrm>
            <a:off x="776288" y="854075"/>
            <a:ext cx="7219950" cy="5448300"/>
          </a:xfrm>
          <a:prstGeom prst="rect">
            <a:avLst/>
          </a:prstGeom>
          <a:noFill/>
          <a:ln w="9525">
            <a:noFill/>
            <a:miter lim="800000"/>
            <a:headEnd/>
            <a:tailEnd/>
          </a:ln>
        </p:spPr>
      </p:pic>
      <p:sp>
        <p:nvSpPr>
          <p:cNvPr id="6" name="Slide Number Placeholder 4"/>
          <p:cNvSpPr txBox="1">
            <a:spLocks/>
          </p:cNvSpPr>
          <p:nvPr/>
        </p:nvSpPr>
        <p:spPr bwMode="auto">
          <a:xfrm>
            <a:off x="8623300" y="6584950"/>
            <a:ext cx="520700" cy="27305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defPPr>
              <a:defRPr lang="en-GB"/>
            </a:defPPr>
            <a:lvl1pPr eaLnBrk="1" hangingPunct="1">
              <a:defRPr b="1">
                <a:solidFill>
                  <a:schemeClr val="bg1"/>
                </a:solidFill>
              </a:defRPr>
            </a:lvl1pPr>
            <a:lvl2pPr marL="742950" indent="-285750" eaLnBrk="0" hangingPunct="0"/>
            <a:lvl3pPr marL="1143000" indent="-228600" eaLnBrk="0" hangingPunct="0"/>
            <a:lvl4pPr marL="1600200" indent="-228600" eaLnBrk="0" hangingPunct="0"/>
            <a:lvl5pPr marL="2057400" indent="-228600" eaLnBrk="0" hangingPunct="0"/>
            <a:lvl6pPr marL="2514600" indent="-228600" eaLnBrk="0" fontAlgn="base" hangingPunct="0">
              <a:spcBef>
                <a:spcPct val="0"/>
              </a:spcBef>
              <a:spcAft>
                <a:spcPct val="0"/>
              </a:spcAft>
            </a:lvl6pPr>
            <a:lvl7pPr marL="2971800" indent="-228600" eaLnBrk="0" fontAlgn="base" hangingPunct="0">
              <a:spcBef>
                <a:spcPct val="0"/>
              </a:spcBef>
              <a:spcAft>
                <a:spcPct val="0"/>
              </a:spcAft>
            </a:lvl7pPr>
            <a:lvl8pPr marL="3429000" indent="-228600" eaLnBrk="0" fontAlgn="base" hangingPunct="0">
              <a:spcBef>
                <a:spcPct val="0"/>
              </a:spcBef>
              <a:spcAft>
                <a:spcPct val="0"/>
              </a:spcAft>
            </a:lvl8pPr>
            <a:lvl9pPr marL="3886200" indent="-228600" eaLnBrk="0" fontAlgn="base" hangingPunct="0">
              <a:spcBef>
                <a:spcPct val="0"/>
              </a:spcBef>
              <a:spcAft>
                <a:spcPct val="0"/>
              </a:spcAft>
            </a:lvl9pPr>
          </a:lstStyle>
          <a:p>
            <a:fld id="{A6A7D220-E632-4FD2-A823-20A271D2B6D3}" type="slidenum">
              <a:rPr lang="en-US"/>
              <a:pPr/>
              <a:t>9</a:t>
            </a:fld>
            <a:endParaRPr lang="en-US" dirty="0"/>
          </a:p>
        </p:txBody>
      </p:sp>
      <p:sp>
        <p:nvSpPr>
          <p:cNvPr id="7" name="Rectangle 6"/>
          <p:cNvSpPr/>
          <p:nvPr/>
        </p:nvSpPr>
        <p:spPr>
          <a:xfrm>
            <a:off x="7223814" y="196010"/>
            <a:ext cx="1526380" cy="307777"/>
          </a:xfrm>
          <a:prstGeom prst="rect">
            <a:avLst/>
          </a:prstGeom>
        </p:spPr>
        <p:txBody>
          <a:bodyPr wrap="none">
            <a:spAutoFit/>
          </a:bodyPr>
          <a:lstStyle/>
          <a:p>
            <a:pPr>
              <a:defRPr/>
            </a:pPr>
            <a:r>
              <a:rPr lang="en-US" b="1" dirty="0"/>
              <a:t>Score Point </a:t>
            </a:r>
            <a:r>
              <a:rPr lang="en-US" b="1" dirty="0" smtClean="0"/>
              <a:t>1</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UBLISH_TITLE" val="NY State 2013 Turnkey Training"/>
  <p:tag name="ARTICULATE_PUBLISH_PATH" val="C:\Users\Christina\Documents\Consulting\Intrepid\Subversion\FY13_AuditSampling\FY13_AS_05_ProfilingApproach\FY13_AS_05_Beta"/>
  <p:tag name="ARTICULATE_LOGO" val="logo_placeholder.gif"/>
  <p:tag name="ARTICULATE_PRESENTER" val="(None selected)"/>
  <p:tag name="ARTICULATE_PRESENTER_GUID" val="9869030842"/>
  <p:tag name="ARTICULATE_LMS" val="0"/>
  <p:tag name="ARTICULATE_TEMPLATE" val="NYTurnkey"/>
  <p:tag name="ARTICULATE_TEMPLATE_GUID" val="abe42820-f29a-44b5-9dc9-e8045800da6b"/>
  <p:tag name="LMS_PUBLISH" val="No"/>
  <p:tag name="PRESENTER_PREVIEW_MODE" val="0"/>
  <p:tag name="PRESENTER_PREVIEW_START" val="1"/>
  <p:tag name="PLAYERLOGOHEIGHT" val="75"/>
  <p:tag name="PLAYERLOGOWIDTH" val="181"/>
  <p:tag name="LAUNCHINNEWWINDOW" val="0"/>
  <p:tag name="LASTPUBLISHED" val="C:\Users\Christina\Documents\Consulting\Intrepid\Subversion\FY13_AuditSampling\FY13_AS_05_ProfilingApproach\FY13_AS_05_Beta\NY State 2013 Turnkey Training\player.html"/>
  <p:tag name="ARTICULATE_PRESENTER_VERSION" val="6"/>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R2UoQpAu_files\slide0001_image001.emz"/>
</p:tagLst>
</file>

<file path=ppt/tags/tag3.xml><?xml version="1.0" encoding="utf-8"?>
<p:tagLst xmlns:a="http://schemas.openxmlformats.org/drawingml/2006/main" xmlns:r="http://schemas.openxmlformats.org/officeDocument/2006/relationships" xmlns:p="http://schemas.openxmlformats.org/presentationml/2006/main">
  <p:tag name="ARTICULATE_SLIDE_PAUSE" val="0"/>
  <p:tag name="ARTICULATE_SLIDE_GUID" val="160e88b4-0557-40d0-be98-efea0914d527"/>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ARTICULATE_IMAGE_RECOLOR" val="0"/>
  <p:tag name="ARTICULATE_PUBLISH_MODE" val="2"/>
  <p:tag name="ARTICULATE_SOURCE_IMAGE" val="C:\Users\CHRIST~1\AppData\Local\Temp\articulate\presenter\imgtemp\MgI7ON8A_files\slide0001_image001.png"/>
</p:tagLst>
</file>

<file path=ppt/tags/tag5.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LK9o8ACB_files\slide0001_image001.png"/>
</p:tagLst>
</file>

<file path=ppt/tags/tag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OYmR81cT_files\slide0001_image001.png"/>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CGr3Bepx_files\slide0001_image001.png"/>
</p:tagLst>
</file>

<file path=ppt/tags/tag8.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CHRIST~1\AppData\Local\Temp\articulate\presenter\imgtemp\93xq7Uy6_files\slide0001_image001.png"/>
</p:tagLst>
</file>

<file path=ppt/theme/theme1.xml><?xml version="1.0" encoding="utf-8"?>
<a:theme xmlns:a="http://schemas.openxmlformats.org/drawingml/2006/main" name="Custom Design">
  <a:themeElements>
    <a:clrScheme name="">
      <a:dk1>
        <a:srgbClr val="000000"/>
      </a:dk1>
      <a:lt1>
        <a:srgbClr val="FFFFFF"/>
      </a:lt1>
      <a:dk2>
        <a:srgbClr val="9D1348"/>
      </a:dk2>
      <a:lt2>
        <a:srgbClr val="FBF5EA"/>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777777"/>
      </a:folHlink>
    </a:clrScheme>
    <a:fontScheme name="Custom Design">
      <a:majorFont>
        <a:latin typeface="Verdana"/>
        <a:ea typeface="Arial"/>
        <a:cs typeface="Arial"/>
      </a:majorFont>
      <a:minorFont>
        <a:latin typeface="Verdana"/>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spDef>
    <a:lnDef>
      <a:spPr bwMode="auto">
        <a:xfrm>
          <a:off x="0" y="0"/>
          <a:ext cx="1" cy="1"/>
        </a:xfrm>
        <a:custGeom>
          <a:avLst/>
          <a:gdLst/>
          <a:ahLst/>
          <a:cxnLst/>
          <a:rect l="0" t="0" r="0" b="0"/>
          <a:pathLst/>
        </a:custGeom>
        <a:solidFill>
          <a:schemeClr val="tx2"/>
        </a:solid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GB" sz="1400" b="0" i="0" u="none" strike="noStrike" cap="none" normalizeH="0" baseline="0">
            <a:ln>
              <a:noFill/>
            </a:ln>
            <a:solidFill>
              <a:schemeClr val="tx1"/>
            </a:solidFill>
            <a:effectLst/>
            <a:latin typeface="Verdana" pitchFamily="-1" charset="0"/>
            <a:ea typeface="Arial" pitchFamily="-1" charset="0"/>
            <a:cs typeface="Arial" pitchFamily="-1"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9D1348"/>
        </a:dk2>
        <a:lt2>
          <a:srgbClr val="8DA7B5"/>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BF5EA"/>
        </a:lt1>
        <a:dk2>
          <a:srgbClr val="9D1348"/>
        </a:dk2>
        <a:lt2>
          <a:srgbClr val="8DA7B5"/>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5">
        <a:dk1>
          <a:srgbClr val="000000"/>
        </a:dk1>
        <a:lt1>
          <a:srgbClr val="FFFFFF"/>
        </a:lt1>
        <a:dk2>
          <a:srgbClr val="9D1348"/>
        </a:dk2>
        <a:lt2>
          <a:srgbClr val="A4B9C4"/>
        </a:lt2>
        <a:accent1>
          <a:srgbClr val="364395"/>
        </a:accent1>
        <a:accent2>
          <a:srgbClr val="008B5D"/>
        </a:accent2>
        <a:accent3>
          <a:srgbClr val="FFFFFF"/>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
      <a:clrScheme name="Custom Design 16">
        <a:dk1>
          <a:srgbClr val="000000"/>
        </a:dk1>
        <a:lt1>
          <a:srgbClr val="FBF5EA"/>
        </a:lt1>
        <a:dk2>
          <a:srgbClr val="9D1348"/>
        </a:dk2>
        <a:lt2>
          <a:srgbClr val="A4B9C4"/>
        </a:lt2>
        <a:accent1>
          <a:srgbClr val="364395"/>
        </a:accent1>
        <a:accent2>
          <a:srgbClr val="008B5D"/>
        </a:accent2>
        <a:accent3>
          <a:srgbClr val="FDF9F3"/>
        </a:accent3>
        <a:accent4>
          <a:srgbClr val="000000"/>
        </a:accent4>
        <a:accent5>
          <a:srgbClr val="AEB0C8"/>
        </a:accent5>
        <a:accent6>
          <a:srgbClr val="007D53"/>
        </a:accent6>
        <a:hlink>
          <a:srgbClr val="ED6B06"/>
        </a:hlink>
        <a:folHlink>
          <a:srgbClr val="8A796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9059</TotalTime>
  <Words>1334</Words>
  <Application>Microsoft Office PowerPoint</Application>
  <PresentationFormat>On-screen Show (4:3)</PresentationFormat>
  <Paragraphs>130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Custom Design</vt:lpstr>
      <vt:lpstr>PowerPoint Presentation</vt:lpstr>
      <vt:lpstr>PowerPoint Presentation</vt:lpstr>
      <vt:lpstr>Grade 8 Short-response Practice Paper 1</vt:lpstr>
      <vt:lpstr>Grade 8 Short-response Practice Paper 1 Annotation</vt:lpstr>
      <vt:lpstr>Grade 8 Short-response Practice Paper 2</vt:lpstr>
      <vt:lpstr>Grade 8 Short-response Practice Paper 2 Annotation</vt:lpstr>
      <vt:lpstr>Grade 8 Short-response Practice Paper 3</vt:lpstr>
      <vt:lpstr>Grade 8 Short-response Practice Paper 3 Annotation</vt:lpstr>
      <vt:lpstr>Grade 8 Short-response Practice Paper 4</vt:lpstr>
      <vt:lpstr>Grade 8 Short-response Practice Paper 4 Annotation</vt:lpstr>
      <vt:lpstr>Grade 8 Short-response Practice Paper 5</vt:lpstr>
      <vt:lpstr>Grade 8 Short-response Practice Paper 5 Annotation</vt:lpstr>
      <vt:lpstr>Grades 3-8 Mathematics Assessment Scoring Training</vt:lpstr>
      <vt:lpstr>Resources</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rosimerr</dc:creator>
  <dc:description>www.showcase-online.co.uk_x000d_
0207 484 8080</dc:description>
  <cp:lastModifiedBy>Erin Wheeler</cp:lastModifiedBy>
  <cp:revision>504</cp:revision>
  <cp:lastPrinted>2013-02-27T18:48:32Z</cp:lastPrinted>
  <dcterms:created xsi:type="dcterms:W3CDTF">2012-12-04T16:51:55Z</dcterms:created>
  <dcterms:modified xsi:type="dcterms:W3CDTF">2013-03-13T22:33:42Z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_version">
    <vt:lpwstr>v1.0.1</vt:lpwstr>
  </property>
  <property fmtid="{D5CDD505-2E9C-101B-9397-08002B2CF9AE}" pid="3" name="ArticulateUseProject">
    <vt:lpwstr>1</vt:lpwstr>
  </property>
  <property fmtid="{D5CDD505-2E9C-101B-9397-08002B2CF9AE}" pid="4" name="ArticulatePath">
    <vt:lpwstr>NY_Turnkey_PPT_TemplateV3</vt:lpwstr>
  </property>
  <property fmtid="{D5CDD505-2E9C-101B-9397-08002B2CF9AE}" pid="5" name="ArticulateGUID">
    <vt:lpwstr>04EC54D3-CC3A-4DED-9F0B-A2BBF62492BA</vt:lpwstr>
  </property>
  <property fmtid="{D5CDD505-2E9C-101B-9397-08002B2CF9AE}" pid="6" name="ArticulateProjectFull">
    <vt:lpwstr>C:\Users\Christina\Documents\Consulting\Pearson\Development\Revised_Final_Turnkey_Math_Training_012013.ppta</vt:lpwstr>
  </property>
</Properties>
</file>