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handoutMasterIdLst>
    <p:handoutMasterId r:id="rId13"/>
  </p:handoutMasterIdLst>
  <p:sldIdLst>
    <p:sldId id="332" r:id="rId2"/>
    <p:sldId id="613" r:id="rId3"/>
    <p:sldId id="606" r:id="rId4"/>
    <p:sldId id="589" r:id="rId5"/>
    <p:sldId id="623" r:id="rId6"/>
    <p:sldId id="602" r:id="rId7"/>
    <p:sldId id="603" r:id="rId8"/>
    <p:sldId id="604" r:id="rId9"/>
    <p:sldId id="622" r:id="rId10"/>
    <p:sldId id="621" r:id="rId11"/>
  </p:sldIdLst>
  <p:sldSz cx="9144000" cy="6858000" type="screen4x3"/>
  <p:notesSz cx="7010400" cy="9296400"/>
  <p:custDataLst>
    <p:tags r:id="rId14"/>
  </p:custDataLst>
  <p:defaultTextStyle>
    <a:defPPr>
      <a:defRPr lang="en-GB"/>
    </a:defPPr>
    <a:lvl1pPr algn="l" rtl="0" fontAlgn="base">
      <a:spcBef>
        <a:spcPct val="0"/>
      </a:spcBef>
      <a:spcAft>
        <a:spcPct val="0"/>
      </a:spcAft>
      <a:defRPr sz="1400" kern="1200">
        <a:solidFill>
          <a:schemeClr val="tx1"/>
        </a:solidFill>
        <a:latin typeface="Verdana" pitchFamily="34" charset="0"/>
        <a:ea typeface="+mn-ea"/>
        <a:cs typeface="Arial" charset="0"/>
      </a:defRPr>
    </a:lvl1pPr>
    <a:lvl2pPr marL="457200" algn="l" rtl="0" fontAlgn="base">
      <a:spcBef>
        <a:spcPct val="0"/>
      </a:spcBef>
      <a:spcAft>
        <a:spcPct val="0"/>
      </a:spcAft>
      <a:defRPr sz="1400" kern="1200">
        <a:solidFill>
          <a:schemeClr val="tx1"/>
        </a:solidFill>
        <a:latin typeface="Verdana" pitchFamily="34" charset="0"/>
        <a:ea typeface="+mn-ea"/>
        <a:cs typeface="Arial" charset="0"/>
      </a:defRPr>
    </a:lvl2pPr>
    <a:lvl3pPr marL="914400" algn="l" rtl="0" fontAlgn="base">
      <a:spcBef>
        <a:spcPct val="0"/>
      </a:spcBef>
      <a:spcAft>
        <a:spcPct val="0"/>
      </a:spcAft>
      <a:defRPr sz="1400" kern="1200">
        <a:solidFill>
          <a:schemeClr val="tx1"/>
        </a:solidFill>
        <a:latin typeface="Verdana" pitchFamily="34" charset="0"/>
        <a:ea typeface="+mn-ea"/>
        <a:cs typeface="Arial" charset="0"/>
      </a:defRPr>
    </a:lvl3pPr>
    <a:lvl4pPr marL="1371600" algn="l" rtl="0" fontAlgn="base">
      <a:spcBef>
        <a:spcPct val="0"/>
      </a:spcBef>
      <a:spcAft>
        <a:spcPct val="0"/>
      </a:spcAft>
      <a:defRPr sz="1400" kern="1200">
        <a:solidFill>
          <a:schemeClr val="tx1"/>
        </a:solidFill>
        <a:latin typeface="Verdana" pitchFamily="34" charset="0"/>
        <a:ea typeface="+mn-ea"/>
        <a:cs typeface="Arial" charset="0"/>
      </a:defRPr>
    </a:lvl4pPr>
    <a:lvl5pPr marL="1828800" algn="l" rtl="0" fontAlgn="base">
      <a:spcBef>
        <a:spcPct val="0"/>
      </a:spcBef>
      <a:spcAft>
        <a:spcPct val="0"/>
      </a:spcAft>
      <a:defRPr sz="1400" kern="1200">
        <a:solidFill>
          <a:schemeClr val="tx1"/>
        </a:solidFill>
        <a:latin typeface="Verdana" pitchFamily="34" charset="0"/>
        <a:ea typeface="+mn-ea"/>
        <a:cs typeface="Arial" charset="0"/>
      </a:defRPr>
    </a:lvl5pPr>
    <a:lvl6pPr marL="2286000" algn="l" defTabSz="914400" rtl="0" eaLnBrk="1" latinLnBrk="0" hangingPunct="1">
      <a:defRPr sz="1400" kern="1200">
        <a:solidFill>
          <a:schemeClr val="tx1"/>
        </a:solidFill>
        <a:latin typeface="Verdana" pitchFamily="34" charset="0"/>
        <a:ea typeface="+mn-ea"/>
        <a:cs typeface="Arial" charset="0"/>
      </a:defRPr>
    </a:lvl6pPr>
    <a:lvl7pPr marL="2743200" algn="l" defTabSz="914400" rtl="0" eaLnBrk="1" latinLnBrk="0" hangingPunct="1">
      <a:defRPr sz="1400" kern="1200">
        <a:solidFill>
          <a:schemeClr val="tx1"/>
        </a:solidFill>
        <a:latin typeface="Verdana" pitchFamily="34" charset="0"/>
        <a:ea typeface="+mn-ea"/>
        <a:cs typeface="Arial" charset="0"/>
      </a:defRPr>
    </a:lvl7pPr>
    <a:lvl8pPr marL="3200400" algn="l" defTabSz="914400" rtl="0" eaLnBrk="1" latinLnBrk="0" hangingPunct="1">
      <a:defRPr sz="1400" kern="1200">
        <a:solidFill>
          <a:schemeClr val="tx1"/>
        </a:solidFill>
        <a:latin typeface="Verdana" pitchFamily="34" charset="0"/>
        <a:ea typeface="+mn-ea"/>
        <a:cs typeface="Arial" charset="0"/>
      </a:defRPr>
    </a:lvl8pPr>
    <a:lvl9pPr marL="3657600" algn="l" defTabSz="914400" rtl="0" eaLnBrk="1" latinLnBrk="0" hangingPunct="1">
      <a:defRPr sz="1400" kern="1200">
        <a:solidFill>
          <a:schemeClr val="tx1"/>
        </a:solidFill>
        <a:latin typeface="Verdana"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geored" initials="elg" lastIdx="7" clrIdx="0"/>
  <p:cmAuthor id="1" name="Amy Larson" initials="AL" lastIdx="3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99"/>
    <a:srgbClr val="C47191"/>
    <a:srgbClr val="B1426D"/>
    <a:srgbClr val="BA5A7F"/>
    <a:srgbClr val="C471A3"/>
    <a:srgbClr val="A72B5A"/>
    <a:srgbClr val="EFEACC"/>
    <a:srgbClr val="628D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359" autoAdjust="0"/>
    <p:restoredTop sz="43694" autoAdjust="0"/>
  </p:normalViewPr>
  <p:slideViewPr>
    <p:cSldViewPr snapToGrid="0">
      <p:cViewPr>
        <p:scale>
          <a:sx n="51" d="100"/>
          <a:sy n="51" d="100"/>
        </p:scale>
        <p:origin x="-1692" y="-72"/>
      </p:cViewPr>
      <p:guideLst>
        <p:guide orient="horz" pos="3284"/>
        <p:guide orient="horz" pos="3838"/>
        <p:guide orient="horz" pos="1356"/>
        <p:guide orient="horz" pos="966"/>
        <p:guide pos="240"/>
        <p:guide pos="2875"/>
        <p:guide pos="5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0" d="100"/>
          <a:sy n="70" d="100"/>
        </p:scale>
        <p:origin x="-2508" y="336"/>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6402" name="Rectangle 2"/>
          <p:cNvSpPr>
            <a:spLocks noGrp="1" noChangeArrowheads="1"/>
          </p:cNvSpPr>
          <p:nvPr>
            <p:ph type="hdr" sz="quarter"/>
          </p:nvPr>
        </p:nvSpPr>
        <p:spPr bwMode="auto">
          <a:xfrm>
            <a:off x="1"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3" name="Rectangle 3"/>
          <p:cNvSpPr>
            <a:spLocks noGrp="1" noChangeArrowheads="1"/>
          </p:cNvSpPr>
          <p:nvPr>
            <p:ph type="dt" sz="quarter" idx="1"/>
          </p:nvPr>
        </p:nvSpPr>
        <p:spPr bwMode="auto">
          <a:xfrm>
            <a:off x="3970786"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lgn="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4" name="Rectangle 4"/>
          <p:cNvSpPr>
            <a:spLocks noGrp="1" noChangeArrowheads="1"/>
          </p:cNvSpPr>
          <p:nvPr>
            <p:ph type="ftr" sz="quarter" idx="2"/>
          </p:nvPr>
        </p:nvSpPr>
        <p:spPr bwMode="auto">
          <a:xfrm>
            <a:off x="1"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5" name="Rectangle 5"/>
          <p:cNvSpPr>
            <a:spLocks noGrp="1" noChangeArrowheads="1"/>
          </p:cNvSpPr>
          <p:nvPr>
            <p:ph type="sldNum" sz="quarter" idx="3"/>
          </p:nvPr>
        </p:nvSpPr>
        <p:spPr bwMode="auto">
          <a:xfrm>
            <a:off x="3970786"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lgn="r">
              <a:defRPr sz="1100">
                <a:latin typeface="Arial" charset="0"/>
                <a:cs typeface="Arial" charset="0"/>
              </a:defRPr>
            </a:lvl1pPr>
          </a:lstStyle>
          <a:p>
            <a:pPr>
              <a:defRPr/>
            </a:pPr>
            <a:fld id="{7BF40EB6-CD35-4750-9961-37B1849BF2E0}" type="slidenum">
              <a:rPr lang="en-US"/>
              <a:pPr>
                <a:defRPr/>
              </a:pPr>
              <a:t>‹#›</a:t>
            </a:fld>
            <a:endParaRPr lang="en-US" dirty="0"/>
          </a:p>
        </p:txBody>
      </p:sp>
    </p:spTree>
    <p:extLst>
      <p:ext uri="{BB962C8B-B14F-4D97-AF65-F5344CB8AC3E}">
        <p14:creationId xmlns:p14="http://schemas.microsoft.com/office/powerpoint/2010/main" val="4173057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4"/>
          <p:cNvSpPr>
            <a:spLocks noGrp="1" noRot="1" noChangeAspect="1" noChangeArrowheads="1" noTextEdit="1"/>
          </p:cNvSpPr>
          <p:nvPr>
            <p:ph type="sldImg" idx="2"/>
          </p:nvPr>
        </p:nvSpPr>
        <p:spPr bwMode="auto">
          <a:xfrm>
            <a:off x="233363" y="631825"/>
            <a:ext cx="3854450" cy="2892425"/>
          </a:xfrm>
          <a:prstGeom prst="rect">
            <a:avLst/>
          </a:prstGeom>
          <a:noFill/>
          <a:ln w="9525">
            <a:solidFill>
              <a:srgbClr val="000000"/>
            </a:solidFill>
            <a:miter lim="800000"/>
            <a:headEnd/>
            <a:tailEnd/>
          </a:ln>
        </p:spPr>
      </p:sp>
      <p:sp>
        <p:nvSpPr>
          <p:cNvPr id="13" name="Rectangle 5"/>
          <p:cNvSpPr>
            <a:spLocks noGrp="1" noChangeArrowheads="1"/>
          </p:cNvSpPr>
          <p:nvPr>
            <p:ph type="body" sz="quarter" idx="3"/>
          </p:nvPr>
        </p:nvSpPr>
        <p:spPr bwMode="auto">
          <a:xfrm>
            <a:off x="247202" y="3652611"/>
            <a:ext cx="6447462" cy="4949413"/>
          </a:xfrm>
          <a:prstGeom prst="rect">
            <a:avLst/>
          </a:prstGeom>
          <a:noFill/>
          <a:ln w="9525">
            <a:noFill/>
            <a:miter lim="800000"/>
            <a:headEnd/>
            <a:tailEnd/>
          </a:ln>
          <a:effectLst/>
        </p:spPr>
        <p:txBody>
          <a:bodyPr vert="horz" wrap="square" lIns="89123" tIns="44563" rIns="89123" bIns="4456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4" name="Rectangle 13"/>
          <p:cNvSpPr/>
          <p:nvPr/>
        </p:nvSpPr>
        <p:spPr>
          <a:xfrm>
            <a:off x="0" y="102888"/>
            <a:ext cx="7010400" cy="245885"/>
          </a:xfrm>
          <a:prstGeom prst="rect">
            <a:avLst/>
          </a:prstGeom>
        </p:spPr>
        <p:txBody>
          <a:bodyPr wrap="square" lIns="91285" tIns="45643" rIns="91285" bIns="45643">
            <a:spAutoFit/>
          </a:bodyPr>
          <a:lstStyle/>
          <a:p>
            <a:pPr algn="l">
              <a:defRPr/>
            </a:pPr>
            <a:r>
              <a:rPr lang="en-US" sz="1000" b="0" dirty="0" smtClean="0"/>
              <a:t>New York State 2013 Grades 3-8 Common</a:t>
            </a:r>
            <a:r>
              <a:rPr lang="en-US" sz="1000" b="0" baseline="0" dirty="0" smtClean="0"/>
              <a:t> </a:t>
            </a:r>
            <a:r>
              <a:rPr lang="en-US" sz="1000" b="0" dirty="0" smtClean="0"/>
              <a:t>Core</a:t>
            </a:r>
            <a:r>
              <a:rPr lang="en-US" sz="1000" b="0" baseline="0" dirty="0" smtClean="0"/>
              <a:t> Math </a:t>
            </a:r>
            <a:r>
              <a:rPr lang="en-US" sz="1000" b="0" dirty="0" smtClean="0"/>
              <a:t>Rubric and Scoring Turnkey Training</a:t>
            </a:r>
            <a:endParaRPr lang="en-GB" sz="1000" b="0" dirty="0" smtClean="0">
              <a:latin typeface="Gill Sans MT Pro Book" pitchFamily="-1" charset="0"/>
            </a:endParaRPr>
          </a:p>
        </p:txBody>
      </p:sp>
      <p:cxnSp>
        <p:nvCxnSpPr>
          <p:cNvPr id="15" name="Straight Connector 14"/>
          <p:cNvCxnSpPr/>
          <p:nvPr/>
        </p:nvCxnSpPr>
        <p:spPr>
          <a:xfrm>
            <a:off x="0" y="379509"/>
            <a:ext cx="7010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0" y="9007552"/>
            <a:ext cx="7010400"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Rectangle 7"/>
          <p:cNvSpPr>
            <a:spLocks noGrp="1" noChangeArrowheads="1"/>
          </p:cNvSpPr>
          <p:nvPr>
            <p:ph type="sldNum" sz="quarter" idx="5"/>
          </p:nvPr>
        </p:nvSpPr>
        <p:spPr bwMode="auto">
          <a:xfrm>
            <a:off x="3971081" y="8822387"/>
            <a:ext cx="3037735" cy="466088"/>
          </a:xfrm>
          <a:prstGeom prst="rect">
            <a:avLst/>
          </a:prstGeom>
          <a:noFill/>
          <a:ln w="9525">
            <a:noFill/>
            <a:miter lim="800000"/>
            <a:headEnd/>
            <a:tailEnd/>
          </a:ln>
          <a:effectLst/>
        </p:spPr>
        <p:txBody>
          <a:bodyPr vert="horz" wrap="square" lIns="89123" tIns="44563" rIns="89123" bIns="44563" numCol="1" anchor="b" anchorCtr="0" compatLnSpc="1">
            <a:prstTxWarp prst="textNoShape">
              <a:avLst/>
            </a:prstTxWarp>
          </a:bodyPr>
          <a:lstStyle>
            <a:lvl1pPr algn="r" defTabSz="891451">
              <a:defRPr sz="1100">
                <a:latin typeface="Arial" charset="0"/>
                <a:cs typeface="Arial" charset="0"/>
              </a:defRPr>
            </a:lvl1pPr>
          </a:lstStyle>
          <a:p>
            <a:pPr>
              <a:defRPr/>
            </a:pPr>
            <a:fld id="{BC7F7FC8-DFCC-4405-AF1D-4EB489BCB67C}" type="slidenum">
              <a:rPr lang="en-GB" smtClean="0"/>
              <a:pPr>
                <a:defRPr/>
              </a:pPr>
              <a:t>‹#›</a:t>
            </a:fld>
            <a:endParaRPr lang="en-GB" dirty="0"/>
          </a:p>
        </p:txBody>
      </p:sp>
      <p:sp>
        <p:nvSpPr>
          <p:cNvPr id="18" name="Rectangle 17"/>
          <p:cNvSpPr/>
          <p:nvPr/>
        </p:nvSpPr>
        <p:spPr>
          <a:xfrm>
            <a:off x="5457463" y="9026577"/>
            <a:ext cx="1237201" cy="245885"/>
          </a:xfrm>
          <a:prstGeom prst="rect">
            <a:avLst/>
          </a:prstGeom>
        </p:spPr>
        <p:txBody>
          <a:bodyPr wrap="none" lIns="91285" tIns="45643" rIns="91285" bIns="45643">
            <a:spAutoFit/>
          </a:bodyPr>
          <a:lstStyle/>
          <a:p>
            <a:r>
              <a:rPr lang="en-GB" sz="1000" dirty="0" smtClean="0"/>
              <a:t>Facilitator Guide</a:t>
            </a:r>
            <a:endParaRPr lang="en-US" sz="1000" dirty="0"/>
          </a:p>
        </p:txBody>
      </p:sp>
    </p:spTree>
    <p:extLst>
      <p:ext uri="{BB962C8B-B14F-4D97-AF65-F5344CB8AC3E}">
        <p14:creationId xmlns:p14="http://schemas.microsoft.com/office/powerpoint/2010/main" val="4085124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1pPr>
    <a:lvl2pPr marL="4572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2pPr>
    <a:lvl3pPr marL="9144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3pPr>
    <a:lvl4pPr marL="13716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4pPr>
    <a:lvl5pPr marL="18288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Notes Placeholder 2"/>
          <p:cNvSpPr>
            <a:spLocks noGrp="1"/>
          </p:cNvSpPr>
          <p:nvPr>
            <p:ph type="body" idx="1"/>
          </p:nvPr>
        </p:nvSpPr>
        <p:spPr/>
        <p:txBody>
          <a:bodyPr/>
          <a:lstStyle/>
          <a:p>
            <a:pPr defTabSz="912856">
              <a:defRPr/>
            </a:pPr>
            <a:r>
              <a:rPr lang="en-US" dirty="0" smtClean="0"/>
              <a:t>Ensure participants have a copy of </a:t>
            </a:r>
            <a:r>
              <a:rPr lang="en-US" dirty="0" smtClean="0">
                <a:latin typeface="Verdana" pitchFamily="34" charset="0"/>
                <a:cs typeface="Arial" charset="0"/>
              </a:rPr>
              <a:t>the Grade 8 Short-response (2-point) Sample Guide/Practice Set packet.</a:t>
            </a:r>
          </a:p>
          <a:p>
            <a:endParaRPr lang="en-US" dirty="0" smtClean="0"/>
          </a:p>
          <a:p>
            <a:r>
              <a:rPr lang="en-US" dirty="0" smtClean="0"/>
              <a:t>The</a:t>
            </a:r>
            <a:r>
              <a:rPr lang="en-US" baseline="0" dirty="0" smtClean="0"/>
              <a:t> </a:t>
            </a:r>
            <a:r>
              <a:rPr lang="en-US" dirty="0" smtClean="0"/>
              <a:t>general purpose of this</a:t>
            </a:r>
            <a:r>
              <a:rPr lang="en-US" baseline="0" dirty="0" smtClean="0"/>
              <a:t> </a:t>
            </a:r>
            <a:r>
              <a:rPr lang="en-US" dirty="0" smtClean="0"/>
              <a:t>video:  </a:t>
            </a:r>
            <a:r>
              <a:rPr lang="en-US" dirty="0" smtClean="0"/>
              <a:t>To examine the changes in the three-point holistic rubric</a:t>
            </a:r>
            <a:endParaRPr lang="en-US" dirty="0" smtClean="0"/>
          </a:p>
        </p:txBody>
      </p:sp>
      <p:sp>
        <p:nvSpPr>
          <p:cNvPr id="171012" name="Slide Number Placeholder 3"/>
          <p:cNvSpPr>
            <a:spLocks noGrp="1"/>
          </p:cNvSpPr>
          <p:nvPr>
            <p:ph type="sldNum" sz="quarter" idx="5"/>
          </p:nvPr>
        </p:nvSpPr>
        <p:spPr>
          <a:xfrm>
            <a:off x="3971081" y="8822387"/>
            <a:ext cx="3037735" cy="466088"/>
          </a:xfrm>
        </p:spPr>
        <p:txBody>
          <a:bodyPr/>
          <a:lstStyle/>
          <a:p>
            <a:fld id="{B2EEA984-5704-4F91-90CA-44AF48FDC865}" type="slidenum">
              <a:rPr lang="en-GB" smtClean="0"/>
              <a:pPr/>
              <a:t>1</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pic>
        <p:nvPicPr>
          <p:cNvPr id="8" name="Picture 2" descr="C:\Users\Christina\AppData\Local\Microsoft\Windows\Temporary Internet Files\Content.IE5\MC90043158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1729" y="818032"/>
            <a:ext cx="912632" cy="91303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172231" y="1001476"/>
            <a:ext cx="1394474" cy="430299"/>
          </a:xfrm>
          <a:prstGeom prst="rect">
            <a:avLst/>
          </a:prstGeom>
          <a:noFill/>
        </p:spPr>
        <p:txBody>
          <a:bodyPr wrap="square" lIns="91285" tIns="45643" rIns="91285" bIns="45643" rtlCol="0">
            <a:spAutoFit/>
          </a:bodyPr>
          <a:lstStyle/>
          <a:p>
            <a:r>
              <a:rPr lang="en-US" sz="1100" dirty="0"/>
              <a:t>Time estimate: </a:t>
            </a:r>
          </a:p>
          <a:p>
            <a:r>
              <a:rPr lang="en-US" sz="1100" dirty="0"/>
              <a:t>4 minutes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775" y="630238"/>
            <a:ext cx="3857625" cy="2894012"/>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This</a:t>
            </a:r>
            <a:r>
              <a:rPr lang="en-US" baseline="0" dirty="0" smtClean="0"/>
              <a:t> concludes video 9 on the three point holistic rubric.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The rubrics define the levels of performance but it’s the guide papers that really show us what student work looks like at each level.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Move onto the next section of videos to extend your understanding of the three point rubric. </a:t>
            </a:r>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10</a:t>
            </a:fld>
            <a:endParaRPr lang="en-GB" dirty="0"/>
          </a:p>
        </p:txBody>
      </p:sp>
    </p:spTree>
    <p:extLst>
      <p:ext uri="{BB962C8B-B14F-4D97-AF65-F5344CB8AC3E}">
        <p14:creationId xmlns:p14="http://schemas.microsoft.com/office/powerpoint/2010/main" val="2823858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smtClean="0"/>
              <a:t>Refer participants to the Rubrics, Scoring Policies and Practice Score Sheet packet.</a:t>
            </a:r>
            <a:endParaRPr lang="en-US" dirty="0" smtClean="0"/>
          </a:p>
        </p:txBody>
      </p:sp>
      <p:sp>
        <p:nvSpPr>
          <p:cNvPr id="4" name="Slide Number Placeholder 3"/>
          <p:cNvSpPr>
            <a:spLocks noGrp="1"/>
          </p:cNvSpPr>
          <p:nvPr>
            <p:ph type="sldNum" sz="quarter" idx="10"/>
          </p:nvPr>
        </p:nvSpPr>
        <p:spPr/>
        <p:txBody>
          <a:bodyPr/>
          <a:lstStyle/>
          <a:p>
            <a:fld id="{BC7F7FC8-DFCC-4405-AF1D-4EB489BCB67C}" type="slidenum">
              <a:rPr lang="en-GB" smtClean="0"/>
              <a:pPr/>
              <a:t>2</a:t>
            </a:fld>
            <a:endParaRPr lang="en-GB" dirty="0"/>
          </a:p>
        </p:txBody>
      </p:sp>
      <p:sp>
        <p:nvSpPr>
          <p:cNvPr id="7" name="Slide Image Placeholder 6"/>
          <p:cNvSpPr>
            <a:spLocks noGrp="1" noRot="1" noChangeAspect="1"/>
          </p:cNvSpPr>
          <p:nvPr>
            <p:ph type="sldImg"/>
          </p:nvPr>
        </p:nvSpPr>
        <p:spPr>
          <a:xfrm>
            <a:off x="231775" y="630238"/>
            <a:ext cx="3857625" cy="2894012"/>
          </a:xfrm>
        </p:spPr>
      </p:sp>
    </p:spTree>
    <p:extLst>
      <p:ext uri="{BB962C8B-B14F-4D97-AF65-F5344CB8AC3E}">
        <p14:creationId xmlns:p14="http://schemas.microsoft.com/office/powerpoint/2010/main" val="1683251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Notes Placeholder 2"/>
          <p:cNvSpPr>
            <a:spLocks noGrp="1"/>
          </p:cNvSpPr>
          <p:nvPr>
            <p:ph type="body" idx="1"/>
          </p:nvPr>
        </p:nvSpPr>
        <p:spPr/>
        <p:txBody>
          <a:bodyPr/>
          <a:lstStyle/>
          <a:p>
            <a:r>
              <a:rPr lang="en-US" dirty="0" smtClean="0"/>
              <a:t>Explanation of 3-point, extended-response, rubric.</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3-point rubric applies to all grade 3 – 8 extended-response questions. Responses that demonstrate each level</a:t>
            </a:r>
            <a:r>
              <a:rPr lang="en-US" baseline="0" dirty="0" smtClean="0"/>
              <a:t> of understanding </a:t>
            </a:r>
            <a:r>
              <a:rPr lang="en-US" dirty="0" smtClean="0"/>
              <a:t>are further defined by the approved guide papers. It is important to understand the differences in the language at each score point on the rubric.  The Guide papers will show how the student responses are held to the criteria in the rubric.</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244740" name="Slide Number Placeholder 3"/>
          <p:cNvSpPr>
            <a:spLocks noGrp="1"/>
          </p:cNvSpPr>
          <p:nvPr>
            <p:ph type="sldNum" sz="quarter" idx="5"/>
          </p:nvPr>
        </p:nvSpPr>
        <p:spPr/>
        <p:txBody>
          <a:bodyPr/>
          <a:lstStyle/>
          <a:p>
            <a:fld id="{C6E8A30A-3271-4DE9-B584-89EED080ADD1}" type="slidenum">
              <a:rPr lang="en-GB" smtClean="0"/>
              <a:pPr/>
              <a:t>3</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Notes Placeholder 2"/>
          <p:cNvSpPr>
            <a:spLocks noGrp="1"/>
          </p:cNvSpPr>
          <p:nvPr>
            <p:ph type="body" idx="1"/>
          </p:nvPr>
        </p:nvSpPr>
        <p:spPr/>
        <p:txBody>
          <a:bodyPr/>
          <a:lstStyle/>
          <a:p>
            <a:r>
              <a:rPr lang="en-US" dirty="0" smtClean="0"/>
              <a:t>Read through the rubric.  Read all text from score point 3 first and then move down the score scale.  </a:t>
            </a:r>
            <a:endParaRPr lang="en-US" dirty="0" smtClean="0"/>
          </a:p>
          <a:p>
            <a:endParaRPr lang="en-US" dirty="0"/>
          </a:p>
          <a:p>
            <a:r>
              <a:rPr lang="en-US" dirty="0" smtClean="0"/>
              <a:t>A three-point response answers the question correctly and demonstrates a thorough understanding.  A three-point response may not necessarily be without minor errors.</a:t>
            </a:r>
          </a:p>
          <a:p>
            <a:endParaRPr lang="en-US" dirty="0" smtClean="0"/>
          </a:p>
          <a:p>
            <a:r>
              <a:rPr lang="en-US" dirty="0" smtClean="0"/>
              <a:t>What do you notice</a:t>
            </a:r>
            <a:r>
              <a:rPr lang="en-US" baseline="0" dirty="0" smtClean="0"/>
              <a:t> when </a:t>
            </a:r>
            <a:r>
              <a:rPr lang="en-US" dirty="0" smtClean="0"/>
              <a:t>you compare the bullets</a:t>
            </a:r>
            <a:r>
              <a:rPr lang="en-US" baseline="0" dirty="0" smtClean="0"/>
              <a:t> that describe the top score on the 3 point rubric to the top score on the 2 point rubric?  </a:t>
            </a:r>
            <a:endParaRPr lang="en-US" dirty="0" smtClean="0"/>
          </a:p>
        </p:txBody>
      </p:sp>
      <p:sp>
        <p:nvSpPr>
          <p:cNvPr id="244740" name="Slide Number Placeholder 3"/>
          <p:cNvSpPr>
            <a:spLocks noGrp="1"/>
          </p:cNvSpPr>
          <p:nvPr>
            <p:ph type="sldNum" sz="quarter" idx="5"/>
          </p:nvPr>
        </p:nvSpPr>
        <p:spPr/>
        <p:txBody>
          <a:bodyPr/>
          <a:lstStyle/>
          <a:p>
            <a:fld id="{C6E8A30A-3271-4DE9-B584-89EED080ADD1}" type="slidenum">
              <a:rPr lang="en-GB" smtClean="0"/>
              <a:pPr/>
              <a:t>4</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Notes Placeholder 2"/>
          <p:cNvSpPr>
            <a:spLocks noGrp="1"/>
          </p:cNvSpPr>
          <p:nvPr>
            <p:ph type="body" idx="1"/>
          </p:nvPr>
        </p:nvSpPr>
        <p:spPr/>
        <p:txBody>
          <a:bodyPr/>
          <a:lstStyle/>
          <a:p>
            <a:r>
              <a:rPr lang="en-US" dirty="0" smtClean="0"/>
              <a:t>When you compare the bullets</a:t>
            </a:r>
            <a:r>
              <a:rPr lang="en-US" baseline="0" dirty="0" smtClean="0"/>
              <a:t> that describe the top score on the 3 point rubric to the top score on the 2 point rubric you will notice that the language is exactly the same. </a:t>
            </a:r>
            <a:endParaRPr lang="en-US" dirty="0" smtClean="0"/>
          </a:p>
        </p:txBody>
      </p:sp>
      <p:sp>
        <p:nvSpPr>
          <p:cNvPr id="244740" name="Slide Number Placeholder 3"/>
          <p:cNvSpPr>
            <a:spLocks noGrp="1"/>
          </p:cNvSpPr>
          <p:nvPr>
            <p:ph type="sldNum" sz="quarter" idx="5"/>
          </p:nvPr>
        </p:nvSpPr>
        <p:spPr/>
        <p:txBody>
          <a:bodyPr/>
          <a:lstStyle/>
          <a:p>
            <a:fld id="{C6E8A30A-3271-4DE9-B584-89EED080ADD1}" type="slidenum">
              <a:rPr lang="en-GB" smtClean="0"/>
              <a:pPr/>
              <a:t>5</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Notes Placeholder 2"/>
          <p:cNvSpPr>
            <a:spLocks noGrp="1"/>
          </p:cNvSpPr>
          <p:nvPr>
            <p:ph type="body" idx="1"/>
          </p:nvPr>
        </p:nvSpPr>
        <p:spPr/>
        <p:txBody>
          <a:bodyPr/>
          <a:lstStyle/>
          <a:p>
            <a:r>
              <a:rPr lang="en-US" dirty="0" smtClean="0"/>
              <a:t>Review 2-point score point.</a:t>
            </a:r>
          </a:p>
          <a:p>
            <a:endParaRPr lang="en-US" dirty="0" smtClean="0"/>
          </a:p>
          <a:p>
            <a:pPr rtl="0" eaLnBrk="1" fontAlgn="t" latinLnBrk="0" hangingPunct="1"/>
            <a:r>
              <a:rPr lang="en-US" sz="1200" b="0" i="0" u="none" strike="noStrike" kern="1200" dirty="0" smtClean="0">
                <a:solidFill>
                  <a:schemeClr val="tx1"/>
                </a:solidFill>
                <a:effectLst/>
                <a:latin typeface="Verdana" pitchFamily="-1" charset="0"/>
                <a:ea typeface="Arial" pitchFamily="-1" charset="0"/>
                <a:cs typeface="Arial" pitchFamily="-1" charset="0"/>
              </a:rPr>
              <a:t>2 Points</a:t>
            </a:r>
          </a:p>
          <a:p>
            <a:pPr rtl="0" eaLnBrk="1" fontAlgn="t" latinLnBrk="0" hangingPunct="1"/>
            <a:r>
              <a:rPr lang="en-US" sz="1200" b="0" i="0" u="none" strike="noStrike" kern="1200" dirty="0" smtClean="0">
                <a:solidFill>
                  <a:schemeClr val="tx1"/>
                </a:solidFill>
                <a:effectLst/>
                <a:latin typeface="Verdana" pitchFamily="-1" charset="0"/>
                <a:ea typeface="Arial" pitchFamily="-1" charset="0"/>
                <a:cs typeface="Arial" pitchFamily="-1" charset="0"/>
              </a:rPr>
              <a:t>A two-point response is partially correct.</a:t>
            </a:r>
          </a:p>
          <a:p>
            <a:pPr rtl="0" eaLnBrk="1" fontAlgn="t" latinLnBrk="0" hangingPunct="1"/>
            <a:r>
              <a:rPr lang="en-US" sz="1200" b="0" i="0" u="none" strike="noStrike" kern="1200" dirty="0" smtClean="0">
                <a:solidFill>
                  <a:schemeClr val="tx1"/>
                </a:solidFill>
                <a:effectLst/>
                <a:latin typeface="Verdana" pitchFamily="-1" charset="0"/>
                <a:ea typeface="Arial" pitchFamily="-1" charset="0"/>
                <a:cs typeface="Arial" pitchFamily="-1" charset="0"/>
              </a:rPr>
              <a:t>This response</a:t>
            </a:r>
          </a:p>
          <a:p>
            <a:pPr marL="171450" indent="-171450" rtl="0" eaLnBrk="1" fontAlgn="t" latinLnBrk="0" hangingPunct="1">
              <a:buFont typeface="Arial" pitchFamily="34" charset="0"/>
              <a:buChar char="•"/>
            </a:pPr>
            <a:r>
              <a:rPr lang="en-US" sz="1200" b="0" i="0" u="none" strike="noStrike" kern="1200" dirty="0" smtClean="0">
                <a:solidFill>
                  <a:schemeClr val="tx1"/>
                </a:solidFill>
                <a:effectLst/>
                <a:latin typeface="Verdana" pitchFamily="-1" charset="0"/>
                <a:ea typeface="Arial" pitchFamily="-1" charset="0"/>
                <a:cs typeface="Arial" pitchFamily="-1" charset="0"/>
              </a:rPr>
              <a:t>demonstrates partial understanding of the mathematical concepts and/or procedures embodied in the task</a:t>
            </a:r>
          </a:p>
          <a:p>
            <a:pPr marL="171450" indent="-171450" rtl="0" eaLnBrk="1" fontAlgn="t" latinLnBrk="0" hangingPunct="1">
              <a:buFont typeface="Arial" pitchFamily="34" charset="0"/>
              <a:buChar char="•"/>
            </a:pPr>
            <a:r>
              <a:rPr lang="en-US" sz="1200" b="0" i="0" u="none" strike="noStrike" kern="1200" dirty="0" smtClean="0">
                <a:solidFill>
                  <a:schemeClr val="tx1"/>
                </a:solidFill>
                <a:effectLst/>
                <a:latin typeface="Verdana" pitchFamily="-1" charset="0"/>
                <a:ea typeface="Arial" pitchFamily="-1" charset="0"/>
                <a:cs typeface="Arial" pitchFamily="-1" charset="0"/>
              </a:rPr>
              <a:t>addresses most aspects of the task, using mathematically sound procedures</a:t>
            </a:r>
          </a:p>
          <a:p>
            <a:pPr marL="171450" indent="-171450" rtl="0" eaLnBrk="1" fontAlgn="t" latinLnBrk="0" hangingPunct="1">
              <a:buFont typeface="Arial" pitchFamily="34" charset="0"/>
              <a:buChar char="•"/>
            </a:pPr>
            <a:r>
              <a:rPr lang="en-US" sz="1200" b="0" i="0" u="none" strike="noStrike" kern="1200" dirty="0" smtClean="0">
                <a:solidFill>
                  <a:schemeClr val="tx1"/>
                </a:solidFill>
                <a:effectLst/>
                <a:latin typeface="Verdana" pitchFamily="-1" charset="0"/>
                <a:ea typeface="Arial" pitchFamily="-1" charset="0"/>
                <a:cs typeface="Arial" pitchFamily="-1" charset="0"/>
              </a:rPr>
              <a:t>may contain an incorrect solution but provides complete procedures, reasoning, and/or explanations</a:t>
            </a:r>
          </a:p>
          <a:p>
            <a:pPr marL="171450" indent="-171450" rtl="0" eaLnBrk="1" fontAlgn="t" latinLnBrk="0" hangingPunct="1">
              <a:buFont typeface="Arial" pitchFamily="34" charset="0"/>
              <a:buChar char="•"/>
            </a:pPr>
            <a:r>
              <a:rPr lang="en-US" sz="1200" b="0" i="0" u="none" strike="noStrike" kern="1200" dirty="0" smtClean="0">
                <a:solidFill>
                  <a:schemeClr val="tx1"/>
                </a:solidFill>
                <a:effectLst/>
                <a:latin typeface="Verdana" pitchFamily="-1" charset="0"/>
                <a:ea typeface="Arial" pitchFamily="-1" charset="0"/>
                <a:cs typeface="Arial" pitchFamily="-1" charset="0"/>
              </a:rPr>
              <a:t>may reflect some misunderstanding of the underlying mathematical concepts and/or procedures</a:t>
            </a:r>
          </a:p>
          <a:p>
            <a:endParaRPr lang="en-US" dirty="0" smtClean="0"/>
          </a:p>
          <a:p>
            <a:r>
              <a:rPr lang="en-US" dirty="0" smtClean="0"/>
              <a:t>Highlight words that</a:t>
            </a:r>
            <a:r>
              <a:rPr lang="en-US" baseline="0" dirty="0" smtClean="0"/>
              <a:t> set the 2 point score point papers apart from a 3 or a 1. </a:t>
            </a:r>
            <a:endParaRPr lang="en-US" dirty="0" smtClean="0"/>
          </a:p>
          <a:p>
            <a:endParaRPr lang="en-US" dirty="0" smtClean="0"/>
          </a:p>
          <a:p>
            <a:r>
              <a:rPr lang="en-US" dirty="0" smtClean="0"/>
              <a:t>Recognize that </a:t>
            </a:r>
            <a:r>
              <a:rPr lang="en-US" dirty="0" smtClean="0"/>
              <a:t>the </a:t>
            </a:r>
            <a:r>
              <a:rPr lang="en-US" dirty="0" smtClean="0"/>
              <a:t>bullets </a:t>
            </a:r>
            <a:r>
              <a:rPr lang="en-US" dirty="0" smtClean="0"/>
              <a:t>listed here </a:t>
            </a:r>
            <a:r>
              <a:rPr lang="en-US" dirty="0" smtClean="0"/>
              <a:t>describe</a:t>
            </a:r>
            <a:r>
              <a:rPr lang="en-US" baseline="0" dirty="0" smtClean="0"/>
              <a:t> </a:t>
            </a:r>
            <a:r>
              <a:rPr lang="en-US" baseline="0" dirty="0" smtClean="0"/>
              <a:t>work that represents a partial understanding of the standard being assessed. A paper wouldn’t necessary have to match all the bullets to be considered a 2.   We are looking for where the work fits best into the rubric’s descriptions.  </a:t>
            </a:r>
            <a:endParaRPr lang="en-US" dirty="0" smtClean="0"/>
          </a:p>
        </p:txBody>
      </p:sp>
      <p:sp>
        <p:nvSpPr>
          <p:cNvPr id="244740" name="Slide Number Placeholder 3"/>
          <p:cNvSpPr>
            <a:spLocks noGrp="1"/>
          </p:cNvSpPr>
          <p:nvPr>
            <p:ph type="sldNum" sz="quarter" idx="5"/>
          </p:nvPr>
        </p:nvSpPr>
        <p:spPr/>
        <p:txBody>
          <a:bodyPr/>
          <a:lstStyle/>
          <a:p>
            <a:fld id="{C6E8A30A-3271-4DE9-B584-89EED080ADD1}" type="slidenum">
              <a:rPr lang="en-GB" smtClean="0"/>
              <a:pPr/>
              <a:t>6</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Notes Placeholder 2"/>
          <p:cNvSpPr>
            <a:spLocks noGrp="1"/>
          </p:cNvSpPr>
          <p:nvPr>
            <p:ph type="body" idx="1"/>
          </p:nvPr>
        </p:nvSpPr>
        <p:spPr/>
        <p:txBody>
          <a:bodyPr/>
          <a:lstStyle/>
          <a:p>
            <a:r>
              <a:rPr lang="en-US" dirty="0" smtClean="0"/>
              <a:t>Review the 1-point score point.</a:t>
            </a:r>
          </a:p>
          <a:p>
            <a:endParaRPr lang="en-US" dirty="0" smtClean="0"/>
          </a:p>
          <a:p>
            <a:pPr marL="0" marR="0">
              <a:spcBef>
                <a:spcPts val="0"/>
              </a:spcBef>
              <a:spcAft>
                <a:spcPts val="0"/>
              </a:spcAft>
            </a:pPr>
            <a:r>
              <a:rPr lang="en-US" sz="1200" b="0" kern="1200" dirty="0" smtClean="0">
                <a:solidFill>
                  <a:schemeClr val="dk1"/>
                </a:solidFill>
                <a:effectLst/>
                <a:latin typeface="Gill Sans MT Pro Book"/>
                <a:ea typeface="Times New Roman"/>
                <a:cs typeface="Arial" pitchFamily="-1" charset="0"/>
              </a:rPr>
              <a:t>.</a:t>
            </a:r>
            <a:endParaRPr lang="en-US" sz="1200" b="0" kern="1200" dirty="0" smtClean="0">
              <a:solidFill>
                <a:schemeClr val="dk1"/>
              </a:solidFill>
              <a:effectLst/>
              <a:latin typeface="Gill Sans MT Pro Book"/>
              <a:ea typeface="Times New Roman"/>
              <a:cs typeface="Arial" pitchFamily="-1" charset="0"/>
            </a:endParaRPr>
          </a:p>
          <a:p>
            <a:pPr marL="0" marR="0">
              <a:spcBef>
                <a:spcPts val="0"/>
              </a:spcBef>
              <a:spcAft>
                <a:spcPts val="0"/>
              </a:spcAft>
            </a:pPr>
            <a:r>
              <a:rPr lang="en-US" sz="1200" b="0" kern="1200" dirty="0" smtClean="0">
                <a:solidFill>
                  <a:schemeClr val="dk1"/>
                </a:solidFill>
                <a:effectLst/>
                <a:latin typeface="Gill Sans MT Pro Book"/>
                <a:ea typeface="Times New Roman"/>
                <a:cs typeface="Arial" pitchFamily="-1" charset="0"/>
              </a:rPr>
              <a:t> </a:t>
            </a:r>
          </a:p>
          <a:p>
            <a:pPr marL="0" marR="0">
              <a:spcBef>
                <a:spcPts val="0"/>
              </a:spcBef>
              <a:spcAft>
                <a:spcPts val="0"/>
              </a:spcAft>
            </a:pPr>
            <a:r>
              <a:rPr lang="en-US" sz="1200" b="0" kern="1200" dirty="0" smtClean="0">
                <a:solidFill>
                  <a:schemeClr val="dk1"/>
                </a:solidFill>
                <a:effectLst/>
                <a:latin typeface="Gill Sans MT Pro Book"/>
                <a:ea typeface="Times New Roman"/>
                <a:cs typeface="Arial" pitchFamily="-1" charset="0"/>
              </a:rPr>
              <a:t>This response</a:t>
            </a:r>
          </a:p>
          <a:p>
            <a:pPr marL="0" marR="0">
              <a:spcBef>
                <a:spcPts val="0"/>
              </a:spcBef>
              <a:spcAft>
                <a:spcPts val="0"/>
              </a:spcAft>
            </a:pPr>
            <a:r>
              <a:rPr lang="en-US" sz="1200" b="0" kern="1200" dirty="0" smtClean="0">
                <a:solidFill>
                  <a:schemeClr val="dk1"/>
                </a:solidFill>
                <a:effectLst/>
                <a:latin typeface="Gill Sans MT Pro Book"/>
                <a:ea typeface="Times New Roman"/>
                <a:cs typeface="Arial" pitchFamily="-1" charset="0"/>
              </a:rPr>
              <a:t> </a:t>
            </a:r>
          </a:p>
          <a:p>
            <a:pPr marL="342900" marR="0" lvl="0" indent="-342900">
              <a:spcBef>
                <a:spcPts val="0"/>
              </a:spcBef>
              <a:spcAft>
                <a:spcPts val="0"/>
              </a:spcAft>
              <a:buFont typeface="Symbol"/>
              <a:buChar char=""/>
              <a:tabLst>
                <a:tab pos="457200" algn="l"/>
              </a:tabLst>
            </a:pPr>
            <a:r>
              <a:rPr lang="en-US" sz="1200" b="0" kern="1200" dirty="0" smtClean="0">
                <a:solidFill>
                  <a:schemeClr val="dk1"/>
                </a:solidFill>
                <a:effectLst/>
                <a:latin typeface="Gill Sans MT Pro Book"/>
                <a:ea typeface="Times New Roman"/>
                <a:cs typeface="Arial" pitchFamily="-1" charset="0"/>
              </a:rPr>
              <a:t>demonstrates only a limited understanding of the mathematical concepts and/or procedures embodied in the task</a:t>
            </a:r>
          </a:p>
          <a:p>
            <a:pPr marL="342900" marR="0" lvl="0" indent="-342900">
              <a:spcBef>
                <a:spcPts val="0"/>
              </a:spcBef>
              <a:spcAft>
                <a:spcPts val="0"/>
              </a:spcAft>
              <a:buFont typeface="Symbol"/>
              <a:buChar char=""/>
              <a:tabLst>
                <a:tab pos="457200" algn="l"/>
              </a:tabLst>
            </a:pPr>
            <a:r>
              <a:rPr lang="en-US" sz="1200" b="0" kern="1200" dirty="0" smtClean="0">
                <a:solidFill>
                  <a:schemeClr val="dk1"/>
                </a:solidFill>
                <a:effectLst/>
                <a:latin typeface="Gill Sans MT Pro Book"/>
                <a:ea typeface="Times New Roman"/>
                <a:cs typeface="Arial" pitchFamily="-1" charset="0"/>
              </a:rPr>
              <a:t>may address some elements of the task correctly but reaches an inadequate solution and/or provides reasoning that is faulty or incomplete</a:t>
            </a:r>
          </a:p>
          <a:p>
            <a:pPr marL="342900" marR="0" lvl="0" indent="-342900">
              <a:spcBef>
                <a:spcPts val="0"/>
              </a:spcBef>
              <a:spcAft>
                <a:spcPts val="0"/>
              </a:spcAft>
              <a:buFont typeface="Symbol"/>
              <a:buChar char=""/>
              <a:tabLst>
                <a:tab pos="457200" algn="l"/>
              </a:tabLst>
            </a:pPr>
            <a:r>
              <a:rPr lang="en-US" sz="1200" b="0" kern="1200" dirty="0" smtClean="0">
                <a:solidFill>
                  <a:schemeClr val="dk1"/>
                </a:solidFill>
                <a:effectLst/>
                <a:latin typeface="Gill Sans MT Pro Book"/>
                <a:ea typeface="Times New Roman"/>
                <a:cs typeface="Arial" pitchFamily="-1" charset="0"/>
              </a:rPr>
              <a:t>exhibits multiple flaws related to misunderstanding of important aspects of the task, misuse of mathematical procedures, or faulty mathematical reasoning</a:t>
            </a:r>
          </a:p>
          <a:p>
            <a:pPr marL="342900" marR="0" lvl="0" indent="-342900">
              <a:spcBef>
                <a:spcPts val="0"/>
              </a:spcBef>
              <a:spcAft>
                <a:spcPts val="0"/>
              </a:spcAft>
              <a:buFont typeface="Symbol"/>
              <a:buChar char=""/>
              <a:tabLst>
                <a:tab pos="457200" algn="l"/>
              </a:tabLst>
            </a:pPr>
            <a:r>
              <a:rPr lang="en-US" sz="1200" b="0" kern="1200" dirty="0" smtClean="0">
                <a:solidFill>
                  <a:schemeClr val="dk1"/>
                </a:solidFill>
                <a:effectLst/>
                <a:latin typeface="Gill Sans MT Pro Book"/>
                <a:ea typeface="Times New Roman"/>
                <a:cs typeface="Arial" pitchFamily="-1" charset="0"/>
              </a:rPr>
              <a:t>reflects a lack of essential understanding of the underlying mathematical concepts</a:t>
            </a:r>
          </a:p>
          <a:p>
            <a:pPr marL="342900" marR="0" lvl="0" indent="-342900">
              <a:spcBef>
                <a:spcPts val="0"/>
              </a:spcBef>
              <a:spcAft>
                <a:spcPts val="0"/>
              </a:spcAft>
              <a:buFont typeface="Symbol"/>
              <a:buChar char=""/>
              <a:tabLst>
                <a:tab pos="457200" algn="l"/>
              </a:tabLst>
            </a:pPr>
            <a:r>
              <a:rPr lang="en-US" sz="1200" b="0" kern="1200" dirty="0" smtClean="0">
                <a:solidFill>
                  <a:schemeClr val="dk1"/>
                </a:solidFill>
                <a:effectLst/>
                <a:latin typeface="Gill Sans MT Pro Book"/>
                <a:ea typeface="Times New Roman"/>
                <a:cs typeface="Arial" pitchFamily="-1" charset="0"/>
              </a:rPr>
              <a:t>may contain correct numerical answer(s) but required work is not provided</a:t>
            </a:r>
          </a:p>
          <a:p>
            <a:endParaRPr lang="en-US" dirty="0" smtClean="0">
              <a:solidFill>
                <a:schemeClr val="dk1"/>
              </a:solidFill>
              <a:latin typeface="Gill Sans MT Pro Book"/>
              <a:ea typeface="Times New Roman"/>
            </a:endParaRPr>
          </a:p>
          <a:p>
            <a:r>
              <a:rPr lang="en-US" dirty="0" smtClean="0">
                <a:solidFill>
                  <a:schemeClr val="dk1"/>
                </a:solidFill>
                <a:latin typeface="Gill Sans MT Pro Book"/>
                <a:ea typeface="Times New Roman"/>
              </a:rPr>
              <a:t>A </a:t>
            </a:r>
            <a:r>
              <a:rPr lang="en-US" dirty="0">
                <a:solidFill>
                  <a:schemeClr val="dk1"/>
                </a:solidFill>
                <a:latin typeface="Gill Sans MT Pro Book"/>
                <a:ea typeface="Times New Roman"/>
              </a:rPr>
              <a:t>one-point response is incomplete and exhibits many flaws but is not completely incorrect</a:t>
            </a:r>
            <a:endParaRPr lang="en-US" dirty="0" smtClean="0"/>
          </a:p>
        </p:txBody>
      </p:sp>
      <p:sp>
        <p:nvSpPr>
          <p:cNvPr id="244740" name="Slide Number Placeholder 3"/>
          <p:cNvSpPr>
            <a:spLocks noGrp="1"/>
          </p:cNvSpPr>
          <p:nvPr>
            <p:ph type="sldNum" sz="quarter" idx="5"/>
          </p:nvPr>
        </p:nvSpPr>
        <p:spPr/>
        <p:txBody>
          <a:bodyPr/>
          <a:lstStyle/>
          <a:p>
            <a:fld id="{C6E8A30A-3271-4DE9-B584-89EED080ADD1}" type="slidenum">
              <a:rPr lang="en-GB" smtClean="0"/>
              <a:pPr/>
              <a:t>7</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Notes Placeholder 2"/>
          <p:cNvSpPr>
            <a:spLocks noGrp="1"/>
          </p:cNvSpPr>
          <p:nvPr>
            <p:ph type="body" idx="1"/>
          </p:nvPr>
        </p:nvSpPr>
        <p:spPr/>
        <p:txBody>
          <a:bodyPr/>
          <a:lstStyle/>
          <a:p>
            <a:r>
              <a:rPr lang="en-US" dirty="0" smtClean="0"/>
              <a:t>Review the 0-point score point.</a:t>
            </a:r>
          </a:p>
          <a:p>
            <a:endParaRPr lang="en-US" dirty="0" smtClean="0"/>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tab pos="457200" algn="l"/>
              </a:tabLst>
              <a:defRPr/>
            </a:pPr>
            <a:r>
              <a:rPr lang="en-US" sz="1200" b="0" kern="1200" dirty="0" smtClean="0">
                <a:solidFill>
                  <a:schemeClr val="dk1"/>
                </a:solidFill>
                <a:effectLst/>
                <a:latin typeface="Gill Sans MT Pro Book"/>
                <a:ea typeface="Times New Roman"/>
                <a:cs typeface="Arial" pitchFamily="-1" charset="0"/>
              </a:rPr>
              <a:t>A zero-point response is incorrect, irrelevant, incoherent, or contains a correct response arrived at using an obviously incorrect procedure. </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tab pos="457200" algn="l"/>
              </a:tabLst>
              <a:defRPr/>
            </a:pPr>
            <a:endParaRPr lang="en-US" sz="1200" b="0" kern="1200" dirty="0" smtClean="0">
              <a:solidFill>
                <a:schemeClr val="dk1"/>
              </a:solidFill>
              <a:effectLst/>
              <a:latin typeface="Gill Sans MT Pro Book"/>
              <a:ea typeface="Times New Roman"/>
              <a:cs typeface="Arial" pitchFamily="-1" charset="0"/>
            </a:endParaRP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tab pos="457200" algn="l"/>
              </a:tabLst>
              <a:defRPr/>
            </a:pPr>
            <a:r>
              <a:rPr lang="en-US" sz="1200" b="0" kern="1200" dirty="0" smtClean="0">
                <a:solidFill>
                  <a:schemeClr val="dk1"/>
                </a:solidFill>
                <a:effectLst/>
                <a:latin typeface="Gill Sans MT Pro Book"/>
                <a:ea typeface="Times New Roman"/>
                <a:cs typeface="Arial" pitchFamily="-1" charset="0"/>
              </a:rPr>
              <a:t>Although some parts may contain correct mathematical procedures, holistically they are not</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tab pos="457200" algn="l"/>
              </a:tabLst>
              <a:defRPr/>
            </a:pPr>
            <a:r>
              <a:rPr lang="en-US" sz="1200" b="0" kern="1200" dirty="0" smtClean="0">
                <a:solidFill>
                  <a:schemeClr val="dk1"/>
                </a:solidFill>
                <a:effectLst/>
                <a:latin typeface="Gill Sans MT Pro Book"/>
                <a:ea typeface="Times New Roman"/>
                <a:cs typeface="Arial" pitchFamily="-1" charset="0"/>
              </a:rPr>
              <a:t>sufficient to demonstrate even a limited understanding of the mathematical concepts embodied in the task.</a:t>
            </a:r>
          </a:p>
          <a:p>
            <a:endParaRPr lang="en-US" dirty="0" smtClean="0"/>
          </a:p>
          <a:p>
            <a:r>
              <a:rPr lang="en-US" dirty="0" smtClean="0"/>
              <a:t>The zeros</a:t>
            </a:r>
            <a:r>
              <a:rPr lang="en-US" baseline="0" dirty="0" smtClean="0"/>
              <a:t> that are completely incorrect are pretty easy to recognize. </a:t>
            </a:r>
          </a:p>
          <a:p>
            <a:endParaRPr lang="en-US" dirty="0" smtClean="0"/>
          </a:p>
          <a:p>
            <a:r>
              <a:rPr lang="en-US" dirty="0" smtClean="0"/>
              <a:t>We do need to be aware and watching</a:t>
            </a:r>
            <a:r>
              <a:rPr lang="en-US" baseline="0" dirty="0" smtClean="0"/>
              <a:t> for situations where the student has a correct answer, but it was found using and obviously incorrect procedure.  These are times when it’s good to have another scorer confirm that the procedure was incorrect and not just an unusual method.  </a:t>
            </a:r>
          </a:p>
          <a:p>
            <a:endParaRPr lang="en-US" baseline="0" dirty="0" smtClean="0"/>
          </a:p>
          <a:p>
            <a:r>
              <a:rPr lang="en-US" baseline="0" dirty="0" smtClean="0"/>
              <a:t>There are also times when the student does some correct work, but it isn’t enough holistically to demonstrate even a limited understanding.  So how do we know if a student has demonstrated a limited understanding of the task?  We determine this by examining the 1’s and 0’s in the guide papers to see how these scores are illustrated in the student work. </a:t>
            </a:r>
            <a:endParaRPr lang="en-US" dirty="0" smtClean="0"/>
          </a:p>
        </p:txBody>
      </p:sp>
      <p:sp>
        <p:nvSpPr>
          <p:cNvPr id="244740" name="Slide Number Placeholder 3"/>
          <p:cNvSpPr>
            <a:spLocks noGrp="1"/>
          </p:cNvSpPr>
          <p:nvPr>
            <p:ph type="sldNum" sz="quarter" idx="5"/>
          </p:nvPr>
        </p:nvSpPr>
        <p:spPr/>
        <p:txBody>
          <a:bodyPr/>
          <a:lstStyle/>
          <a:p>
            <a:fld id="{C6E8A30A-3271-4DE9-B584-89EED080ADD1}" type="slidenum">
              <a:rPr lang="en-GB" smtClean="0"/>
              <a:pPr/>
              <a:t>8</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videos 10-13 to practice scoring with the three point holistic rubric</a:t>
            </a:r>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9</a:t>
            </a:fld>
            <a:endParaRPr lang="en-GB" dirty="0"/>
          </a:p>
        </p:txBody>
      </p:sp>
    </p:spTree>
    <p:extLst>
      <p:ext uri="{BB962C8B-B14F-4D97-AF65-F5344CB8AC3E}">
        <p14:creationId xmlns:p14="http://schemas.microsoft.com/office/powerpoint/2010/main" val="2999502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2" descr="Pearson_Strap_Bound_White"/>
          <p:cNvPicPr>
            <a:picLocks noChangeAspect="1" noChangeArrowheads="1"/>
          </p:cNvPicPr>
          <p:nvPr userDrawn="1">
            <p:custDataLst>
              <p:tags r:id="rId1"/>
            </p:custDataLst>
          </p:nvPr>
        </p:nvPicPr>
        <p:blipFill>
          <a:blip r:embed="rId3"/>
          <a:srcRect/>
          <a:stretch>
            <a:fillRect/>
          </a:stretch>
        </p:blipFill>
        <p:spPr bwMode="auto">
          <a:xfrm>
            <a:off x="0" y="6356350"/>
            <a:ext cx="1908175" cy="493713"/>
          </a:xfrm>
          <a:prstGeom prst="rect">
            <a:avLst/>
          </a:prstGeom>
          <a:noFill/>
          <a:ln w="9525">
            <a:noFill/>
            <a:miter lim="800000"/>
            <a:headEnd/>
            <a:tailEnd/>
          </a:ln>
        </p:spPr>
      </p:pic>
      <p:sp>
        <p:nvSpPr>
          <p:cNvPr id="3" name="Rectangle 9"/>
          <p:cNvSpPr>
            <a:spLocks noChangeArrowheads="1"/>
          </p:cNvSpPr>
          <p:nvPr userDrawn="1"/>
        </p:nvSpPr>
        <p:spPr bwMode="auto">
          <a:xfrm>
            <a:off x="-12700" y="6502400"/>
            <a:ext cx="91821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4" name="Rectangle 6"/>
          <p:cNvSpPr>
            <a:spLocks noGrp="1" noChangeArrowheads="1"/>
          </p:cNvSpPr>
          <p:nvPr>
            <p:ph type="sldNum" sz="quarter" idx="10"/>
          </p:nvPr>
        </p:nvSpPr>
        <p:spPr/>
        <p:txBody>
          <a:bodyPr/>
          <a:lstStyle>
            <a:lvl1pPr>
              <a:defRPr>
                <a:solidFill>
                  <a:schemeClr val="bg1"/>
                </a:solidFill>
              </a:defRPr>
            </a:lvl1pPr>
          </a:lstStyle>
          <a:p>
            <a:pPr>
              <a:defRPr/>
            </a:pPr>
            <a:fld id="{D16B8BAC-7A9D-4D10-9AB4-B6BD8A5777C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solidFill>
                  <a:schemeClr val="accent3"/>
                </a:solidFill>
              </a:defRPr>
            </a:lvl1pPr>
          </a:lstStyle>
          <a:p>
            <a:pPr>
              <a:defRPr/>
            </a:pPr>
            <a:fld id="{DB51F911-9872-4B24-A7FD-2C5516E4AA1A}"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5954F75-B906-4C76-8DBF-71B6BCDA871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a:noFill/>
          <a:ln>
            <a:noFill/>
          </a:ln>
          <a:extLst/>
        </p:spPr>
        <p:txBody>
          <a:bodyPr/>
          <a:lstStyle>
            <a:lvl1pPr>
              <a:defRPr lang="en-US" sz="2400" b="0" kern="1200">
                <a:solidFill>
                  <a:srgbClr val="628DBB"/>
                </a:solidFill>
                <a:latin typeface="Verdana" pitchFamily="-1" charset="0"/>
                <a:ea typeface="+mn-ea"/>
                <a:cs typeface="Arial" charset="0"/>
              </a:defRPr>
            </a:lvl1pPr>
          </a:lstStyle>
          <a:p>
            <a:pPr lvl="0"/>
            <a:r>
              <a:rPr lang="en-US"/>
              <a:t>Click to edit Master title style</a:t>
            </a:r>
          </a:p>
        </p:txBody>
      </p:sp>
      <p:sp>
        <p:nvSpPr>
          <p:cNvPr id="3" name="Content Placeholder 2"/>
          <p:cNvSpPr>
            <a:spLocks noGrp="1"/>
          </p:cNvSpPr>
          <p:nvPr>
            <p:ph sz="half" idx="1"/>
          </p:nvPr>
        </p:nvSpPr>
        <p:spPr>
          <a:xfrm>
            <a:off x="365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56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D60E6108-4ED6-4433-BA0D-75963D80D07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714375"/>
            <a:ext cx="9144000" cy="785813"/>
          </a:xfrm>
          <a:prstGeom prst="rect">
            <a:avLst/>
          </a:prstGeom>
          <a:solidFill>
            <a:schemeClr val="bg1"/>
          </a:solidFill>
          <a:ln w="9525" algn="ctr">
            <a:noFill/>
            <a:round/>
            <a:headEnd/>
            <a:tailEnd/>
          </a:ln>
        </p:spPr>
        <p:txBody>
          <a:bodyPr lIns="0" tIns="0" rIns="0" bIns="0"/>
          <a:lstStyle/>
          <a:p>
            <a:pPr>
              <a:spcBef>
                <a:spcPct val="50000"/>
              </a:spcBef>
              <a:defRPr/>
            </a:pPr>
            <a:endParaRPr lang="en-US" dirty="0"/>
          </a:p>
        </p:txBody>
      </p:sp>
      <p:sp>
        <p:nvSpPr>
          <p:cNvPr id="2" name="Title 1"/>
          <p:cNvSpPr>
            <a:spLocks noGrp="1"/>
          </p:cNvSpPr>
          <p:nvPr>
            <p:ph type="title"/>
          </p:nvPr>
        </p:nvSpPr>
        <p:spPr>
          <a:xfrm>
            <a:off x="365125" y="207670"/>
            <a:ext cx="8229600" cy="450056"/>
          </a:xfrm>
          <a:noFill/>
          <a:ln>
            <a:noFill/>
          </a:ln>
          <a:extLst/>
        </p:spPr>
        <p:txBody>
          <a:bodyPr/>
          <a:lstStyle>
            <a:lvl1pPr>
              <a:defRPr lang="en-US"/>
            </a:lvl1pPr>
          </a:lstStyle>
          <a:p>
            <a:pPr lvl="0"/>
            <a:r>
              <a:rPr lang="en-US"/>
              <a:t>Click to edit Master title style</a:t>
            </a:r>
          </a:p>
        </p:txBody>
      </p:sp>
      <p:sp>
        <p:nvSpPr>
          <p:cNvPr id="8" name="Slide Number Placeholder 4"/>
          <p:cNvSpPr txBox="1">
            <a:spLocks/>
          </p:cNvSpPr>
          <p:nvPr userDrawn="1"/>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p:spPr>
        <p:txBody>
          <a:bodyPr/>
          <a:lstStyle>
            <a:lvl1pPr>
              <a:defRPr lang="en-US"/>
            </a:lvl1pPr>
          </a:lstStyle>
          <a:p>
            <a:pPr lvl="0"/>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E4C9FFE0-BAFC-47E5-9493-BE1D780B663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639683D-1C67-49D7-8285-8FBF4904778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udentExample">
    <p:spTree>
      <p:nvGrpSpPr>
        <p:cNvPr id="1" name=""/>
        <p:cNvGrpSpPr/>
        <p:nvPr/>
      </p:nvGrpSpPr>
      <p:grpSpPr>
        <a:xfrm>
          <a:off x="0" y="0"/>
          <a:ext cx="0" cy="0"/>
          <a:chOff x="0" y="0"/>
          <a:chExt cx="0" cy="0"/>
        </a:xfrm>
      </p:grpSpPr>
      <p:sp>
        <p:nvSpPr>
          <p:cNvPr id="2" name="Title 1"/>
          <p:cNvSpPr>
            <a:spLocks noGrp="1"/>
          </p:cNvSpPr>
          <p:nvPr>
            <p:ph type="title"/>
          </p:nvPr>
        </p:nvSpPr>
        <p:spPr>
          <a:xfrm>
            <a:off x="365125" y="186742"/>
            <a:ext cx="8229600" cy="900112"/>
          </a:xfrm>
          <a:noFill/>
          <a:ln>
            <a:noFill/>
          </a:ln>
          <a:extLst/>
        </p:spPr>
        <p:txBody>
          <a:bodyPr/>
          <a:lstStyle>
            <a:lvl1pPr>
              <a:defRPr lang="en-US" dirty="0"/>
            </a:lvl1pPr>
          </a:lstStyle>
          <a:p>
            <a:pPr lvl="0"/>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06CF7D24-BF4A-42E9-9917-DCA939518D5D}"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6502400"/>
            <a:ext cx="91567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1027" name="Rectangle 6"/>
          <p:cNvSpPr>
            <a:spLocks noChangeArrowheads="1"/>
          </p:cNvSpPr>
          <p:nvPr/>
        </p:nvSpPr>
        <p:spPr bwMode="auto">
          <a:xfrm>
            <a:off x="0" y="0"/>
            <a:ext cx="9144000" cy="1193800"/>
          </a:xfrm>
          <a:prstGeom prst="rect">
            <a:avLst/>
          </a:prstGeom>
          <a:solidFill>
            <a:srgbClr val="E3EDF4"/>
          </a:solidFill>
          <a:ln w="9525">
            <a:noFill/>
            <a:round/>
            <a:headEnd/>
            <a:tailEnd/>
          </a:ln>
        </p:spPr>
        <p:txBody>
          <a:bodyPr lIns="0" tIns="0" rIns="0" bIns="0"/>
          <a:lstStyle/>
          <a:p>
            <a:pPr>
              <a:spcBef>
                <a:spcPct val="50000"/>
              </a:spcBef>
              <a:defRPr/>
            </a:pPr>
            <a:endParaRPr lang="en-US" dirty="0"/>
          </a:p>
        </p:txBody>
      </p:sp>
      <p:sp>
        <p:nvSpPr>
          <p:cNvPr id="1028" name="Rectangle 2"/>
          <p:cNvSpPr>
            <a:spLocks noGrp="1" noChangeArrowheads="1"/>
          </p:cNvSpPr>
          <p:nvPr>
            <p:ph type="title"/>
          </p:nvPr>
        </p:nvSpPr>
        <p:spPr bwMode="auto">
          <a:xfrm>
            <a:off x="365125" y="234950"/>
            <a:ext cx="8229600" cy="90011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365125" y="1546225"/>
            <a:ext cx="8229600"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72070" name="Rectangle 6"/>
          <p:cNvSpPr>
            <a:spLocks noGrp="1" noChangeArrowheads="1"/>
          </p:cNvSpPr>
          <p:nvPr>
            <p:ph type="sldNum" sz="quarter" idx="4"/>
          </p:nvPr>
        </p:nvSpPr>
        <p:spPr bwMode="gray">
          <a:xfrm>
            <a:off x="8623300" y="6584950"/>
            <a:ext cx="520700" cy="2730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b="1">
                <a:solidFill>
                  <a:schemeClr val="bg1"/>
                </a:solidFill>
                <a:latin typeface="Verdana" pitchFamily="-1" charset="0"/>
                <a:cs typeface="Arial" charset="0"/>
              </a:defRPr>
            </a:lvl1pPr>
          </a:lstStyle>
          <a:p>
            <a:pPr>
              <a:defRPr/>
            </a:pPr>
            <a:fld id="{08C499F4-69B0-410F-8D93-A17F0EBCB59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062" r:id="rId1"/>
    <p:sldLayoutId id="2147484056" r:id="rId2"/>
    <p:sldLayoutId id="2147484057" r:id="rId3"/>
    <p:sldLayoutId id="2147484058" r:id="rId4"/>
    <p:sldLayoutId id="2147484063" r:id="rId5"/>
    <p:sldLayoutId id="2147484059" r:id="rId6"/>
    <p:sldLayoutId id="2147484060" r:id="rId7"/>
    <p:sldLayoutId id="2147484061" r:id="rId8"/>
  </p:sldLayoutIdLst>
  <p:timing>
    <p:tnLst>
      <p:par>
        <p:cTn id="1" dur="indefinite" restart="never" nodeType="tmRoot"/>
      </p:par>
    </p:tnLst>
  </p:timing>
  <p:hf hdr="0" dt="0"/>
  <p:txStyles>
    <p:titleStyle>
      <a:lvl1pPr algn="l" rtl="0" eaLnBrk="0" fontAlgn="base" hangingPunct="0">
        <a:spcBef>
          <a:spcPct val="0"/>
        </a:spcBef>
        <a:spcAft>
          <a:spcPct val="0"/>
        </a:spcAft>
        <a:defRPr lang="en-US" sz="2400" kern="1200">
          <a:solidFill>
            <a:srgbClr val="628DBB"/>
          </a:solidFill>
          <a:latin typeface="Verdana" pitchFamily="-1" charset="0"/>
          <a:ea typeface="+mn-ea"/>
          <a:cs typeface="Arial" charset="0"/>
        </a:defRPr>
      </a:lvl1pPr>
      <a:lvl2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2pPr>
      <a:lvl3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3pPr>
      <a:lvl4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4pPr>
      <a:lvl5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5pPr>
      <a:lvl6pPr marL="4572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6pPr>
      <a:lvl7pPr marL="9144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7pPr>
      <a:lvl8pPr marL="13716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8pPr>
      <a:lvl9pPr marL="18288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9pPr>
    </p:titleStyle>
    <p:bodyStyle>
      <a:lvl1pPr marL="342900" indent="-342900" algn="l" rtl="0" eaLnBrk="0" fontAlgn="base" hangingPunct="0">
        <a:spcBef>
          <a:spcPct val="50000"/>
        </a:spcBef>
        <a:spcAft>
          <a:spcPct val="0"/>
        </a:spcAft>
        <a:buSzPct val="80000"/>
        <a:buFont typeface="Verdana" pitchFamily="34" charset="0"/>
        <a:defRPr sz="2400">
          <a:solidFill>
            <a:schemeClr val="tx1"/>
          </a:solidFill>
          <a:latin typeface="Gill Sans MT Pro Book"/>
          <a:ea typeface="+mn-ea"/>
          <a:cs typeface="Gill Sans MT Pro Book"/>
        </a:defRPr>
      </a:lvl1pPr>
      <a:lvl2pPr marL="336550" indent="-334963" algn="l" rtl="0" eaLnBrk="0" fontAlgn="base" hangingPunct="0">
        <a:spcBef>
          <a:spcPct val="50000"/>
        </a:spcBef>
        <a:spcAft>
          <a:spcPct val="0"/>
        </a:spcAft>
        <a:buSzPct val="80000"/>
        <a:buFont typeface="Verdana" pitchFamily="34" charset="0"/>
        <a:buChar char="•"/>
        <a:defRPr sz="2400">
          <a:solidFill>
            <a:schemeClr val="tx1"/>
          </a:solidFill>
          <a:latin typeface="Gill Sans MT Pro Book"/>
          <a:ea typeface="+mn-ea"/>
          <a:cs typeface="Gill Sans MT Pro Book"/>
        </a:defRPr>
      </a:lvl2pPr>
      <a:lvl3pPr marL="690563" indent="-354013"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3pPr>
      <a:lvl4pPr marL="1027113" indent="-336550"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4pPr>
      <a:lvl5pPr marL="2057400" indent="-228600" algn="l" rtl="0" eaLnBrk="0" fontAlgn="base" hangingPunct="0">
        <a:lnSpc>
          <a:spcPct val="120000"/>
        </a:lnSpc>
        <a:spcBef>
          <a:spcPct val="0"/>
        </a:spcBef>
        <a:spcAft>
          <a:spcPct val="0"/>
        </a:spcAft>
        <a:buSzPct val="80000"/>
        <a:buFont typeface="Verdana" pitchFamily="34" charset="0"/>
        <a:buChar char="•"/>
        <a:defRPr sz="2000">
          <a:solidFill>
            <a:schemeClr val="tx1"/>
          </a:solidFill>
          <a:latin typeface="+mn-lt"/>
          <a:ea typeface="+mn-ea"/>
          <a:cs typeface="+mn-cs"/>
        </a:defRPr>
      </a:lvl5pPr>
      <a:lvl6pPr marL="25146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6pPr>
      <a:lvl7pPr marL="29718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7pPr>
      <a:lvl8pPr marL="34290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8pPr>
      <a:lvl9pPr marL="38862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13" Type="http://schemas.openxmlformats.org/officeDocument/2006/relationships/image" Target="../media/image6.png"/><Relationship Id="rId3" Type="http://schemas.openxmlformats.org/officeDocument/2006/relationships/tags" Target="../tags/tag5.xml"/><Relationship Id="rId7" Type="http://schemas.openxmlformats.org/officeDocument/2006/relationships/slideLayout" Target="../slideLayouts/slideLayout1.xml"/><Relationship Id="rId12" Type="http://schemas.openxmlformats.org/officeDocument/2006/relationships/image" Target="../media/image5.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image" Target="../media/image4.png"/><Relationship Id="rId5" Type="http://schemas.openxmlformats.org/officeDocument/2006/relationships/tags" Target="../tags/tag7.xml"/><Relationship Id="rId10" Type="http://schemas.openxmlformats.org/officeDocument/2006/relationships/image" Target="../media/image3.png"/><Relationship Id="rId4" Type="http://schemas.openxmlformats.org/officeDocument/2006/relationships/tags" Target="../tags/tag6.xm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mailto:emscassessinfo@mail.nysed.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engageny.org/resource/common-core-shifts/" TargetMode="External"/><Relationship Id="rId5" Type="http://schemas.openxmlformats.org/officeDocument/2006/relationships/hyperlink" Target="mailto:educatoreval@mail.nysed.gov" TargetMode="External"/><Relationship Id="rId4" Type="http://schemas.openxmlformats.org/officeDocument/2006/relationships/hyperlink" Target="http://www.p12.nysed.gov/assessment/ei/eigen.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4" descr="image3_title.png"/>
          <p:cNvPicPr>
            <a:picLocks noChangeAspect="1"/>
          </p:cNvPicPr>
          <p:nvPr>
            <p:custDataLst>
              <p:tags r:id="rId2"/>
            </p:custDataLst>
          </p:nvPr>
        </p:nvPicPr>
        <p:blipFill>
          <a:blip r:embed="rId9"/>
          <a:srcRect/>
          <a:stretch>
            <a:fillRect/>
          </a:stretch>
        </p:blipFill>
        <p:spPr bwMode="auto">
          <a:xfrm rot="1210289">
            <a:off x="2965450" y="2470150"/>
            <a:ext cx="3213100" cy="2260600"/>
          </a:xfrm>
          <a:prstGeom prst="rect">
            <a:avLst/>
          </a:prstGeom>
          <a:noFill/>
          <a:ln w="9525">
            <a:noFill/>
            <a:miter lim="800000"/>
            <a:headEnd/>
            <a:tailEnd/>
          </a:ln>
        </p:spPr>
      </p:pic>
      <p:pic>
        <p:nvPicPr>
          <p:cNvPr id="4099" name="Picture 15" descr="image4_title.png"/>
          <p:cNvPicPr>
            <a:picLocks noChangeAspect="1"/>
          </p:cNvPicPr>
          <p:nvPr>
            <p:custDataLst>
              <p:tags r:id="rId3"/>
            </p:custDataLst>
          </p:nvPr>
        </p:nvPicPr>
        <p:blipFill>
          <a:blip r:embed="rId10"/>
          <a:srcRect/>
          <a:stretch>
            <a:fillRect/>
          </a:stretch>
        </p:blipFill>
        <p:spPr bwMode="auto">
          <a:xfrm rot="-913974">
            <a:off x="4708525" y="2728913"/>
            <a:ext cx="3213100" cy="2260600"/>
          </a:xfrm>
          <a:prstGeom prst="rect">
            <a:avLst/>
          </a:prstGeom>
          <a:noFill/>
          <a:ln w="9525">
            <a:noFill/>
            <a:miter lim="800000"/>
            <a:headEnd/>
            <a:tailEnd/>
          </a:ln>
        </p:spPr>
      </p:pic>
      <p:pic>
        <p:nvPicPr>
          <p:cNvPr id="4100" name="Picture 13" descr="image1_title.png"/>
          <p:cNvPicPr>
            <a:picLocks noChangeAspect="1"/>
          </p:cNvPicPr>
          <p:nvPr>
            <p:custDataLst>
              <p:tags r:id="rId4"/>
            </p:custDataLst>
          </p:nvPr>
        </p:nvPicPr>
        <p:blipFill>
          <a:blip r:embed="rId11"/>
          <a:srcRect/>
          <a:stretch>
            <a:fillRect/>
          </a:stretch>
        </p:blipFill>
        <p:spPr bwMode="auto">
          <a:xfrm rot="-1176974">
            <a:off x="106363" y="2841625"/>
            <a:ext cx="3213100" cy="2260600"/>
          </a:xfrm>
          <a:prstGeom prst="rect">
            <a:avLst/>
          </a:prstGeom>
          <a:noFill/>
          <a:ln w="9525">
            <a:noFill/>
            <a:miter lim="800000"/>
            <a:headEnd/>
            <a:tailEnd/>
          </a:ln>
        </p:spPr>
      </p:pic>
      <p:pic>
        <p:nvPicPr>
          <p:cNvPr id="4101" name="PPTShape_0" descr="ny-images-title2.png"/>
          <p:cNvPicPr>
            <a:picLocks noChangeAspect="1"/>
          </p:cNvPicPr>
          <p:nvPr>
            <p:custDataLst>
              <p:tags r:id="rId5"/>
            </p:custDataLst>
          </p:nvPr>
        </p:nvPicPr>
        <p:blipFill>
          <a:blip r:embed="rId12"/>
          <a:srcRect/>
          <a:stretch>
            <a:fillRect/>
          </a:stretch>
        </p:blipFill>
        <p:spPr bwMode="auto">
          <a:xfrm rot="-972850">
            <a:off x="1606550" y="3008313"/>
            <a:ext cx="2790825" cy="1963737"/>
          </a:xfrm>
          <a:prstGeom prst="rect">
            <a:avLst/>
          </a:prstGeom>
          <a:noFill/>
          <a:ln w="9525">
            <a:noFill/>
            <a:miter lim="800000"/>
            <a:headEnd/>
            <a:tailEnd/>
          </a:ln>
        </p:spPr>
      </p:pic>
      <p:pic>
        <p:nvPicPr>
          <p:cNvPr id="4102" name="Picture 20" descr="ny-images-title5.png"/>
          <p:cNvPicPr>
            <a:picLocks noChangeAspect="1"/>
          </p:cNvPicPr>
          <p:nvPr>
            <p:custDataLst>
              <p:tags r:id="rId6"/>
            </p:custDataLst>
          </p:nvPr>
        </p:nvPicPr>
        <p:blipFill>
          <a:blip r:embed="rId13"/>
          <a:srcRect/>
          <a:stretch>
            <a:fillRect/>
          </a:stretch>
        </p:blipFill>
        <p:spPr bwMode="auto">
          <a:xfrm rot="659028">
            <a:off x="6191250" y="3086100"/>
            <a:ext cx="2790825" cy="1963738"/>
          </a:xfrm>
          <a:prstGeom prst="rect">
            <a:avLst/>
          </a:prstGeom>
          <a:noFill/>
          <a:ln w="9525">
            <a:noFill/>
            <a:miter lim="800000"/>
            <a:headEnd/>
            <a:tailEnd/>
          </a:ln>
        </p:spPr>
      </p:pic>
      <p:sp>
        <p:nvSpPr>
          <p:cNvPr id="4103" name="Rectangle 5"/>
          <p:cNvSpPr>
            <a:spLocks noChangeArrowheads="1"/>
          </p:cNvSpPr>
          <p:nvPr/>
        </p:nvSpPr>
        <p:spPr bwMode="auto">
          <a:xfrm>
            <a:off x="0" y="4356100"/>
            <a:ext cx="9156700" cy="2514600"/>
          </a:xfrm>
          <a:prstGeom prst="rect">
            <a:avLst/>
          </a:prstGeom>
          <a:solidFill>
            <a:srgbClr val="628DBB"/>
          </a:solidFill>
          <a:ln w="9525">
            <a:noFill/>
            <a:round/>
            <a:headEnd/>
            <a:tailEnd/>
          </a:ln>
        </p:spPr>
        <p:txBody>
          <a:bodyPr lIns="0" tIns="0" rIns="0" bIns="0"/>
          <a:lstStyle/>
          <a:p>
            <a:pPr>
              <a:spcBef>
                <a:spcPct val="50000"/>
              </a:spcBef>
            </a:pPr>
            <a:endParaRPr lang="en-US" dirty="0"/>
          </a:p>
        </p:txBody>
      </p:sp>
      <p:sp>
        <p:nvSpPr>
          <p:cNvPr id="4104" name="Rectangle 4"/>
          <p:cNvSpPr txBox="1">
            <a:spLocks noChangeArrowheads="1"/>
          </p:cNvSpPr>
          <p:nvPr/>
        </p:nvSpPr>
        <p:spPr bwMode="auto">
          <a:xfrm>
            <a:off x="0" y="4367213"/>
            <a:ext cx="9144000" cy="1701800"/>
          </a:xfrm>
          <a:prstGeom prst="rect">
            <a:avLst/>
          </a:prstGeom>
          <a:noFill/>
          <a:ln w="9525">
            <a:noFill/>
            <a:miter lim="800000"/>
            <a:headEnd/>
            <a:tailEnd/>
          </a:ln>
        </p:spPr>
        <p:txBody>
          <a:bodyPr lIns="0" tIns="0"/>
          <a:lstStyle/>
          <a:p>
            <a:pPr algn="ctr"/>
            <a:r>
              <a:rPr lang="en-US" sz="4000" b="1" dirty="0">
                <a:solidFill>
                  <a:srgbClr val="FBF5EA"/>
                </a:solidFill>
              </a:rPr>
              <a:t>New York State 2013 </a:t>
            </a:r>
            <a:br>
              <a:rPr lang="en-US" sz="4000" b="1" dirty="0">
                <a:solidFill>
                  <a:srgbClr val="FBF5EA"/>
                </a:solidFill>
              </a:rPr>
            </a:br>
            <a:r>
              <a:rPr lang="en-US" sz="4000" b="1" dirty="0">
                <a:solidFill>
                  <a:srgbClr val="FBF5EA"/>
                </a:solidFill>
              </a:rPr>
              <a:t>Grades 3-8 Common Core </a:t>
            </a:r>
            <a:r>
              <a:rPr lang="en-US" sz="4000" b="1" dirty="0" smtClean="0">
                <a:solidFill>
                  <a:srgbClr val="FBF5EA"/>
                </a:solidFill>
              </a:rPr>
              <a:t>Mathematics </a:t>
            </a:r>
            <a:r>
              <a:rPr lang="en-US" sz="4000" b="1" dirty="0">
                <a:solidFill>
                  <a:srgbClr val="FBF5EA"/>
                </a:solidFill>
              </a:rPr>
              <a:t>Rubric and Scoring Turnkey Training</a:t>
            </a:r>
            <a:endParaRPr lang="en-GB" sz="4000" b="1" dirty="0">
              <a:solidFill>
                <a:srgbClr val="FBF5EA"/>
              </a:solidFill>
              <a:latin typeface="Gill Sans MT Pro Book" pitchFamily="-1" charset="0"/>
            </a:endParaRPr>
          </a:p>
        </p:txBody>
      </p:sp>
      <p:sp>
        <p:nvSpPr>
          <p:cNvPr id="2" name="TextBox 1"/>
          <p:cNvSpPr txBox="1"/>
          <p:nvPr/>
        </p:nvSpPr>
        <p:spPr>
          <a:xfrm>
            <a:off x="228964" y="317241"/>
            <a:ext cx="6597062" cy="584775"/>
          </a:xfrm>
          <a:prstGeom prst="rect">
            <a:avLst/>
          </a:prstGeom>
          <a:noFill/>
        </p:spPr>
        <p:txBody>
          <a:bodyPr wrap="none" rtlCol="0">
            <a:spAutoFit/>
          </a:bodyPr>
          <a:lstStyle/>
          <a:p>
            <a:r>
              <a:rPr lang="en-US" sz="3200" dirty="0" smtClean="0"/>
              <a:t>Video 9</a:t>
            </a:r>
            <a:r>
              <a:rPr lang="en-US" sz="3200"/>
              <a:t>: </a:t>
            </a:r>
            <a:r>
              <a:rPr lang="en-US" sz="3200" smtClean="0"/>
              <a:t>3-Point </a:t>
            </a:r>
            <a:r>
              <a:rPr lang="en-US" sz="3200"/>
              <a:t>Holistic Rubric</a:t>
            </a:r>
            <a:endParaRPr lang="en-US" sz="32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3" name="Content Placeholder 2"/>
          <p:cNvSpPr>
            <a:spLocks noGrp="1"/>
          </p:cNvSpPr>
          <p:nvPr>
            <p:ph idx="1"/>
          </p:nvPr>
        </p:nvSpPr>
        <p:spPr/>
        <p:txBody>
          <a:bodyPr/>
          <a:lstStyle/>
          <a:p>
            <a:r>
              <a:rPr lang="en-US" sz="2200" dirty="0" smtClean="0"/>
              <a:t>For questions related to assessment: </a:t>
            </a:r>
          </a:p>
          <a:p>
            <a:pPr lvl="2"/>
            <a:r>
              <a:rPr lang="en-US" sz="2200" dirty="0" smtClean="0"/>
              <a:t>Email your question to: </a:t>
            </a:r>
            <a:r>
              <a:rPr lang="en-US" sz="2200" dirty="0" smtClean="0">
                <a:hlinkClick r:id="rId3"/>
              </a:rPr>
              <a:t>emscassessinfo@mail.nysed.gov</a:t>
            </a:r>
            <a:endParaRPr lang="en-US" sz="2200" dirty="0" smtClean="0"/>
          </a:p>
          <a:p>
            <a:pPr lvl="2"/>
            <a:r>
              <a:rPr lang="en-US" sz="2200" dirty="0" smtClean="0"/>
              <a:t>Check for additional information at the following website </a:t>
            </a:r>
            <a:r>
              <a:rPr lang="en-US" sz="2200" dirty="0">
                <a:hlinkClick r:id="rId4"/>
              </a:rPr>
              <a:t>http://</a:t>
            </a:r>
            <a:r>
              <a:rPr lang="en-US" sz="2200" dirty="0" smtClean="0">
                <a:hlinkClick r:id="rId4"/>
              </a:rPr>
              <a:t>www.p12.nysed.gov/assessment/ei/eigen.html</a:t>
            </a:r>
            <a:endParaRPr lang="en-US" sz="2200" dirty="0" smtClean="0"/>
          </a:p>
          <a:p>
            <a:pPr lvl="2"/>
            <a:r>
              <a:rPr lang="en-US" sz="2200" dirty="0" smtClean="0"/>
              <a:t>For questions related to APPR</a:t>
            </a:r>
          </a:p>
          <a:p>
            <a:pPr lvl="2"/>
            <a:r>
              <a:rPr lang="en-US" sz="2200" dirty="0" smtClean="0"/>
              <a:t>Email your </a:t>
            </a:r>
            <a:r>
              <a:rPr lang="en-US" sz="2200" dirty="0"/>
              <a:t>question to: </a:t>
            </a:r>
            <a:r>
              <a:rPr lang="en-US" sz="2200" dirty="0">
                <a:hlinkClick r:id="rId5"/>
              </a:rPr>
              <a:t>educatoreval@mail.nysed.gov</a:t>
            </a:r>
            <a:endParaRPr lang="en-US" sz="2200" dirty="0"/>
          </a:p>
          <a:p>
            <a:pPr marL="0" indent="0"/>
            <a:r>
              <a:rPr lang="en-US" sz="2200" dirty="0" smtClean="0"/>
              <a:t>Additional information regarding the common core shifts can be found at the following website: </a:t>
            </a:r>
          </a:p>
          <a:p>
            <a:pPr lvl="2"/>
            <a:r>
              <a:rPr lang="en-US" sz="2200" dirty="0">
                <a:hlinkClick r:id="rId6"/>
              </a:rPr>
              <a:t>http://engageny.org/resource/common-core-shifts/</a:t>
            </a:r>
            <a:endParaRPr lang="en-US" sz="2200" dirty="0"/>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10</a:t>
            </a:fld>
            <a:endParaRPr lang="en-US" dirty="0"/>
          </a:p>
        </p:txBody>
      </p:sp>
    </p:spTree>
    <p:extLst>
      <p:ext uri="{BB962C8B-B14F-4D97-AF65-F5344CB8AC3E}">
        <p14:creationId xmlns:p14="http://schemas.microsoft.com/office/powerpoint/2010/main" val="2031182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5AC1CD9-F3E8-49B3-855D-43858F9D0A18}" type="slidenum">
              <a:rPr lang="en-US" smtClean="0"/>
              <a:pPr>
                <a:defRPr/>
              </a:pPr>
              <a:t>2</a:t>
            </a:fld>
            <a:endParaRPr lang="en-US" dirty="0"/>
          </a:p>
        </p:txBody>
      </p:sp>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7719" y="166252"/>
            <a:ext cx="4751105" cy="6148489"/>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842923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4"/>
          <p:cNvSpPr>
            <a:spLocks noGrp="1"/>
          </p:cNvSpPr>
          <p:nvPr>
            <p:ph type="title"/>
          </p:nvPr>
        </p:nvSpPr>
        <p:spPr>
          <a:xfrm>
            <a:off x="365125" y="207963"/>
            <a:ext cx="8229600" cy="449262"/>
          </a:xfrm>
        </p:spPr>
        <p:txBody>
          <a:bodyPr/>
          <a:lstStyle/>
          <a:p>
            <a:r>
              <a:rPr dirty="0" smtClean="0">
                <a:latin typeface="Verdana" pitchFamily="34" charset="0"/>
              </a:rPr>
              <a:t>Mathematics </a:t>
            </a:r>
            <a:r>
              <a:rPr lang="en-US" dirty="0" smtClean="0">
                <a:latin typeface="Verdana" pitchFamily="34" charset="0"/>
              </a:rPr>
              <a:t>3-point</a:t>
            </a:r>
            <a:r>
              <a:rPr dirty="0" smtClean="0">
                <a:latin typeface="Verdana" pitchFamily="34" charset="0"/>
              </a:rPr>
              <a:t> Holistic Rubric</a:t>
            </a:r>
          </a:p>
        </p:txBody>
      </p:sp>
      <p:graphicFrame>
        <p:nvGraphicFramePr>
          <p:cNvPr id="8" name="Content Placeholder 7"/>
          <p:cNvGraphicFramePr>
            <a:graphicFrameLocks noGrp="1"/>
          </p:cNvGraphicFramePr>
          <p:nvPr>
            <p:ph idx="4294967295"/>
          </p:nvPr>
        </p:nvGraphicFramePr>
        <p:xfrm>
          <a:off x="192088" y="955675"/>
          <a:ext cx="8759825" cy="5353685"/>
        </p:xfrm>
        <a:graphic>
          <a:graphicData uri="http://schemas.openxmlformats.org/drawingml/2006/table">
            <a:tbl>
              <a:tblPr firstRow="1" bandRow="1">
                <a:tableStyleId>{5C22544A-7EE6-4342-B048-85BDC9FD1C3A}</a:tableStyleId>
              </a:tblPr>
              <a:tblGrid>
                <a:gridCol w="1169784"/>
                <a:gridCol w="7590041"/>
              </a:tblGrid>
              <a:tr h="252009">
                <a:tc>
                  <a:txBody>
                    <a:bodyPr/>
                    <a:lstStyle/>
                    <a:p>
                      <a:pPr marL="0" marR="0" algn="l" defTabSz="457200" rtl="0" eaLnBrk="1" latinLnBrk="0" hangingPunct="1">
                        <a:lnSpc>
                          <a:spcPct val="100000"/>
                        </a:lnSpc>
                        <a:spcBef>
                          <a:spcPts val="0"/>
                        </a:spcBef>
                        <a:spcAft>
                          <a:spcPts val="0"/>
                        </a:spcAft>
                      </a:pPr>
                      <a:r>
                        <a:rPr lang="en-US" sz="1100" b="0" kern="1200" dirty="0" smtClean="0">
                          <a:solidFill>
                            <a:schemeClr val="dk1"/>
                          </a:solidFill>
                          <a:effectLst/>
                          <a:latin typeface="Gill Sans MT Pro Book"/>
                          <a:ea typeface="Times New Roman"/>
                          <a:cs typeface="+mn-cs"/>
                        </a:rPr>
                        <a:t>Score Point</a:t>
                      </a:r>
                      <a:endParaRPr lang="en-US" sz="1100" b="0" kern="1200" dirty="0">
                        <a:solidFill>
                          <a:schemeClr val="dk1"/>
                        </a:solidFill>
                        <a:effectLst/>
                        <a:latin typeface="Gill Sans MT Pro Book"/>
                        <a:ea typeface="Times New Roman"/>
                        <a:cs typeface="+mn-cs"/>
                      </a:endParaRPr>
                    </a:p>
                  </a:txBody>
                  <a:tcPr marL="91449" marR="91449" marT="45713" marB="457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457200" rtl="0" eaLnBrk="1" latinLnBrk="0" hangingPunct="1">
                        <a:lnSpc>
                          <a:spcPct val="100000"/>
                        </a:lnSpc>
                        <a:spcBef>
                          <a:spcPts val="0"/>
                        </a:spcBef>
                        <a:spcAft>
                          <a:spcPts val="0"/>
                        </a:spcAft>
                      </a:pPr>
                      <a:r>
                        <a:rPr lang="en-US" sz="1100" b="0" kern="1200" dirty="0" smtClean="0">
                          <a:solidFill>
                            <a:schemeClr val="dk1"/>
                          </a:solidFill>
                          <a:effectLst/>
                          <a:latin typeface="Gill Sans MT Pro Book"/>
                          <a:ea typeface="Times New Roman"/>
                          <a:cs typeface="+mn-cs"/>
                        </a:rPr>
                        <a:t>Description</a:t>
                      </a:r>
                      <a:endParaRPr lang="en-US" sz="1100" b="0" kern="1200" dirty="0">
                        <a:solidFill>
                          <a:schemeClr val="dk1"/>
                        </a:solidFill>
                        <a:effectLst/>
                        <a:latin typeface="Gill Sans MT Pro Book"/>
                        <a:ea typeface="Times New Roman"/>
                        <a:cs typeface="+mn-cs"/>
                      </a:endParaRPr>
                    </a:p>
                  </a:txBody>
                  <a:tcPr marL="91449" marR="91449" marT="45713" marB="457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16503">
                <a:tc>
                  <a:txBody>
                    <a:bodyPr/>
                    <a:lstStyle/>
                    <a:p>
                      <a:pPr marL="0" marR="0" algn="l" defTabSz="457200" rtl="0" eaLnBrk="1" latinLnBrk="0" hangingPunct="1">
                        <a:lnSpc>
                          <a:spcPct val="150000"/>
                        </a:lnSpc>
                        <a:spcBef>
                          <a:spcPts val="0"/>
                        </a:spcBef>
                        <a:spcAft>
                          <a:spcPts val="0"/>
                        </a:spcAft>
                      </a:pPr>
                      <a:r>
                        <a:rPr lang="en-US" sz="1100" b="0" kern="1200" dirty="0">
                          <a:solidFill>
                            <a:schemeClr val="dk1"/>
                          </a:solidFill>
                          <a:effectLst/>
                          <a:latin typeface="Gill Sans MT Pro Book"/>
                          <a:ea typeface="Times New Roman"/>
                          <a:cs typeface="+mn-cs"/>
                        </a:rPr>
                        <a:t>3 Points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b="0" kern="1200" dirty="0">
                          <a:solidFill>
                            <a:schemeClr val="dk1"/>
                          </a:solidFill>
                          <a:effectLst/>
                          <a:latin typeface="Gill Sans MT Pro Book"/>
                          <a:ea typeface="Times New Roman"/>
                          <a:cs typeface="+mn-cs"/>
                        </a:rPr>
                        <a:t>A three-point response answers the question correctly.</a:t>
                      </a:r>
                    </a:p>
                    <a:p>
                      <a:pPr marL="0" marR="0">
                        <a:spcBef>
                          <a:spcPts val="0"/>
                        </a:spcBef>
                        <a:spcAft>
                          <a:spcPts val="0"/>
                        </a:spcAft>
                      </a:pPr>
                      <a:r>
                        <a:rPr lang="en-US" sz="1100" b="0" kern="1200" dirty="0">
                          <a:solidFill>
                            <a:schemeClr val="dk1"/>
                          </a:solidFill>
                          <a:effectLst/>
                          <a:latin typeface="Gill Sans MT Pro Book"/>
                          <a:ea typeface="Times New Roman"/>
                          <a:cs typeface="+mn-cs"/>
                        </a:rPr>
                        <a:t> </a:t>
                      </a:r>
                    </a:p>
                    <a:p>
                      <a:pPr marL="0" marR="0">
                        <a:spcBef>
                          <a:spcPts val="0"/>
                        </a:spcBef>
                        <a:spcAft>
                          <a:spcPts val="0"/>
                        </a:spcAft>
                      </a:pPr>
                      <a:r>
                        <a:rPr lang="en-US" sz="1100" b="0" kern="1200" dirty="0">
                          <a:solidFill>
                            <a:schemeClr val="dk1"/>
                          </a:solidFill>
                          <a:effectLst/>
                          <a:latin typeface="Gill Sans MT Pro Book"/>
                          <a:ea typeface="Times New Roman"/>
                          <a:cs typeface="+mn-cs"/>
                        </a:rPr>
                        <a:t>This </a:t>
                      </a:r>
                      <a:r>
                        <a:rPr lang="en-US" sz="1100" b="0" kern="1200" dirty="0" smtClean="0">
                          <a:solidFill>
                            <a:schemeClr val="dk1"/>
                          </a:solidFill>
                          <a:effectLst/>
                          <a:latin typeface="Gill Sans MT Pro Book"/>
                          <a:ea typeface="Times New Roman"/>
                          <a:cs typeface="+mn-cs"/>
                        </a:rPr>
                        <a:t>response</a:t>
                      </a:r>
                    </a:p>
                    <a:p>
                      <a:pPr marL="342900" marR="0" lvl="0" indent="-342900">
                        <a:spcBef>
                          <a:spcPts val="0"/>
                        </a:spcBef>
                        <a:spcAft>
                          <a:spcPts val="0"/>
                        </a:spcAft>
                        <a:buFont typeface="Symbol"/>
                        <a:buChar char=""/>
                        <a:tabLst>
                          <a:tab pos="457200" algn="l"/>
                        </a:tabLst>
                      </a:pPr>
                      <a:r>
                        <a:rPr lang="en-US" sz="1100" b="0" kern="1200" dirty="0" smtClean="0">
                          <a:solidFill>
                            <a:schemeClr val="dk1"/>
                          </a:solidFill>
                          <a:effectLst/>
                          <a:latin typeface="Gill Sans MT Pro Book"/>
                          <a:ea typeface="Times New Roman"/>
                          <a:cs typeface="+mn-cs"/>
                        </a:rPr>
                        <a:t>demonstrates a thorough understanding of the mathematical concepts but may contain errors that do not detract from the demonstration of understanding</a:t>
                      </a:r>
                    </a:p>
                    <a:p>
                      <a:pPr marL="342900" marR="0" lvl="0" indent="-342900">
                        <a:spcBef>
                          <a:spcPts val="0"/>
                        </a:spcBef>
                        <a:spcAft>
                          <a:spcPts val="0"/>
                        </a:spcAft>
                        <a:buFont typeface="Symbol"/>
                        <a:buChar char=""/>
                        <a:tabLst>
                          <a:tab pos="457200" algn="l"/>
                        </a:tabLst>
                      </a:pPr>
                      <a:r>
                        <a:rPr lang="en-US" sz="1100" b="0" kern="1200" dirty="0" smtClean="0">
                          <a:solidFill>
                            <a:schemeClr val="dk1"/>
                          </a:solidFill>
                          <a:effectLst/>
                          <a:latin typeface="Gill Sans MT Pro Book"/>
                          <a:ea typeface="Times New Roman"/>
                          <a:cs typeface="+mn-cs"/>
                        </a:rPr>
                        <a:t>indicates </a:t>
                      </a:r>
                      <a:r>
                        <a:rPr lang="en-US" sz="1100" b="0" kern="1200" dirty="0">
                          <a:solidFill>
                            <a:schemeClr val="dk1"/>
                          </a:solidFill>
                          <a:effectLst/>
                          <a:latin typeface="Gill Sans MT Pro Book"/>
                          <a:ea typeface="Times New Roman"/>
                          <a:cs typeface="+mn-cs"/>
                        </a:rPr>
                        <a:t>that the student has completed the task correctly, using mathematically sound </a:t>
                      </a:r>
                      <a:r>
                        <a:rPr lang="en-US" sz="1100" b="0" kern="1200" dirty="0" smtClean="0">
                          <a:solidFill>
                            <a:schemeClr val="dk1"/>
                          </a:solidFill>
                          <a:effectLst/>
                          <a:latin typeface="Gill Sans MT Pro Book"/>
                          <a:ea typeface="Times New Roman"/>
                          <a:cs typeface="+mn-cs"/>
                        </a:rPr>
                        <a:t>procedures</a:t>
                      </a:r>
                      <a:endParaRPr lang="en-US" sz="1100" b="0" kern="1200" dirty="0">
                        <a:solidFill>
                          <a:schemeClr val="dk1"/>
                        </a:solidFill>
                        <a:effectLst/>
                        <a:latin typeface="Gill Sans MT Pro Book"/>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81242">
                <a:tc>
                  <a:txBody>
                    <a:bodyPr/>
                    <a:lstStyle/>
                    <a:p>
                      <a:pPr marL="0" marR="0" algn="l" defTabSz="457200" rtl="0" eaLnBrk="1" latinLnBrk="0" hangingPunct="1">
                        <a:lnSpc>
                          <a:spcPct val="150000"/>
                        </a:lnSpc>
                        <a:spcBef>
                          <a:spcPts val="0"/>
                        </a:spcBef>
                        <a:spcAft>
                          <a:spcPts val="0"/>
                        </a:spcAft>
                      </a:pPr>
                      <a:r>
                        <a:rPr lang="en-US" sz="1100" b="0" kern="1200" dirty="0">
                          <a:solidFill>
                            <a:schemeClr val="dk1"/>
                          </a:solidFill>
                          <a:effectLst/>
                          <a:latin typeface="Gill Sans MT Pro Book"/>
                          <a:ea typeface="Times New Roman"/>
                          <a:cs typeface="+mn-cs"/>
                        </a:rPr>
                        <a:t>2 Points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b="0" kern="1200" dirty="0">
                          <a:solidFill>
                            <a:schemeClr val="dk1"/>
                          </a:solidFill>
                          <a:effectLst/>
                          <a:latin typeface="Gill Sans MT Pro Book"/>
                          <a:ea typeface="Times New Roman"/>
                          <a:cs typeface="+mn-cs"/>
                        </a:rPr>
                        <a:t>A two-point response is partially correct.</a:t>
                      </a:r>
                    </a:p>
                    <a:p>
                      <a:pPr marL="0" marR="0">
                        <a:spcBef>
                          <a:spcPts val="0"/>
                        </a:spcBef>
                        <a:spcAft>
                          <a:spcPts val="0"/>
                        </a:spcAft>
                      </a:pPr>
                      <a:endParaRPr lang="en-US" sz="1100" b="0" kern="1200" dirty="0">
                        <a:solidFill>
                          <a:schemeClr val="dk1"/>
                        </a:solidFill>
                        <a:effectLst/>
                        <a:latin typeface="Gill Sans MT Pro Book"/>
                        <a:ea typeface="Times New Roman"/>
                        <a:cs typeface="+mn-cs"/>
                      </a:endParaRPr>
                    </a:p>
                    <a:p>
                      <a:pPr marL="0" marR="0">
                        <a:spcBef>
                          <a:spcPts val="0"/>
                        </a:spcBef>
                        <a:spcAft>
                          <a:spcPts val="0"/>
                        </a:spcAft>
                      </a:pPr>
                      <a:r>
                        <a:rPr lang="en-US" sz="1100" b="0" kern="1200" dirty="0" smtClean="0">
                          <a:solidFill>
                            <a:schemeClr val="dk1"/>
                          </a:solidFill>
                          <a:effectLst/>
                          <a:latin typeface="Gill Sans MT Pro Book"/>
                          <a:ea typeface="Times New Roman"/>
                          <a:cs typeface="+mn-cs"/>
                        </a:rPr>
                        <a:t>This response</a:t>
                      </a:r>
                      <a:endParaRPr lang="en-US" sz="1100" b="0" kern="1200" dirty="0">
                        <a:solidFill>
                          <a:schemeClr val="dk1"/>
                        </a:solidFill>
                        <a:effectLst/>
                        <a:latin typeface="Gill Sans MT Pro Book"/>
                        <a:ea typeface="Times New Roman"/>
                        <a:cs typeface="+mn-cs"/>
                      </a:endParaRPr>
                    </a:p>
                    <a:p>
                      <a:pPr marL="342900" marR="0" lvl="0" indent="-342900">
                        <a:spcBef>
                          <a:spcPts val="0"/>
                        </a:spcBef>
                        <a:spcAft>
                          <a:spcPts val="0"/>
                        </a:spcAft>
                        <a:buFont typeface="Symbol"/>
                        <a:buChar char=""/>
                        <a:tabLst>
                          <a:tab pos="457200" algn="l"/>
                        </a:tabLst>
                      </a:pPr>
                      <a:r>
                        <a:rPr lang="en-US" sz="1100" b="0" kern="1200" dirty="0" smtClean="0">
                          <a:solidFill>
                            <a:schemeClr val="dk1"/>
                          </a:solidFill>
                          <a:effectLst/>
                          <a:latin typeface="Gill Sans MT Pro Book"/>
                          <a:ea typeface="Times New Roman"/>
                          <a:cs typeface="+mn-cs"/>
                        </a:rPr>
                        <a:t>demonstrates </a:t>
                      </a:r>
                      <a:r>
                        <a:rPr lang="en-US" sz="1100" b="0" kern="1200" dirty="0">
                          <a:solidFill>
                            <a:schemeClr val="dk1"/>
                          </a:solidFill>
                          <a:effectLst/>
                          <a:latin typeface="Gill Sans MT Pro Book"/>
                          <a:ea typeface="Times New Roman"/>
                          <a:cs typeface="+mn-cs"/>
                        </a:rPr>
                        <a:t>partial understanding of the mathematical concepts and/or procedures embodied in the </a:t>
                      </a:r>
                      <a:r>
                        <a:rPr lang="en-US" sz="1100" b="0" kern="1200" dirty="0" smtClean="0">
                          <a:solidFill>
                            <a:schemeClr val="dk1"/>
                          </a:solidFill>
                          <a:effectLst/>
                          <a:latin typeface="Gill Sans MT Pro Book"/>
                          <a:ea typeface="Times New Roman"/>
                          <a:cs typeface="+mn-cs"/>
                        </a:rPr>
                        <a:t>task</a:t>
                      </a:r>
                      <a:endParaRPr lang="en-US" sz="1100" b="0" kern="1200" dirty="0">
                        <a:solidFill>
                          <a:schemeClr val="dk1"/>
                        </a:solidFill>
                        <a:effectLst/>
                        <a:latin typeface="Gill Sans MT Pro Book"/>
                        <a:ea typeface="Times New Roman"/>
                        <a:cs typeface="+mn-cs"/>
                      </a:endParaRPr>
                    </a:p>
                    <a:p>
                      <a:pPr marL="342900" marR="0" lvl="0" indent="-342900">
                        <a:spcBef>
                          <a:spcPts val="0"/>
                        </a:spcBef>
                        <a:spcAft>
                          <a:spcPts val="0"/>
                        </a:spcAft>
                        <a:buFont typeface="Symbol"/>
                        <a:buChar char=""/>
                        <a:tabLst>
                          <a:tab pos="457200" algn="l"/>
                        </a:tabLst>
                      </a:pPr>
                      <a:r>
                        <a:rPr lang="en-US" sz="1100" b="0" kern="1200" dirty="0" smtClean="0">
                          <a:solidFill>
                            <a:schemeClr val="dk1"/>
                          </a:solidFill>
                          <a:effectLst/>
                          <a:latin typeface="Gill Sans MT Pro Book"/>
                          <a:ea typeface="Times New Roman"/>
                          <a:cs typeface="+mn-cs"/>
                        </a:rPr>
                        <a:t>addresses </a:t>
                      </a:r>
                      <a:r>
                        <a:rPr lang="en-US" sz="1100" b="0" kern="1200" dirty="0">
                          <a:solidFill>
                            <a:schemeClr val="dk1"/>
                          </a:solidFill>
                          <a:effectLst/>
                          <a:latin typeface="Gill Sans MT Pro Book"/>
                          <a:ea typeface="Times New Roman"/>
                          <a:cs typeface="+mn-cs"/>
                        </a:rPr>
                        <a:t>most aspects of the task, using mathematically sound </a:t>
                      </a:r>
                      <a:r>
                        <a:rPr lang="en-US" sz="1100" b="0" kern="1200" dirty="0" smtClean="0">
                          <a:solidFill>
                            <a:schemeClr val="dk1"/>
                          </a:solidFill>
                          <a:effectLst/>
                          <a:latin typeface="Gill Sans MT Pro Book"/>
                          <a:ea typeface="Times New Roman"/>
                          <a:cs typeface="+mn-cs"/>
                        </a:rPr>
                        <a:t>procedures</a:t>
                      </a:r>
                      <a:endParaRPr lang="en-US" sz="1100" b="0" kern="1200" dirty="0">
                        <a:solidFill>
                          <a:schemeClr val="dk1"/>
                        </a:solidFill>
                        <a:effectLst/>
                        <a:latin typeface="Gill Sans MT Pro Book"/>
                        <a:ea typeface="Times New Roman"/>
                        <a:cs typeface="+mn-cs"/>
                      </a:endParaRPr>
                    </a:p>
                    <a:p>
                      <a:pPr marL="342900" marR="0" lvl="0" indent="-342900">
                        <a:spcBef>
                          <a:spcPts val="0"/>
                        </a:spcBef>
                        <a:spcAft>
                          <a:spcPts val="0"/>
                        </a:spcAft>
                        <a:buFont typeface="Symbol"/>
                        <a:buChar char=""/>
                        <a:tabLst>
                          <a:tab pos="457200" algn="l"/>
                        </a:tabLst>
                      </a:pPr>
                      <a:r>
                        <a:rPr lang="en-US" sz="1100" b="0" kern="1200" dirty="0" smtClean="0">
                          <a:solidFill>
                            <a:schemeClr val="dk1"/>
                          </a:solidFill>
                          <a:effectLst/>
                          <a:latin typeface="Gill Sans MT Pro Book"/>
                          <a:ea typeface="Times New Roman"/>
                          <a:cs typeface="+mn-cs"/>
                        </a:rPr>
                        <a:t>may </a:t>
                      </a:r>
                      <a:r>
                        <a:rPr lang="en-US" sz="1100" b="0" kern="1200" dirty="0">
                          <a:solidFill>
                            <a:schemeClr val="dk1"/>
                          </a:solidFill>
                          <a:effectLst/>
                          <a:latin typeface="Gill Sans MT Pro Book"/>
                          <a:ea typeface="Times New Roman"/>
                          <a:cs typeface="+mn-cs"/>
                        </a:rPr>
                        <a:t>contain an incorrect solution but provides complete procedures, reasoning, and/or </a:t>
                      </a:r>
                      <a:r>
                        <a:rPr lang="en-US" sz="1100" b="0" kern="1200" dirty="0" smtClean="0">
                          <a:solidFill>
                            <a:schemeClr val="dk1"/>
                          </a:solidFill>
                          <a:effectLst/>
                          <a:latin typeface="Gill Sans MT Pro Book"/>
                          <a:ea typeface="Times New Roman"/>
                          <a:cs typeface="+mn-cs"/>
                        </a:rPr>
                        <a:t>explanations</a:t>
                      </a:r>
                      <a:endParaRPr lang="en-US" sz="1100" b="0" kern="1200" dirty="0">
                        <a:solidFill>
                          <a:schemeClr val="dk1"/>
                        </a:solidFill>
                        <a:effectLst/>
                        <a:latin typeface="Gill Sans MT Pro Book"/>
                        <a:ea typeface="Times New Roman"/>
                        <a:cs typeface="+mn-cs"/>
                      </a:endParaRPr>
                    </a:p>
                    <a:p>
                      <a:pPr marL="342900" marR="0" lvl="0" indent="-342900">
                        <a:spcBef>
                          <a:spcPts val="0"/>
                        </a:spcBef>
                        <a:spcAft>
                          <a:spcPts val="0"/>
                        </a:spcAft>
                        <a:buFont typeface="Symbol"/>
                        <a:buChar char=""/>
                        <a:tabLst>
                          <a:tab pos="457200" algn="l"/>
                        </a:tabLst>
                      </a:pPr>
                      <a:r>
                        <a:rPr lang="en-US" sz="1100" b="0" kern="1200" dirty="0" smtClean="0">
                          <a:solidFill>
                            <a:schemeClr val="dk1"/>
                          </a:solidFill>
                          <a:effectLst/>
                          <a:latin typeface="Gill Sans MT Pro Book"/>
                          <a:ea typeface="Times New Roman"/>
                          <a:cs typeface="+mn-cs"/>
                        </a:rPr>
                        <a:t>may </a:t>
                      </a:r>
                      <a:r>
                        <a:rPr lang="en-US" sz="1100" b="0" kern="1200" dirty="0">
                          <a:solidFill>
                            <a:schemeClr val="dk1"/>
                          </a:solidFill>
                          <a:effectLst/>
                          <a:latin typeface="Gill Sans MT Pro Book"/>
                          <a:ea typeface="Times New Roman"/>
                          <a:cs typeface="+mn-cs"/>
                        </a:rPr>
                        <a:t>reflect some misunderstanding of the underlying mathematical concepts and/or </a:t>
                      </a:r>
                      <a:r>
                        <a:rPr lang="en-US" sz="1100" b="0" kern="1200" dirty="0" smtClean="0">
                          <a:solidFill>
                            <a:schemeClr val="dk1"/>
                          </a:solidFill>
                          <a:effectLst/>
                          <a:latin typeface="Gill Sans MT Pro Book"/>
                          <a:ea typeface="Times New Roman"/>
                          <a:cs typeface="+mn-cs"/>
                        </a:rPr>
                        <a:t>procedures</a:t>
                      </a:r>
                      <a:endParaRPr lang="en-US" sz="1100" b="0" kern="1200" dirty="0">
                        <a:solidFill>
                          <a:schemeClr val="dk1"/>
                        </a:solidFill>
                        <a:effectLst/>
                        <a:latin typeface="Gill Sans MT Pro Book"/>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93809">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US" sz="1100" b="0" kern="1200" dirty="0" smtClean="0">
                          <a:solidFill>
                            <a:schemeClr val="dk1"/>
                          </a:solidFill>
                          <a:effectLst/>
                          <a:latin typeface="Gill Sans MT Pro Book"/>
                          <a:ea typeface="Times New Roman"/>
                          <a:cs typeface="+mn-cs"/>
                        </a:rPr>
                        <a:t>1 Point</a:t>
                      </a:r>
                    </a:p>
                    <a:p>
                      <a:pPr marL="0" marR="0" algn="l" defTabSz="457200" rtl="0" eaLnBrk="1" latinLnBrk="0" hangingPunct="1">
                        <a:lnSpc>
                          <a:spcPct val="150000"/>
                        </a:lnSpc>
                        <a:spcBef>
                          <a:spcPts val="0"/>
                        </a:spcBef>
                        <a:spcAft>
                          <a:spcPts val="0"/>
                        </a:spcAft>
                      </a:pPr>
                      <a:endParaRPr lang="en-US" sz="1100" b="0" kern="1200" dirty="0">
                        <a:solidFill>
                          <a:schemeClr val="dk1"/>
                        </a:solidFill>
                        <a:effectLst/>
                        <a:latin typeface="Gill Sans MT Pro Book"/>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b="0" kern="1200" dirty="0" smtClean="0">
                          <a:solidFill>
                            <a:schemeClr val="dk1"/>
                          </a:solidFill>
                          <a:effectLst/>
                          <a:latin typeface="Gill Sans MT Pro Book"/>
                          <a:ea typeface="Times New Roman"/>
                          <a:cs typeface="+mn-cs"/>
                        </a:rPr>
                        <a:t>A one-point response is incomplete and exhibits many flaws but is not completely incorrect.</a:t>
                      </a:r>
                    </a:p>
                    <a:p>
                      <a:pPr marL="0" marR="0">
                        <a:spcBef>
                          <a:spcPts val="0"/>
                        </a:spcBef>
                        <a:spcAft>
                          <a:spcPts val="0"/>
                        </a:spcAft>
                      </a:pPr>
                      <a:r>
                        <a:rPr lang="en-US" sz="1100" b="0" kern="1200" dirty="0" smtClean="0">
                          <a:solidFill>
                            <a:schemeClr val="dk1"/>
                          </a:solidFill>
                          <a:effectLst/>
                          <a:latin typeface="Gill Sans MT Pro Book"/>
                          <a:ea typeface="Times New Roman"/>
                          <a:cs typeface="+mn-cs"/>
                        </a:rPr>
                        <a:t> </a:t>
                      </a:r>
                    </a:p>
                    <a:p>
                      <a:pPr marL="0" marR="0">
                        <a:spcBef>
                          <a:spcPts val="0"/>
                        </a:spcBef>
                        <a:spcAft>
                          <a:spcPts val="0"/>
                        </a:spcAft>
                      </a:pPr>
                      <a:r>
                        <a:rPr lang="en-US" sz="1100" b="0" kern="1200" dirty="0" smtClean="0">
                          <a:solidFill>
                            <a:schemeClr val="dk1"/>
                          </a:solidFill>
                          <a:effectLst/>
                          <a:latin typeface="Gill Sans MT Pro Book"/>
                          <a:ea typeface="Times New Roman"/>
                          <a:cs typeface="+mn-cs"/>
                        </a:rPr>
                        <a:t>This response</a:t>
                      </a:r>
                    </a:p>
                    <a:p>
                      <a:pPr marL="0" marR="0">
                        <a:spcBef>
                          <a:spcPts val="0"/>
                        </a:spcBef>
                        <a:spcAft>
                          <a:spcPts val="0"/>
                        </a:spcAft>
                      </a:pPr>
                      <a:r>
                        <a:rPr lang="en-US" sz="1100" b="0" kern="1200" dirty="0" smtClean="0">
                          <a:solidFill>
                            <a:schemeClr val="dk1"/>
                          </a:solidFill>
                          <a:effectLst/>
                          <a:latin typeface="Gill Sans MT Pro Book"/>
                          <a:ea typeface="Times New Roman"/>
                          <a:cs typeface="+mn-cs"/>
                        </a:rPr>
                        <a:t> </a:t>
                      </a:r>
                    </a:p>
                    <a:p>
                      <a:pPr marL="342900" marR="0" lvl="0" indent="-342900">
                        <a:spcBef>
                          <a:spcPts val="0"/>
                        </a:spcBef>
                        <a:spcAft>
                          <a:spcPts val="0"/>
                        </a:spcAft>
                        <a:buFont typeface="Symbol"/>
                        <a:buChar char=""/>
                        <a:tabLst>
                          <a:tab pos="457200" algn="l"/>
                        </a:tabLst>
                      </a:pPr>
                      <a:r>
                        <a:rPr lang="en-US" sz="1100" b="0" kern="1200" dirty="0" smtClean="0">
                          <a:solidFill>
                            <a:schemeClr val="dk1"/>
                          </a:solidFill>
                          <a:effectLst/>
                          <a:latin typeface="Gill Sans MT Pro Book"/>
                          <a:ea typeface="Times New Roman"/>
                          <a:cs typeface="+mn-cs"/>
                        </a:rPr>
                        <a:t>demonstrates only a limited understanding of the mathematical concepts and/or procedures embodied in the task</a:t>
                      </a:r>
                    </a:p>
                    <a:p>
                      <a:pPr marL="342900" marR="0" lvl="0" indent="-342900">
                        <a:spcBef>
                          <a:spcPts val="0"/>
                        </a:spcBef>
                        <a:spcAft>
                          <a:spcPts val="0"/>
                        </a:spcAft>
                        <a:buFont typeface="Symbol"/>
                        <a:buChar char=""/>
                        <a:tabLst>
                          <a:tab pos="457200" algn="l"/>
                        </a:tabLst>
                      </a:pPr>
                      <a:r>
                        <a:rPr lang="en-US" sz="1100" b="0" kern="1200" dirty="0" smtClean="0">
                          <a:solidFill>
                            <a:schemeClr val="dk1"/>
                          </a:solidFill>
                          <a:effectLst/>
                          <a:latin typeface="Gill Sans MT Pro Book"/>
                          <a:ea typeface="Times New Roman"/>
                          <a:cs typeface="+mn-cs"/>
                        </a:rPr>
                        <a:t>may address some elements of the task correctly but reaches an inadequate solution and/or provides reasoning that is faulty or incomplete</a:t>
                      </a:r>
                    </a:p>
                    <a:p>
                      <a:pPr marL="342900" marR="0" lvl="0" indent="-342900">
                        <a:spcBef>
                          <a:spcPts val="0"/>
                        </a:spcBef>
                        <a:spcAft>
                          <a:spcPts val="0"/>
                        </a:spcAft>
                        <a:buFont typeface="Symbol"/>
                        <a:buChar char=""/>
                        <a:tabLst>
                          <a:tab pos="457200" algn="l"/>
                        </a:tabLst>
                      </a:pPr>
                      <a:r>
                        <a:rPr lang="en-US" sz="1100" b="0" kern="1200" dirty="0" smtClean="0">
                          <a:solidFill>
                            <a:schemeClr val="dk1"/>
                          </a:solidFill>
                          <a:effectLst/>
                          <a:latin typeface="Gill Sans MT Pro Book"/>
                          <a:ea typeface="Times New Roman"/>
                          <a:cs typeface="+mn-cs"/>
                        </a:rPr>
                        <a:t>exhibits multiple flaws related to misunderstanding of important aspects of the task, misuse of mathematical procedures, or faulty mathematical reasoning</a:t>
                      </a:r>
                    </a:p>
                    <a:p>
                      <a:pPr marL="342900" marR="0" lvl="0" indent="-342900">
                        <a:spcBef>
                          <a:spcPts val="0"/>
                        </a:spcBef>
                        <a:spcAft>
                          <a:spcPts val="0"/>
                        </a:spcAft>
                        <a:buFont typeface="Symbol"/>
                        <a:buChar char=""/>
                        <a:tabLst>
                          <a:tab pos="457200" algn="l"/>
                        </a:tabLst>
                      </a:pPr>
                      <a:r>
                        <a:rPr lang="en-US" sz="1100" b="0" kern="1200" dirty="0" smtClean="0">
                          <a:solidFill>
                            <a:schemeClr val="dk1"/>
                          </a:solidFill>
                          <a:effectLst/>
                          <a:latin typeface="Gill Sans MT Pro Book"/>
                          <a:ea typeface="Times New Roman"/>
                          <a:cs typeface="+mn-cs"/>
                        </a:rPr>
                        <a:t>reflects a lack of essential understanding of the underlying mathematical concepts</a:t>
                      </a:r>
                    </a:p>
                    <a:p>
                      <a:pPr marL="342900" marR="0" lvl="0" indent="-342900">
                        <a:spcBef>
                          <a:spcPts val="0"/>
                        </a:spcBef>
                        <a:spcAft>
                          <a:spcPts val="0"/>
                        </a:spcAft>
                        <a:buFont typeface="Symbol"/>
                        <a:buChar char=""/>
                        <a:tabLst>
                          <a:tab pos="457200" algn="l"/>
                        </a:tabLst>
                      </a:pPr>
                      <a:r>
                        <a:rPr lang="en-US" sz="1100" b="0" kern="1200" dirty="0" smtClean="0">
                          <a:solidFill>
                            <a:schemeClr val="dk1"/>
                          </a:solidFill>
                          <a:effectLst/>
                          <a:latin typeface="Gill Sans MT Pro Book"/>
                          <a:ea typeface="Times New Roman"/>
                          <a:cs typeface="+mn-cs"/>
                        </a:rPr>
                        <a:t>may contain correct numerical answer(s) but required work is not provided</a:t>
                      </a:r>
                      <a:endParaRPr lang="en-US" sz="1100" b="0" kern="1200" dirty="0">
                        <a:solidFill>
                          <a:schemeClr val="dk1"/>
                        </a:solidFill>
                        <a:effectLst/>
                        <a:latin typeface="Gill Sans MT Pro Book"/>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2834">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US" sz="1100" b="0" kern="1200" dirty="0" smtClean="0">
                          <a:solidFill>
                            <a:schemeClr val="dk1"/>
                          </a:solidFill>
                          <a:effectLst/>
                          <a:latin typeface="Gill Sans MT Pro Book"/>
                          <a:ea typeface="Times New Roman"/>
                          <a:cs typeface="+mn-cs"/>
                        </a:rPr>
                        <a:t>0 Points</a:t>
                      </a:r>
                    </a:p>
                    <a:p>
                      <a:pPr marL="0" marR="0" algn="l" defTabSz="457200" rtl="0" eaLnBrk="1" latinLnBrk="0" hangingPunct="1">
                        <a:lnSpc>
                          <a:spcPct val="150000"/>
                        </a:lnSpc>
                        <a:spcBef>
                          <a:spcPts val="0"/>
                        </a:spcBef>
                        <a:spcAft>
                          <a:spcPts val="0"/>
                        </a:spcAft>
                      </a:pPr>
                      <a:endParaRPr lang="en-US" sz="1100" b="0" kern="1200" dirty="0">
                        <a:solidFill>
                          <a:schemeClr val="dk1"/>
                        </a:solidFill>
                        <a:effectLst/>
                        <a:latin typeface="Gill Sans MT Pro Book"/>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0" indent="-342900" algn="l" defTabSz="457200" rtl="0" eaLnBrk="1" fontAlgn="auto" latinLnBrk="0" hangingPunct="1">
                        <a:lnSpc>
                          <a:spcPct val="100000"/>
                        </a:lnSpc>
                        <a:spcBef>
                          <a:spcPts val="0"/>
                        </a:spcBef>
                        <a:spcAft>
                          <a:spcPts val="0"/>
                        </a:spcAft>
                        <a:buClrTx/>
                        <a:buSzTx/>
                        <a:buFontTx/>
                        <a:buNone/>
                        <a:tabLst>
                          <a:tab pos="457200" algn="l"/>
                        </a:tabLst>
                        <a:defRPr/>
                      </a:pPr>
                      <a:r>
                        <a:rPr lang="en-US" sz="1100" b="0" kern="1200" dirty="0" smtClean="0">
                          <a:solidFill>
                            <a:schemeClr val="dk1"/>
                          </a:solidFill>
                          <a:effectLst/>
                          <a:latin typeface="Gill Sans MT Pro Book"/>
                          <a:ea typeface="Times New Roman"/>
                          <a:cs typeface="+mn-cs"/>
                        </a:rPr>
                        <a:t>A zero-point response is incorrect, irrelevant, incoherent, or contains a correct response arrived at using an obviously </a:t>
                      </a:r>
                    </a:p>
                    <a:p>
                      <a:pPr marL="342900" marR="0" lvl="0" indent="-342900" algn="l" defTabSz="457200" rtl="0" eaLnBrk="1" fontAlgn="auto" latinLnBrk="0" hangingPunct="1">
                        <a:lnSpc>
                          <a:spcPct val="100000"/>
                        </a:lnSpc>
                        <a:spcBef>
                          <a:spcPts val="0"/>
                        </a:spcBef>
                        <a:spcAft>
                          <a:spcPts val="0"/>
                        </a:spcAft>
                        <a:buClrTx/>
                        <a:buSzTx/>
                        <a:buFontTx/>
                        <a:buNone/>
                        <a:tabLst>
                          <a:tab pos="457200" algn="l"/>
                        </a:tabLst>
                        <a:defRPr/>
                      </a:pPr>
                      <a:r>
                        <a:rPr lang="en-US" sz="1100" b="0" kern="1200" dirty="0" smtClean="0">
                          <a:solidFill>
                            <a:schemeClr val="dk1"/>
                          </a:solidFill>
                          <a:effectLst/>
                          <a:latin typeface="Gill Sans MT Pro Book"/>
                          <a:ea typeface="Times New Roman"/>
                          <a:cs typeface="+mn-cs"/>
                        </a:rPr>
                        <a:t>incorrect procedure. Although some parts may contain correct mathematical procedures, holistically they are not</a:t>
                      </a:r>
                    </a:p>
                    <a:p>
                      <a:pPr marL="342900" marR="0" lvl="0" indent="-342900" algn="l" defTabSz="457200" rtl="0" eaLnBrk="1" fontAlgn="auto" latinLnBrk="0" hangingPunct="1">
                        <a:lnSpc>
                          <a:spcPct val="100000"/>
                        </a:lnSpc>
                        <a:spcBef>
                          <a:spcPts val="0"/>
                        </a:spcBef>
                        <a:spcAft>
                          <a:spcPts val="0"/>
                        </a:spcAft>
                        <a:buClrTx/>
                        <a:buSzTx/>
                        <a:buFontTx/>
                        <a:buNone/>
                        <a:tabLst>
                          <a:tab pos="457200" algn="l"/>
                        </a:tabLst>
                        <a:defRPr/>
                      </a:pPr>
                      <a:r>
                        <a:rPr lang="en-US" sz="1100" b="0" kern="1200" dirty="0" smtClean="0">
                          <a:solidFill>
                            <a:schemeClr val="dk1"/>
                          </a:solidFill>
                          <a:effectLst/>
                          <a:latin typeface="Gill Sans MT Pro Book"/>
                          <a:ea typeface="Times New Roman"/>
                          <a:cs typeface="+mn-cs"/>
                        </a:rPr>
                        <a:t>sufficient to demonstrate even a limited understanding of the mathematical concepts embodied in the task.</a:t>
                      </a:r>
                    </a:p>
                    <a:p>
                      <a:pPr marL="342900" marR="0" lvl="0" indent="-342900">
                        <a:spcBef>
                          <a:spcPts val="0"/>
                        </a:spcBef>
                        <a:spcAft>
                          <a:spcPts val="0"/>
                        </a:spcAft>
                        <a:buFont typeface="Symbol"/>
                        <a:buChar char=""/>
                        <a:tabLst>
                          <a:tab pos="457200" algn="l"/>
                        </a:tabLst>
                      </a:pPr>
                      <a:endParaRPr lang="en-US" sz="1100" b="0" kern="1200" dirty="0">
                        <a:solidFill>
                          <a:schemeClr val="dk1"/>
                        </a:solidFill>
                        <a:effectLst/>
                        <a:latin typeface="Gill Sans MT Pro Book"/>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3</a:t>
            </a:fld>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4"/>
          <p:cNvSpPr>
            <a:spLocks noGrp="1"/>
          </p:cNvSpPr>
          <p:nvPr>
            <p:ph type="title"/>
          </p:nvPr>
        </p:nvSpPr>
        <p:spPr>
          <a:xfrm>
            <a:off x="365125" y="207963"/>
            <a:ext cx="8229600" cy="449262"/>
          </a:xfrm>
        </p:spPr>
        <p:txBody>
          <a:bodyPr/>
          <a:lstStyle/>
          <a:p>
            <a:r>
              <a:rPr dirty="0" smtClean="0">
                <a:latin typeface="Verdana" pitchFamily="34" charset="0"/>
              </a:rPr>
              <a:t>Mathematics </a:t>
            </a:r>
            <a:r>
              <a:rPr lang="en-US" dirty="0" smtClean="0">
                <a:latin typeface="Verdana" pitchFamily="34" charset="0"/>
              </a:rPr>
              <a:t>3-point</a:t>
            </a:r>
            <a:r>
              <a:rPr dirty="0" smtClean="0">
                <a:latin typeface="Verdana" pitchFamily="34" charset="0"/>
              </a:rPr>
              <a:t> Holistic Rubric </a:t>
            </a:r>
            <a:r>
              <a:rPr lang="en-US" dirty="0" smtClean="0">
                <a:latin typeface="Verdana" pitchFamily="34" charset="0"/>
              </a:rPr>
              <a:t>(</a:t>
            </a:r>
            <a:r>
              <a:rPr lang="en-US" dirty="0">
                <a:latin typeface="Verdana" pitchFamily="34" charset="0"/>
              </a:rPr>
              <a:t>Continued)</a:t>
            </a:r>
            <a:endParaRPr dirty="0" smtClean="0">
              <a:latin typeface="Verdana" pitchFamily="34" charset="0"/>
            </a:endParaRPr>
          </a:p>
        </p:txBody>
      </p:sp>
      <p:graphicFrame>
        <p:nvGraphicFramePr>
          <p:cNvPr id="8" name="Content Placeholder 7"/>
          <p:cNvGraphicFramePr>
            <a:graphicFrameLocks noGrp="1"/>
          </p:cNvGraphicFramePr>
          <p:nvPr>
            <p:ph idx="4294967295"/>
          </p:nvPr>
        </p:nvGraphicFramePr>
        <p:xfrm>
          <a:off x="192088" y="955675"/>
          <a:ext cx="8759825" cy="2285986"/>
        </p:xfrm>
        <a:graphic>
          <a:graphicData uri="http://schemas.openxmlformats.org/drawingml/2006/table">
            <a:tbl>
              <a:tblPr firstRow="1" bandRow="1">
                <a:tableStyleId>{5C22544A-7EE6-4342-B048-85BDC9FD1C3A}</a:tableStyleId>
              </a:tblPr>
              <a:tblGrid>
                <a:gridCol w="1458292"/>
                <a:gridCol w="7301533"/>
              </a:tblGrid>
              <a:tr h="252009">
                <a:tc>
                  <a:txBody>
                    <a:bodyPr/>
                    <a:lstStyle/>
                    <a:p>
                      <a:pPr marL="0" marR="0" algn="l" defTabSz="457200" rtl="0" eaLnBrk="1" latinLnBrk="0" hangingPunct="1">
                        <a:lnSpc>
                          <a:spcPct val="100000"/>
                        </a:lnSpc>
                        <a:spcBef>
                          <a:spcPts val="0"/>
                        </a:spcBef>
                        <a:spcAft>
                          <a:spcPts val="0"/>
                        </a:spcAft>
                      </a:pPr>
                      <a:r>
                        <a:rPr lang="en-US" sz="1600" b="0" kern="1200" dirty="0" smtClean="0">
                          <a:solidFill>
                            <a:schemeClr val="dk1"/>
                          </a:solidFill>
                          <a:effectLst/>
                          <a:latin typeface="+mn-lt"/>
                          <a:ea typeface="Times New Roman"/>
                          <a:cs typeface="+mn-cs"/>
                        </a:rPr>
                        <a:t>Score Point</a:t>
                      </a:r>
                      <a:endParaRPr lang="en-US" sz="1600" b="0" kern="1200" dirty="0">
                        <a:solidFill>
                          <a:schemeClr val="dk1"/>
                        </a:solidFill>
                        <a:effectLst/>
                        <a:latin typeface="+mn-lt"/>
                        <a:ea typeface="Times New Roman"/>
                        <a:cs typeface="+mn-cs"/>
                      </a:endParaRPr>
                    </a:p>
                  </a:txBody>
                  <a:tcPr marL="91449" marR="91449" marT="45713" marB="457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457200" rtl="0" eaLnBrk="1" latinLnBrk="0" hangingPunct="1">
                        <a:lnSpc>
                          <a:spcPct val="100000"/>
                        </a:lnSpc>
                        <a:spcBef>
                          <a:spcPts val="0"/>
                        </a:spcBef>
                        <a:spcAft>
                          <a:spcPts val="0"/>
                        </a:spcAft>
                      </a:pPr>
                      <a:r>
                        <a:rPr lang="en-US" sz="1600" b="0" kern="1200" dirty="0" smtClean="0">
                          <a:solidFill>
                            <a:schemeClr val="dk1"/>
                          </a:solidFill>
                          <a:effectLst/>
                          <a:latin typeface="+mn-lt"/>
                          <a:ea typeface="Times New Roman"/>
                          <a:cs typeface="+mn-cs"/>
                        </a:rPr>
                        <a:t>Description</a:t>
                      </a:r>
                      <a:endParaRPr lang="en-US" sz="1600" b="0" kern="1200" dirty="0">
                        <a:solidFill>
                          <a:schemeClr val="dk1"/>
                        </a:solidFill>
                        <a:effectLst/>
                        <a:latin typeface="+mn-lt"/>
                        <a:ea typeface="Times New Roman"/>
                        <a:cs typeface="+mn-cs"/>
                      </a:endParaRPr>
                    </a:p>
                  </a:txBody>
                  <a:tcPr marL="91449" marR="91449" marT="45713" marB="457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16503">
                <a:tc>
                  <a:txBody>
                    <a:bodyPr/>
                    <a:lstStyle/>
                    <a:p>
                      <a:pPr marL="0" marR="0" algn="l" defTabSz="457200" rtl="0" eaLnBrk="1" latinLnBrk="0" hangingPunct="1">
                        <a:lnSpc>
                          <a:spcPct val="150000"/>
                        </a:lnSpc>
                        <a:spcBef>
                          <a:spcPts val="0"/>
                        </a:spcBef>
                        <a:spcAft>
                          <a:spcPts val="0"/>
                        </a:spcAft>
                      </a:pPr>
                      <a:r>
                        <a:rPr lang="en-US" sz="1600" b="0" kern="1200" dirty="0">
                          <a:solidFill>
                            <a:schemeClr val="dk1"/>
                          </a:solidFill>
                          <a:effectLst/>
                          <a:latin typeface="+mn-lt"/>
                          <a:ea typeface="Times New Roman"/>
                          <a:cs typeface="+mn-cs"/>
                        </a:rPr>
                        <a:t>3 Points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0" kern="1200" dirty="0" smtClean="0">
                          <a:solidFill>
                            <a:schemeClr val="dk1"/>
                          </a:solidFill>
                          <a:effectLst/>
                          <a:latin typeface="Gill Sans MT Pro Book"/>
                          <a:ea typeface="Times New Roman"/>
                          <a:cs typeface="+mn-cs"/>
                        </a:rPr>
                        <a:t>A three-point response answers the question correctly.</a:t>
                      </a:r>
                    </a:p>
                    <a:p>
                      <a:pPr marL="0" marR="0">
                        <a:spcBef>
                          <a:spcPts val="0"/>
                        </a:spcBef>
                        <a:spcAft>
                          <a:spcPts val="0"/>
                        </a:spcAft>
                      </a:pPr>
                      <a:r>
                        <a:rPr lang="en-US" sz="1600" b="0" kern="1200" dirty="0" smtClean="0">
                          <a:solidFill>
                            <a:schemeClr val="dk1"/>
                          </a:solidFill>
                          <a:effectLst/>
                          <a:latin typeface="Gill Sans MT Pro Book"/>
                          <a:ea typeface="Times New Roman"/>
                          <a:cs typeface="+mn-cs"/>
                        </a:rPr>
                        <a:t> </a:t>
                      </a:r>
                    </a:p>
                    <a:p>
                      <a:pPr marL="0" marR="0">
                        <a:spcBef>
                          <a:spcPts val="0"/>
                        </a:spcBef>
                        <a:spcAft>
                          <a:spcPts val="0"/>
                        </a:spcAft>
                      </a:pPr>
                      <a:r>
                        <a:rPr lang="en-US" sz="1600" b="0" kern="1200" dirty="0" smtClean="0">
                          <a:solidFill>
                            <a:schemeClr val="dk1"/>
                          </a:solidFill>
                          <a:effectLst/>
                          <a:latin typeface="Gill Sans MT Pro Book"/>
                          <a:ea typeface="Times New Roman"/>
                          <a:cs typeface="+mn-cs"/>
                        </a:rPr>
                        <a:t>This response</a:t>
                      </a:r>
                    </a:p>
                    <a:p>
                      <a:pPr marL="342900" marR="0" lvl="0" indent="-342900">
                        <a:spcBef>
                          <a:spcPts val="0"/>
                        </a:spcBef>
                        <a:spcAft>
                          <a:spcPts val="0"/>
                        </a:spcAft>
                        <a:buFont typeface="Symbol"/>
                        <a:buChar char=""/>
                        <a:tabLst>
                          <a:tab pos="457200" algn="l"/>
                        </a:tabLst>
                      </a:pPr>
                      <a:r>
                        <a:rPr lang="en-US" sz="1600" b="0" kern="1200" dirty="0" smtClean="0">
                          <a:solidFill>
                            <a:schemeClr val="dk1"/>
                          </a:solidFill>
                          <a:effectLst/>
                          <a:latin typeface="Gill Sans MT Pro Book"/>
                          <a:ea typeface="Times New Roman"/>
                          <a:cs typeface="+mn-cs"/>
                        </a:rPr>
                        <a:t>demonstrates a thorough understanding of the mathematical concepts but may contain errors that do not detract from the demonstration of understanding</a:t>
                      </a:r>
                    </a:p>
                    <a:p>
                      <a:pPr marL="342900" marR="0" lvl="0" indent="-342900">
                        <a:spcBef>
                          <a:spcPts val="0"/>
                        </a:spcBef>
                        <a:spcAft>
                          <a:spcPts val="0"/>
                        </a:spcAft>
                        <a:buFont typeface="Symbol"/>
                        <a:buChar char=""/>
                        <a:tabLst>
                          <a:tab pos="457200" algn="l"/>
                        </a:tabLst>
                      </a:pPr>
                      <a:r>
                        <a:rPr lang="en-US" sz="1600" b="0" kern="1200" dirty="0" smtClean="0">
                          <a:solidFill>
                            <a:schemeClr val="dk1"/>
                          </a:solidFill>
                          <a:effectLst/>
                          <a:latin typeface="Gill Sans MT Pro Book"/>
                          <a:ea typeface="Times New Roman"/>
                          <a:cs typeface="+mn-cs"/>
                        </a:rPr>
                        <a:t>indicates that the student has completed the task correctly, using mathematically sound procedures</a:t>
                      </a:r>
                      <a:endParaRPr lang="en-US" sz="1600" b="0" kern="1200" dirty="0">
                        <a:solidFill>
                          <a:schemeClr val="dk1"/>
                        </a:solidFill>
                        <a:effectLst/>
                        <a:latin typeface="Gill Sans MT Pro Book"/>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4"/>
          <p:cNvSpPr>
            <a:spLocks noGrp="1"/>
          </p:cNvSpPr>
          <p:nvPr>
            <p:ph type="title"/>
          </p:nvPr>
        </p:nvSpPr>
        <p:spPr>
          <a:xfrm>
            <a:off x="365125" y="207963"/>
            <a:ext cx="8229600" cy="449262"/>
          </a:xfrm>
        </p:spPr>
        <p:txBody>
          <a:bodyPr/>
          <a:lstStyle/>
          <a:p>
            <a:r>
              <a:rPr dirty="0" smtClean="0">
                <a:latin typeface="Verdana" pitchFamily="34" charset="0"/>
              </a:rPr>
              <a:t>Mathematics </a:t>
            </a:r>
            <a:r>
              <a:rPr lang="en-US" dirty="0" smtClean="0">
                <a:latin typeface="Verdana" pitchFamily="34" charset="0"/>
              </a:rPr>
              <a:t>3-point</a:t>
            </a:r>
            <a:r>
              <a:rPr dirty="0" smtClean="0">
                <a:latin typeface="Verdana" pitchFamily="34" charset="0"/>
              </a:rPr>
              <a:t> Holistic Rubric </a:t>
            </a:r>
            <a:r>
              <a:rPr lang="en-US" dirty="0" smtClean="0">
                <a:latin typeface="Verdana" pitchFamily="34" charset="0"/>
              </a:rPr>
              <a:t>(</a:t>
            </a:r>
            <a:r>
              <a:rPr lang="en-US" dirty="0">
                <a:latin typeface="Verdana" pitchFamily="34" charset="0"/>
              </a:rPr>
              <a:t>Continued)</a:t>
            </a:r>
            <a:endParaRPr dirty="0" smtClean="0">
              <a:latin typeface="Verdana" pitchFamily="34" charset="0"/>
            </a:endParaRPr>
          </a:p>
        </p:txBody>
      </p:sp>
      <p:graphicFrame>
        <p:nvGraphicFramePr>
          <p:cNvPr id="8" name="Content Placeholder 7"/>
          <p:cNvGraphicFramePr>
            <a:graphicFrameLocks noGrp="1"/>
          </p:cNvGraphicFramePr>
          <p:nvPr>
            <p:ph idx="4294967295"/>
            <p:extLst>
              <p:ext uri="{D42A27DB-BD31-4B8C-83A1-F6EECF244321}">
                <p14:modId xmlns:p14="http://schemas.microsoft.com/office/powerpoint/2010/main" val="619581841"/>
              </p:ext>
            </p:extLst>
          </p:nvPr>
        </p:nvGraphicFramePr>
        <p:xfrm>
          <a:off x="192088" y="955675"/>
          <a:ext cx="8759825" cy="2285986"/>
        </p:xfrm>
        <a:graphic>
          <a:graphicData uri="http://schemas.openxmlformats.org/drawingml/2006/table">
            <a:tbl>
              <a:tblPr firstRow="1" bandRow="1">
                <a:tableStyleId>{5C22544A-7EE6-4342-B048-85BDC9FD1C3A}</a:tableStyleId>
              </a:tblPr>
              <a:tblGrid>
                <a:gridCol w="1458292"/>
                <a:gridCol w="7301533"/>
              </a:tblGrid>
              <a:tr h="252009">
                <a:tc>
                  <a:txBody>
                    <a:bodyPr/>
                    <a:lstStyle/>
                    <a:p>
                      <a:pPr marL="0" marR="0" algn="l" defTabSz="457200" rtl="0" eaLnBrk="1" latinLnBrk="0" hangingPunct="1">
                        <a:lnSpc>
                          <a:spcPct val="100000"/>
                        </a:lnSpc>
                        <a:spcBef>
                          <a:spcPts val="0"/>
                        </a:spcBef>
                        <a:spcAft>
                          <a:spcPts val="0"/>
                        </a:spcAft>
                      </a:pPr>
                      <a:r>
                        <a:rPr lang="en-US" sz="1600" b="0" kern="1200" dirty="0" smtClean="0">
                          <a:solidFill>
                            <a:schemeClr val="dk1"/>
                          </a:solidFill>
                          <a:effectLst/>
                          <a:latin typeface="+mn-lt"/>
                          <a:ea typeface="Times New Roman"/>
                          <a:cs typeface="+mn-cs"/>
                        </a:rPr>
                        <a:t>Score Point</a:t>
                      </a:r>
                      <a:endParaRPr lang="en-US" sz="1600" b="0" kern="1200" dirty="0">
                        <a:solidFill>
                          <a:schemeClr val="dk1"/>
                        </a:solidFill>
                        <a:effectLst/>
                        <a:latin typeface="+mn-lt"/>
                        <a:ea typeface="Times New Roman"/>
                        <a:cs typeface="+mn-cs"/>
                      </a:endParaRPr>
                    </a:p>
                  </a:txBody>
                  <a:tcPr marL="91449" marR="91449" marT="45713" marB="457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10800000" scaled="1"/>
                      <a:tileRect/>
                    </a:gradFill>
                  </a:tcPr>
                </a:tc>
                <a:tc>
                  <a:txBody>
                    <a:bodyPr/>
                    <a:lstStyle/>
                    <a:p>
                      <a:pPr marL="0" marR="0" algn="l" defTabSz="457200" rtl="0" eaLnBrk="1" latinLnBrk="0" hangingPunct="1">
                        <a:lnSpc>
                          <a:spcPct val="100000"/>
                        </a:lnSpc>
                        <a:spcBef>
                          <a:spcPts val="0"/>
                        </a:spcBef>
                        <a:spcAft>
                          <a:spcPts val="0"/>
                        </a:spcAft>
                      </a:pPr>
                      <a:r>
                        <a:rPr lang="en-US" sz="1600" b="0" kern="1200" dirty="0" smtClean="0">
                          <a:solidFill>
                            <a:schemeClr val="dk1"/>
                          </a:solidFill>
                          <a:effectLst/>
                          <a:latin typeface="+mn-lt"/>
                          <a:ea typeface="Times New Roman"/>
                          <a:cs typeface="+mn-cs"/>
                        </a:rPr>
                        <a:t>Description</a:t>
                      </a:r>
                      <a:endParaRPr lang="en-US" sz="1600" b="0" kern="1200" dirty="0">
                        <a:solidFill>
                          <a:schemeClr val="dk1"/>
                        </a:solidFill>
                        <a:effectLst/>
                        <a:latin typeface="+mn-lt"/>
                        <a:ea typeface="Times New Roman"/>
                        <a:cs typeface="+mn-cs"/>
                      </a:endParaRPr>
                    </a:p>
                  </a:txBody>
                  <a:tcPr marL="91449" marR="91449" marT="45713" marB="457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10800000" scaled="1"/>
                      <a:tileRect/>
                    </a:gradFill>
                  </a:tcPr>
                </a:tc>
              </a:tr>
              <a:tr h="1016503">
                <a:tc>
                  <a:txBody>
                    <a:bodyPr/>
                    <a:lstStyle/>
                    <a:p>
                      <a:pPr marL="0" marR="0" algn="l" defTabSz="457200" rtl="0" eaLnBrk="1" latinLnBrk="0" hangingPunct="1">
                        <a:lnSpc>
                          <a:spcPct val="150000"/>
                        </a:lnSpc>
                        <a:spcBef>
                          <a:spcPts val="0"/>
                        </a:spcBef>
                        <a:spcAft>
                          <a:spcPts val="0"/>
                        </a:spcAft>
                      </a:pPr>
                      <a:r>
                        <a:rPr lang="en-US" sz="1600" b="0" kern="1200" dirty="0" smtClean="0">
                          <a:solidFill>
                            <a:schemeClr val="dk1"/>
                          </a:solidFill>
                          <a:effectLst/>
                          <a:latin typeface="+mn-lt"/>
                          <a:ea typeface="Times New Roman"/>
                          <a:cs typeface="+mn-cs"/>
                        </a:rPr>
                        <a:t>Highest score on the </a:t>
                      </a:r>
                      <a:r>
                        <a:rPr lang="en-US" sz="1600" b="1" kern="1200" dirty="0" smtClean="0">
                          <a:solidFill>
                            <a:schemeClr val="dk1"/>
                          </a:solidFill>
                          <a:effectLst/>
                          <a:latin typeface="+mn-lt"/>
                          <a:ea typeface="Times New Roman"/>
                          <a:cs typeface="+mn-cs"/>
                        </a:rPr>
                        <a:t>3 point</a:t>
                      </a:r>
                      <a:r>
                        <a:rPr lang="en-US" sz="1600" b="1" kern="1200" baseline="0" dirty="0" smtClean="0">
                          <a:solidFill>
                            <a:schemeClr val="dk1"/>
                          </a:solidFill>
                          <a:effectLst/>
                          <a:latin typeface="+mn-lt"/>
                          <a:ea typeface="Times New Roman"/>
                          <a:cs typeface="+mn-cs"/>
                        </a:rPr>
                        <a:t> rubric</a:t>
                      </a:r>
                      <a:endParaRPr lang="en-US" sz="1600" b="1" kern="1200" dirty="0">
                        <a:solidFill>
                          <a:schemeClr val="dk1"/>
                        </a:solidFill>
                        <a:effectLst/>
                        <a:latin typeface="+mn-lt"/>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10800000" scaled="1"/>
                      <a:tileRect/>
                    </a:gradFill>
                  </a:tcPr>
                </a:tc>
                <a:tc>
                  <a:txBody>
                    <a:bodyPr/>
                    <a:lstStyle/>
                    <a:p>
                      <a:pPr marL="0" marR="0">
                        <a:spcBef>
                          <a:spcPts val="0"/>
                        </a:spcBef>
                        <a:spcAft>
                          <a:spcPts val="0"/>
                        </a:spcAft>
                      </a:pPr>
                      <a:r>
                        <a:rPr lang="en-US" sz="1600" b="0" kern="1200" dirty="0" smtClean="0">
                          <a:solidFill>
                            <a:schemeClr val="dk1"/>
                          </a:solidFill>
                          <a:effectLst/>
                          <a:latin typeface="Verdana" pitchFamily="34" charset="0"/>
                          <a:ea typeface="Verdana" pitchFamily="34" charset="0"/>
                          <a:cs typeface="Verdana" pitchFamily="34" charset="0"/>
                        </a:rPr>
                        <a:t>A three-point response answers the question correctly.</a:t>
                      </a:r>
                    </a:p>
                    <a:p>
                      <a:pPr marL="0" marR="0">
                        <a:spcBef>
                          <a:spcPts val="0"/>
                        </a:spcBef>
                        <a:spcAft>
                          <a:spcPts val="0"/>
                        </a:spcAft>
                      </a:pPr>
                      <a:r>
                        <a:rPr lang="en-US" sz="1600" b="0" kern="1200" dirty="0" smtClean="0">
                          <a:solidFill>
                            <a:schemeClr val="dk1"/>
                          </a:solidFill>
                          <a:effectLst/>
                          <a:latin typeface="Verdana" pitchFamily="34" charset="0"/>
                          <a:ea typeface="Verdana" pitchFamily="34" charset="0"/>
                          <a:cs typeface="Verdana" pitchFamily="34" charset="0"/>
                        </a:rPr>
                        <a:t> </a:t>
                      </a:r>
                    </a:p>
                    <a:p>
                      <a:pPr marL="0" marR="0">
                        <a:spcBef>
                          <a:spcPts val="0"/>
                        </a:spcBef>
                        <a:spcAft>
                          <a:spcPts val="0"/>
                        </a:spcAft>
                      </a:pPr>
                      <a:r>
                        <a:rPr lang="en-US" sz="1600" b="0" kern="1200" dirty="0" smtClean="0">
                          <a:solidFill>
                            <a:schemeClr val="dk1"/>
                          </a:solidFill>
                          <a:effectLst/>
                          <a:latin typeface="Verdana" pitchFamily="34" charset="0"/>
                          <a:ea typeface="Verdana" pitchFamily="34" charset="0"/>
                          <a:cs typeface="Verdana" pitchFamily="34" charset="0"/>
                        </a:rPr>
                        <a:t>This response</a:t>
                      </a:r>
                    </a:p>
                    <a:p>
                      <a:pPr marL="342900" marR="0" lvl="0" indent="-342900">
                        <a:spcBef>
                          <a:spcPts val="0"/>
                        </a:spcBef>
                        <a:spcAft>
                          <a:spcPts val="0"/>
                        </a:spcAft>
                        <a:buFont typeface="Symbol"/>
                        <a:buChar char=""/>
                        <a:tabLst>
                          <a:tab pos="457200" algn="l"/>
                        </a:tabLst>
                      </a:pPr>
                      <a:r>
                        <a:rPr lang="en-US" sz="1600" b="0" kern="1200" dirty="0" smtClean="0">
                          <a:solidFill>
                            <a:schemeClr val="dk1"/>
                          </a:solidFill>
                          <a:effectLst/>
                          <a:latin typeface="Verdana" pitchFamily="34" charset="0"/>
                          <a:ea typeface="Verdana" pitchFamily="34" charset="0"/>
                          <a:cs typeface="Verdana" pitchFamily="34" charset="0"/>
                        </a:rPr>
                        <a:t>demonstrates a thorough understanding of the mathematical concepts but may contain errors that do not detract from the demonstration of understanding</a:t>
                      </a:r>
                    </a:p>
                    <a:p>
                      <a:pPr marL="342900" marR="0" lvl="0" indent="-342900">
                        <a:spcBef>
                          <a:spcPts val="0"/>
                        </a:spcBef>
                        <a:spcAft>
                          <a:spcPts val="0"/>
                        </a:spcAft>
                        <a:buFont typeface="Symbol"/>
                        <a:buChar char=""/>
                        <a:tabLst>
                          <a:tab pos="457200" algn="l"/>
                        </a:tabLst>
                      </a:pPr>
                      <a:r>
                        <a:rPr lang="en-US" sz="1600" b="0" kern="1200" dirty="0" smtClean="0">
                          <a:solidFill>
                            <a:schemeClr val="dk1"/>
                          </a:solidFill>
                          <a:effectLst/>
                          <a:latin typeface="Verdana" pitchFamily="34" charset="0"/>
                          <a:ea typeface="Verdana" pitchFamily="34" charset="0"/>
                          <a:cs typeface="Verdana" pitchFamily="34" charset="0"/>
                        </a:rPr>
                        <a:t>indicates that the student has completed the task correctly, using mathematically sound procedures</a:t>
                      </a:r>
                      <a:endParaRPr lang="en-US" sz="1600" b="0" kern="1200" dirty="0">
                        <a:solidFill>
                          <a:schemeClr val="dk1"/>
                        </a:solidFill>
                        <a:effectLst/>
                        <a:latin typeface="Verdana" pitchFamily="34" charset="0"/>
                        <a:ea typeface="Verdana" pitchFamily="34" charset="0"/>
                        <a:cs typeface="Verdana"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10800000" scaled="1"/>
                      <a:tileRect/>
                    </a:gradFill>
                  </a:tcPr>
                </a:tc>
              </a:tr>
            </a:tbl>
          </a:graphicData>
        </a:graphic>
      </p:graphicFrame>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5</a:t>
            </a:fld>
            <a:endParaRPr lang="en-US" dirty="0"/>
          </a:p>
        </p:txBody>
      </p:sp>
      <p:graphicFrame>
        <p:nvGraphicFramePr>
          <p:cNvPr id="5" name="Content Placeholder 7"/>
          <p:cNvGraphicFramePr>
            <a:graphicFrameLocks/>
          </p:cNvGraphicFramePr>
          <p:nvPr>
            <p:extLst>
              <p:ext uri="{D42A27DB-BD31-4B8C-83A1-F6EECF244321}">
                <p14:modId xmlns:p14="http://schemas.microsoft.com/office/powerpoint/2010/main" val="2611373567"/>
              </p:ext>
            </p:extLst>
          </p:nvPr>
        </p:nvGraphicFramePr>
        <p:xfrm>
          <a:off x="242596" y="3445512"/>
          <a:ext cx="8641054" cy="2529838"/>
        </p:xfrm>
        <a:graphic>
          <a:graphicData uri="http://schemas.openxmlformats.org/drawingml/2006/table">
            <a:tbl>
              <a:tblPr firstRow="1" bandRow="1">
                <a:tableStyleId>{5C22544A-7EE6-4342-B048-85BDC9FD1C3A}</a:tableStyleId>
              </a:tblPr>
              <a:tblGrid>
                <a:gridCol w="1233660"/>
                <a:gridCol w="7407394"/>
              </a:tblGrid>
              <a:tr h="376845">
                <a:tc>
                  <a:txBody>
                    <a:bodyPr/>
                    <a:lstStyle/>
                    <a:p>
                      <a:pPr marL="0" marR="0" algn="l" defTabSz="457200" rtl="0" eaLnBrk="1" latinLnBrk="0" hangingPunct="1">
                        <a:lnSpc>
                          <a:spcPct val="100000"/>
                        </a:lnSpc>
                        <a:spcBef>
                          <a:spcPts val="0"/>
                        </a:spcBef>
                        <a:spcAft>
                          <a:spcPts val="0"/>
                        </a:spcAft>
                      </a:pPr>
                      <a:r>
                        <a:rPr lang="en-US" sz="1600" b="0" kern="1200" dirty="0" smtClean="0">
                          <a:solidFill>
                            <a:schemeClr val="dk1"/>
                          </a:solidFill>
                          <a:effectLst/>
                          <a:latin typeface="Verdana" pitchFamily="34" charset="0"/>
                          <a:ea typeface="Verdana" pitchFamily="34" charset="0"/>
                          <a:cs typeface="Verdana" pitchFamily="34" charset="0"/>
                        </a:rPr>
                        <a:t>Score Point</a:t>
                      </a:r>
                      <a:endParaRPr lang="en-US" sz="1600" b="0" kern="1200" dirty="0">
                        <a:solidFill>
                          <a:schemeClr val="dk1"/>
                        </a:solidFill>
                        <a:effectLst/>
                        <a:latin typeface="Verdana" pitchFamily="34" charset="0"/>
                        <a:ea typeface="Verdana" pitchFamily="34" charset="0"/>
                        <a:cs typeface="Verdana" pitchFamily="34" charset="0"/>
                      </a:endParaRPr>
                    </a:p>
                  </a:txBody>
                  <a:tcPr marL="91449" marR="91449" marT="45719" marB="4571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3500000" scaled="1"/>
                      <a:tileRect/>
                    </a:gradFill>
                  </a:tcPr>
                </a:tc>
                <a:tc>
                  <a:txBody>
                    <a:bodyPr/>
                    <a:lstStyle/>
                    <a:p>
                      <a:pPr marL="0" marR="0" algn="l" defTabSz="457200" rtl="0" eaLnBrk="1" latinLnBrk="0" hangingPunct="1">
                        <a:lnSpc>
                          <a:spcPct val="100000"/>
                        </a:lnSpc>
                        <a:spcBef>
                          <a:spcPts val="0"/>
                        </a:spcBef>
                        <a:spcAft>
                          <a:spcPts val="0"/>
                        </a:spcAft>
                      </a:pPr>
                      <a:r>
                        <a:rPr lang="en-US" sz="1600" b="0" kern="1200" dirty="0" smtClean="0">
                          <a:solidFill>
                            <a:schemeClr val="dk1"/>
                          </a:solidFill>
                          <a:effectLst/>
                          <a:latin typeface="Verdana" pitchFamily="34" charset="0"/>
                          <a:ea typeface="Verdana" pitchFamily="34" charset="0"/>
                          <a:cs typeface="Verdana" pitchFamily="34" charset="0"/>
                        </a:rPr>
                        <a:t>Description</a:t>
                      </a:r>
                      <a:endParaRPr lang="en-US" sz="1600" b="0" kern="1200" dirty="0">
                        <a:solidFill>
                          <a:schemeClr val="dk1"/>
                        </a:solidFill>
                        <a:effectLst/>
                        <a:latin typeface="Verdana" pitchFamily="34" charset="0"/>
                        <a:ea typeface="Verdana" pitchFamily="34" charset="0"/>
                        <a:cs typeface="Verdana" pitchFamily="34" charset="0"/>
                      </a:endParaRPr>
                    </a:p>
                  </a:txBody>
                  <a:tcPr marL="91449" marR="91449" marT="45719" marB="45719"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3500000" scaled="1"/>
                      <a:tileRect/>
                    </a:gradFill>
                  </a:tcPr>
                </a:tc>
              </a:tr>
              <a:tr h="1507386">
                <a:tc>
                  <a:txBody>
                    <a:bodyPr/>
                    <a:lstStyle/>
                    <a:p>
                      <a:pPr marL="0" marR="0">
                        <a:lnSpc>
                          <a:spcPct val="100000"/>
                        </a:lnSpc>
                        <a:spcBef>
                          <a:spcPts val="600"/>
                        </a:spcBef>
                        <a:spcAft>
                          <a:spcPts val="600"/>
                        </a:spcAft>
                      </a:pPr>
                      <a:r>
                        <a:rPr lang="en-US" sz="1600" dirty="0" smtClean="0">
                          <a:effectLst/>
                          <a:latin typeface="Verdana" pitchFamily="34" charset="0"/>
                          <a:ea typeface="Verdana" pitchFamily="34" charset="0"/>
                          <a:cs typeface="Verdana" pitchFamily="34" charset="0"/>
                        </a:rPr>
                        <a:t>Highest score on the </a:t>
                      </a:r>
                    </a:p>
                    <a:p>
                      <a:pPr marL="0" marR="0">
                        <a:lnSpc>
                          <a:spcPct val="100000"/>
                        </a:lnSpc>
                        <a:spcBef>
                          <a:spcPts val="600"/>
                        </a:spcBef>
                        <a:spcAft>
                          <a:spcPts val="600"/>
                        </a:spcAft>
                      </a:pPr>
                      <a:r>
                        <a:rPr lang="en-US" sz="1600" b="1" dirty="0" smtClean="0">
                          <a:effectLst/>
                          <a:latin typeface="Verdana" pitchFamily="34" charset="0"/>
                          <a:ea typeface="Verdana" pitchFamily="34" charset="0"/>
                          <a:cs typeface="Verdana" pitchFamily="34" charset="0"/>
                        </a:rPr>
                        <a:t>2-point rubric</a:t>
                      </a:r>
                      <a:endParaRPr lang="en-US" sz="1600" b="1" dirty="0">
                        <a:effectLst/>
                        <a:latin typeface="Verdana" pitchFamily="34" charset="0"/>
                        <a:ea typeface="Verdana" pitchFamily="34" charset="0"/>
                        <a:cs typeface="Verdana" pitchFamily="34" charset="0"/>
                      </a:endParaRPr>
                    </a:p>
                  </a:txBody>
                  <a:tcPr marL="68587" marR="685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3500000" scaled="1"/>
                      <a:tileRect/>
                    </a:gradFill>
                  </a:tcPr>
                </a:tc>
                <a:tc>
                  <a:txBody>
                    <a:bodyPr/>
                    <a:lstStyle/>
                    <a:p>
                      <a:pPr marL="0" marR="0">
                        <a:lnSpc>
                          <a:spcPct val="100000"/>
                        </a:lnSpc>
                        <a:spcBef>
                          <a:spcPts val="0"/>
                        </a:spcBef>
                        <a:spcAft>
                          <a:spcPts val="0"/>
                        </a:spcAft>
                      </a:pPr>
                      <a:r>
                        <a:rPr lang="en-US" sz="1600" dirty="0" smtClean="0">
                          <a:effectLst/>
                          <a:latin typeface="Verdana" pitchFamily="34" charset="0"/>
                          <a:ea typeface="Verdana" pitchFamily="34" charset="0"/>
                          <a:cs typeface="Verdana" pitchFamily="34" charset="0"/>
                        </a:rPr>
                        <a:t>A two-point response answers the question correctly. </a:t>
                      </a:r>
                    </a:p>
                    <a:p>
                      <a:pPr marL="0" marR="0">
                        <a:lnSpc>
                          <a:spcPct val="100000"/>
                        </a:lnSpc>
                        <a:spcBef>
                          <a:spcPts val="0"/>
                        </a:spcBef>
                        <a:spcAft>
                          <a:spcPts val="0"/>
                        </a:spcAft>
                      </a:pPr>
                      <a:endParaRPr lang="en-US" sz="1600" dirty="0" smtClean="0">
                        <a:effectLst/>
                        <a:latin typeface="Verdana" pitchFamily="34" charset="0"/>
                        <a:ea typeface="Verdana" pitchFamily="34" charset="0"/>
                        <a:cs typeface="Verdana" pitchFamily="34" charset="0"/>
                      </a:endParaRPr>
                    </a:p>
                    <a:p>
                      <a:pPr marL="0" marR="0">
                        <a:lnSpc>
                          <a:spcPct val="100000"/>
                        </a:lnSpc>
                        <a:spcBef>
                          <a:spcPts val="0"/>
                        </a:spcBef>
                        <a:spcAft>
                          <a:spcPts val="0"/>
                        </a:spcAft>
                      </a:pPr>
                      <a:r>
                        <a:rPr lang="en-US" sz="1600" dirty="0" smtClean="0">
                          <a:effectLst/>
                          <a:latin typeface="Verdana" pitchFamily="34" charset="0"/>
                          <a:ea typeface="Verdana" pitchFamily="34" charset="0"/>
                          <a:cs typeface="Verdana" pitchFamily="34" charset="0"/>
                        </a:rPr>
                        <a:t>This response</a:t>
                      </a:r>
                    </a:p>
                    <a:p>
                      <a:pPr marL="342900" marR="0" lvl="0" indent="-342900">
                        <a:lnSpc>
                          <a:spcPct val="100000"/>
                        </a:lnSpc>
                        <a:spcBef>
                          <a:spcPts val="0"/>
                        </a:spcBef>
                        <a:spcAft>
                          <a:spcPts val="0"/>
                        </a:spcAft>
                        <a:buFont typeface="Symbol"/>
                        <a:buChar char=""/>
                        <a:tabLst>
                          <a:tab pos="457200" algn="l"/>
                        </a:tabLst>
                      </a:pPr>
                      <a:r>
                        <a:rPr lang="en-US" sz="1600" dirty="0" smtClean="0">
                          <a:effectLst/>
                          <a:latin typeface="Verdana" pitchFamily="34" charset="0"/>
                          <a:ea typeface="Verdana" pitchFamily="34" charset="0"/>
                          <a:cs typeface="Verdana" pitchFamily="34" charset="0"/>
                        </a:rPr>
                        <a:t>demonstrates a thorough understanding of the mathematical concepts but may contain errors that do not detract from the demonstration of understanding</a:t>
                      </a:r>
                    </a:p>
                    <a:p>
                      <a:pPr marL="342900" marR="0" lvl="0" indent="-342900">
                        <a:lnSpc>
                          <a:spcPct val="100000"/>
                        </a:lnSpc>
                        <a:spcBef>
                          <a:spcPts val="0"/>
                        </a:spcBef>
                        <a:spcAft>
                          <a:spcPts val="0"/>
                        </a:spcAft>
                        <a:buFont typeface="Symbol"/>
                        <a:buChar char=""/>
                        <a:tabLst>
                          <a:tab pos="457200" algn="l"/>
                        </a:tabLst>
                      </a:pPr>
                      <a:r>
                        <a:rPr lang="en-US" sz="1600" dirty="0" smtClean="0">
                          <a:effectLst/>
                          <a:latin typeface="Verdana" pitchFamily="34" charset="0"/>
                          <a:ea typeface="Verdana" pitchFamily="34" charset="0"/>
                          <a:cs typeface="Verdana" pitchFamily="34" charset="0"/>
                        </a:rPr>
                        <a:t>indicates that the student has completed the task correctly, using mathematically sound procedures</a:t>
                      </a:r>
                      <a:endParaRPr lang="en-US" sz="1600" dirty="0">
                        <a:effectLst/>
                        <a:latin typeface="Verdana" pitchFamily="34" charset="0"/>
                        <a:ea typeface="Verdana" pitchFamily="34" charset="0"/>
                        <a:cs typeface="Verdana" pitchFamily="34" charset="0"/>
                      </a:endParaRPr>
                    </a:p>
                  </a:txBody>
                  <a:tcPr marL="68587" marR="6858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3500000" scaled="1"/>
                      <a:tileRect/>
                    </a:gradFill>
                  </a:tcPr>
                </a:tc>
              </a:tr>
            </a:tbl>
          </a:graphicData>
        </a:graphic>
      </p:graphicFrame>
    </p:spTree>
    <p:custDataLst>
      <p:tags r:id="rId1"/>
    </p:custDataLst>
    <p:extLst>
      <p:ext uri="{BB962C8B-B14F-4D97-AF65-F5344CB8AC3E}">
        <p14:creationId xmlns:p14="http://schemas.microsoft.com/office/powerpoint/2010/main" val="1479031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4"/>
          <p:cNvSpPr>
            <a:spLocks noGrp="1"/>
          </p:cNvSpPr>
          <p:nvPr>
            <p:ph type="title"/>
          </p:nvPr>
        </p:nvSpPr>
        <p:spPr>
          <a:xfrm>
            <a:off x="365125" y="207963"/>
            <a:ext cx="8229600" cy="449262"/>
          </a:xfrm>
        </p:spPr>
        <p:txBody>
          <a:bodyPr/>
          <a:lstStyle/>
          <a:p>
            <a:r>
              <a:rPr dirty="0" smtClean="0">
                <a:latin typeface="Verdana" pitchFamily="34" charset="0"/>
              </a:rPr>
              <a:t>Mathematics </a:t>
            </a:r>
            <a:r>
              <a:rPr lang="en-US" dirty="0" smtClean="0">
                <a:latin typeface="Verdana" pitchFamily="34" charset="0"/>
              </a:rPr>
              <a:t>3-point</a:t>
            </a:r>
            <a:r>
              <a:rPr dirty="0" smtClean="0">
                <a:latin typeface="Verdana" pitchFamily="34" charset="0"/>
              </a:rPr>
              <a:t> Holistic Rubric </a:t>
            </a:r>
            <a:r>
              <a:rPr lang="en-US" dirty="0">
                <a:latin typeface="Verdana" pitchFamily="34" charset="0"/>
              </a:rPr>
              <a:t>(Continued)</a:t>
            </a:r>
            <a:endParaRPr dirty="0" smtClean="0">
              <a:latin typeface="Verdana" pitchFamily="34" charset="0"/>
            </a:endParaRPr>
          </a:p>
        </p:txBody>
      </p:sp>
      <p:graphicFrame>
        <p:nvGraphicFramePr>
          <p:cNvPr id="8" name="Content Placeholder 7"/>
          <p:cNvGraphicFramePr>
            <a:graphicFrameLocks noGrp="1"/>
          </p:cNvGraphicFramePr>
          <p:nvPr>
            <p:ph idx="4294967295"/>
          </p:nvPr>
        </p:nvGraphicFramePr>
        <p:xfrm>
          <a:off x="192088" y="955675"/>
          <a:ext cx="8759825" cy="3017506"/>
        </p:xfrm>
        <a:graphic>
          <a:graphicData uri="http://schemas.openxmlformats.org/drawingml/2006/table">
            <a:tbl>
              <a:tblPr firstRow="1" bandRow="1">
                <a:tableStyleId>{5C22544A-7EE6-4342-B048-85BDC9FD1C3A}</a:tableStyleId>
              </a:tblPr>
              <a:tblGrid>
                <a:gridCol w="1458292"/>
                <a:gridCol w="7301533"/>
              </a:tblGrid>
              <a:tr h="252009">
                <a:tc>
                  <a:txBody>
                    <a:bodyPr/>
                    <a:lstStyle/>
                    <a:p>
                      <a:pPr marL="0" marR="0" algn="l" defTabSz="457200" rtl="0" eaLnBrk="1" latinLnBrk="0" hangingPunct="1">
                        <a:lnSpc>
                          <a:spcPct val="100000"/>
                        </a:lnSpc>
                        <a:spcBef>
                          <a:spcPts val="0"/>
                        </a:spcBef>
                        <a:spcAft>
                          <a:spcPts val="0"/>
                        </a:spcAft>
                      </a:pPr>
                      <a:r>
                        <a:rPr lang="en-US" sz="1600" b="0" kern="1200" dirty="0" smtClean="0">
                          <a:solidFill>
                            <a:schemeClr val="dk1"/>
                          </a:solidFill>
                          <a:effectLst/>
                          <a:latin typeface="+mn-lt"/>
                          <a:ea typeface="Times New Roman"/>
                          <a:cs typeface="+mn-cs"/>
                        </a:rPr>
                        <a:t>Score Point</a:t>
                      </a:r>
                      <a:endParaRPr lang="en-US" sz="1600" b="0" kern="1200" dirty="0">
                        <a:solidFill>
                          <a:schemeClr val="dk1"/>
                        </a:solidFill>
                        <a:effectLst/>
                        <a:latin typeface="+mn-lt"/>
                        <a:ea typeface="Times New Roman"/>
                        <a:cs typeface="+mn-cs"/>
                      </a:endParaRPr>
                    </a:p>
                  </a:txBody>
                  <a:tcPr marL="91449" marR="91449" marT="45713" marB="457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457200" rtl="0" eaLnBrk="1" latinLnBrk="0" hangingPunct="1">
                        <a:lnSpc>
                          <a:spcPct val="100000"/>
                        </a:lnSpc>
                        <a:spcBef>
                          <a:spcPts val="0"/>
                        </a:spcBef>
                        <a:spcAft>
                          <a:spcPts val="0"/>
                        </a:spcAft>
                      </a:pPr>
                      <a:r>
                        <a:rPr lang="en-US" sz="1600" b="0" kern="1200" dirty="0" smtClean="0">
                          <a:solidFill>
                            <a:schemeClr val="dk1"/>
                          </a:solidFill>
                          <a:effectLst/>
                          <a:latin typeface="+mn-lt"/>
                          <a:ea typeface="Times New Roman"/>
                          <a:cs typeface="+mn-cs"/>
                        </a:rPr>
                        <a:t>Description</a:t>
                      </a:r>
                      <a:endParaRPr lang="en-US" sz="1600" b="0" kern="1200" dirty="0">
                        <a:solidFill>
                          <a:schemeClr val="dk1"/>
                        </a:solidFill>
                        <a:effectLst/>
                        <a:latin typeface="+mn-lt"/>
                        <a:ea typeface="Times New Roman"/>
                        <a:cs typeface="+mn-cs"/>
                      </a:endParaRPr>
                    </a:p>
                  </a:txBody>
                  <a:tcPr marL="91449" marR="91449" marT="45713" marB="457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81242">
                <a:tc>
                  <a:txBody>
                    <a:bodyPr/>
                    <a:lstStyle/>
                    <a:p>
                      <a:pPr marL="0" marR="0" algn="l" defTabSz="457200" rtl="0" eaLnBrk="1" latinLnBrk="0" hangingPunct="1">
                        <a:lnSpc>
                          <a:spcPct val="150000"/>
                        </a:lnSpc>
                        <a:spcBef>
                          <a:spcPts val="0"/>
                        </a:spcBef>
                        <a:spcAft>
                          <a:spcPts val="0"/>
                        </a:spcAft>
                      </a:pPr>
                      <a:r>
                        <a:rPr lang="en-US" sz="1600" b="0" kern="1200" dirty="0">
                          <a:solidFill>
                            <a:schemeClr val="dk1"/>
                          </a:solidFill>
                          <a:effectLst/>
                          <a:latin typeface="+mn-lt"/>
                          <a:ea typeface="Times New Roman"/>
                          <a:cs typeface="+mn-cs"/>
                        </a:rPr>
                        <a:t>2 Points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0" kern="1200" dirty="0" smtClean="0">
                          <a:solidFill>
                            <a:schemeClr val="dk1"/>
                          </a:solidFill>
                          <a:effectLst/>
                          <a:latin typeface="Gill Sans MT Pro Book"/>
                          <a:ea typeface="Times New Roman"/>
                          <a:cs typeface="+mn-cs"/>
                        </a:rPr>
                        <a:t>A two-point response is partially correct.</a:t>
                      </a:r>
                    </a:p>
                    <a:p>
                      <a:pPr marL="0" marR="0">
                        <a:spcBef>
                          <a:spcPts val="0"/>
                        </a:spcBef>
                        <a:spcAft>
                          <a:spcPts val="0"/>
                        </a:spcAft>
                      </a:pPr>
                      <a:endParaRPr lang="en-US" sz="1600" b="0" kern="1200" dirty="0" smtClean="0">
                        <a:solidFill>
                          <a:schemeClr val="dk1"/>
                        </a:solidFill>
                        <a:effectLst/>
                        <a:latin typeface="Gill Sans MT Pro Book"/>
                        <a:ea typeface="Times New Roman"/>
                        <a:cs typeface="+mn-cs"/>
                      </a:endParaRPr>
                    </a:p>
                    <a:p>
                      <a:pPr marL="0" marR="0">
                        <a:spcBef>
                          <a:spcPts val="0"/>
                        </a:spcBef>
                        <a:spcAft>
                          <a:spcPts val="0"/>
                        </a:spcAft>
                      </a:pPr>
                      <a:r>
                        <a:rPr lang="en-US" sz="1600" b="0" kern="1200" dirty="0" smtClean="0">
                          <a:solidFill>
                            <a:schemeClr val="dk1"/>
                          </a:solidFill>
                          <a:effectLst/>
                          <a:latin typeface="Gill Sans MT Pro Book"/>
                          <a:ea typeface="Times New Roman"/>
                          <a:cs typeface="+mn-cs"/>
                        </a:rPr>
                        <a:t>This response</a:t>
                      </a:r>
                    </a:p>
                    <a:p>
                      <a:pPr marL="342900" marR="0" lvl="0" indent="-342900">
                        <a:spcBef>
                          <a:spcPts val="0"/>
                        </a:spcBef>
                        <a:spcAft>
                          <a:spcPts val="0"/>
                        </a:spcAft>
                        <a:buFont typeface="Symbol"/>
                        <a:buChar char=""/>
                        <a:tabLst>
                          <a:tab pos="457200" algn="l"/>
                        </a:tabLst>
                      </a:pPr>
                      <a:r>
                        <a:rPr lang="en-US" sz="1600" b="0" kern="1200" dirty="0" smtClean="0">
                          <a:solidFill>
                            <a:schemeClr val="dk1"/>
                          </a:solidFill>
                          <a:effectLst/>
                          <a:latin typeface="Gill Sans MT Pro Book"/>
                          <a:ea typeface="Times New Roman"/>
                          <a:cs typeface="+mn-cs"/>
                        </a:rPr>
                        <a:t>demonstrates partial understanding of the mathematical concepts and/or procedures embodied in the task</a:t>
                      </a:r>
                    </a:p>
                    <a:p>
                      <a:pPr marL="342900" marR="0" lvl="0" indent="-342900">
                        <a:spcBef>
                          <a:spcPts val="0"/>
                        </a:spcBef>
                        <a:spcAft>
                          <a:spcPts val="0"/>
                        </a:spcAft>
                        <a:buFont typeface="Symbol"/>
                        <a:buChar char=""/>
                        <a:tabLst>
                          <a:tab pos="457200" algn="l"/>
                        </a:tabLst>
                      </a:pPr>
                      <a:r>
                        <a:rPr lang="en-US" sz="1600" b="0" kern="1200" dirty="0" smtClean="0">
                          <a:solidFill>
                            <a:schemeClr val="dk1"/>
                          </a:solidFill>
                          <a:effectLst/>
                          <a:latin typeface="Gill Sans MT Pro Book"/>
                          <a:ea typeface="Times New Roman"/>
                          <a:cs typeface="+mn-cs"/>
                        </a:rPr>
                        <a:t>addresses most aspects of the task, using mathematically sound procedures</a:t>
                      </a:r>
                    </a:p>
                    <a:p>
                      <a:pPr marL="342900" marR="0" lvl="0" indent="-342900">
                        <a:spcBef>
                          <a:spcPts val="0"/>
                        </a:spcBef>
                        <a:spcAft>
                          <a:spcPts val="0"/>
                        </a:spcAft>
                        <a:buFont typeface="Symbol"/>
                        <a:buChar char=""/>
                        <a:tabLst>
                          <a:tab pos="457200" algn="l"/>
                        </a:tabLst>
                      </a:pPr>
                      <a:r>
                        <a:rPr lang="en-US" sz="1600" b="0" kern="1200" dirty="0" smtClean="0">
                          <a:solidFill>
                            <a:schemeClr val="dk1"/>
                          </a:solidFill>
                          <a:effectLst/>
                          <a:latin typeface="Gill Sans MT Pro Book"/>
                          <a:ea typeface="Times New Roman"/>
                          <a:cs typeface="+mn-cs"/>
                        </a:rPr>
                        <a:t>may contain an incorrect solution but provides complete procedures, reasoning, and/or explanations</a:t>
                      </a:r>
                    </a:p>
                    <a:p>
                      <a:pPr marL="342900" marR="0" lvl="0" indent="-342900">
                        <a:spcBef>
                          <a:spcPts val="0"/>
                        </a:spcBef>
                        <a:spcAft>
                          <a:spcPts val="0"/>
                        </a:spcAft>
                        <a:buFont typeface="Symbol"/>
                        <a:buChar char=""/>
                        <a:tabLst>
                          <a:tab pos="457200" algn="l"/>
                        </a:tabLst>
                      </a:pPr>
                      <a:r>
                        <a:rPr lang="en-US" sz="1600" b="0" kern="1200" dirty="0" smtClean="0">
                          <a:solidFill>
                            <a:schemeClr val="dk1"/>
                          </a:solidFill>
                          <a:effectLst/>
                          <a:latin typeface="Gill Sans MT Pro Book"/>
                          <a:ea typeface="Times New Roman"/>
                          <a:cs typeface="+mn-cs"/>
                        </a:rPr>
                        <a:t>may reflect some misunderstanding of the underlying mathematical concepts and/or procedures</a:t>
                      </a:r>
                      <a:endParaRPr lang="en-US" sz="1600" b="0" kern="1200" dirty="0">
                        <a:solidFill>
                          <a:schemeClr val="dk1"/>
                        </a:solidFill>
                        <a:effectLst/>
                        <a:latin typeface="Gill Sans MT Pro Book"/>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4"/>
          <p:cNvSpPr>
            <a:spLocks noGrp="1"/>
          </p:cNvSpPr>
          <p:nvPr>
            <p:ph type="title"/>
          </p:nvPr>
        </p:nvSpPr>
        <p:spPr>
          <a:xfrm>
            <a:off x="365125" y="207963"/>
            <a:ext cx="8229600" cy="449262"/>
          </a:xfrm>
        </p:spPr>
        <p:txBody>
          <a:bodyPr/>
          <a:lstStyle/>
          <a:p>
            <a:r>
              <a:rPr dirty="0" smtClean="0">
                <a:latin typeface="Verdana" pitchFamily="34" charset="0"/>
              </a:rPr>
              <a:t>Mathematics </a:t>
            </a:r>
            <a:r>
              <a:rPr lang="en-US" dirty="0" smtClean="0">
                <a:latin typeface="Verdana" pitchFamily="34" charset="0"/>
              </a:rPr>
              <a:t>3-point</a:t>
            </a:r>
            <a:r>
              <a:rPr dirty="0" smtClean="0">
                <a:latin typeface="Verdana" pitchFamily="34" charset="0"/>
              </a:rPr>
              <a:t> Holistic Rubric </a:t>
            </a:r>
            <a:r>
              <a:rPr lang="en-US" dirty="0">
                <a:latin typeface="Verdana" pitchFamily="34" charset="0"/>
              </a:rPr>
              <a:t>(Continued)</a:t>
            </a:r>
            <a:endParaRPr dirty="0" smtClean="0">
              <a:latin typeface="Verdana" pitchFamily="34" charset="0"/>
            </a:endParaRPr>
          </a:p>
        </p:txBody>
      </p:sp>
      <p:graphicFrame>
        <p:nvGraphicFramePr>
          <p:cNvPr id="8" name="Content Placeholder 7"/>
          <p:cNvGraphicFramePr>
            <a:graphicFrameLocks noGrp="1"/>
          </p:cNvGraphicFramePr>
          <p:nvPr>
            <p:ph idx="4294967295"/>
            <p:extLst>
              <p:ext uri="{D42A27DB-BD31-4B8C-83A1-F6EECF244321}">
                <p14:modId xmlns:p14="http://schemas.microsoft.com/office/powerpoint/2010/main" val="3417380189"/>
              </p:ext>
            </p:extLst>
          </p:nvPr>
        </p:nvGraphicFramePr>
        <p:xfrm>
          <a:off x="192088" y="955675"/>
          <a:ext cx="8759825" cy="4026872"/>
        </p:xfrm>
        <a:graphic>
          <a:graphicData uri="http://schemas.openxmlformats.org/drawingml/2006/table">
            <a:tbl>
              <a:tblPr firstRow="1" bandRow="1">
                <a:tableStyleId>{5C22544A-7EE6-4342-B048-85BDC9FD1C3A}</a:tableStyleId>
              </a:tblPr>
              <a:tblGrid>
                <a:gridCol w="1458292"/>
                <a:gridCol w="7301533"/>
              </a:tblGrid>
              <a:tr h="369272">
                <a:tc>
                  <a:txBody>
                    <a:bodyPr/>
                    <a:lstStyle/>
                    <a:p>
                      <a:pPr marL="0" marR="0" algn="l" defTabSz="457200" rtl="0" eaLnBrk="1" latinLnBrk="0" hangingPunct="1">
                        <a:lnSpc>
                          <a:spcPct val="100000"/>
                        </a:lnSpc>
                        <a:spcBef>
                          <a:spcPts val="0"/>
                        </a:spcBef>
                        <a:spcAft>
                          <a:spcPts val="0"/>
                        </a:spcAft>
                      </a:pPr>
                      <a:r>
                        <a:rPr lang="en-US" sz="1600" b="0" kern="1200" dirty="0" smtClean="0">
                          <a:solidFill>
                            <a:schemeClr val="dk1"/>
                          </a:solidFill>
                          <a:effectLst/>
                          <a:latin typeface="+mn-lt"/>
                          <a:ea typeface="Times New Roman"/>
                          <a:cs typeface="+mn-cs"/>
                        </a:rPr>
                        <a:t>Score Point</a:t>
                      </a:r>
                      <a:endParaRPr lang="en-US" sz="1600" b="0" kern="1200" dirty="0">
                        <a:solidFill>
                          <a:schemeClr val="dk1"/>
                        </a:solidFill>
                        <a:effectLst/>
                        <a:latin typeface="+mn-lt"/>
                        <a:ea typeface="Times New Roman"/>
                        <a:cs typeface="+mn-cs"/>
                      </a:endParaRPr>
                    </a:p>
                  </a:txBody>
                  <a:tcPr marL="91449" marR="91449" marT="45713" marB="457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457200" rtl="0" eaLnBrk="1" latinLnBrk="0" hangingPunct="1">
                        <a:lnSpc>
                          <a:spcPct val="100000"/>
                        </a:lnSpc>
                        <a:spcBef>
                          <a:spcPts val="0"/>
                        </a:spcBef>
                        <a:spcAft>
                          <a:spcPts val="0"/>
                        </a:spcAft>
                      </a:pPr>
                      <a:r>
                        <a:rPr lang="en-US" sz="1600" b="0" kern="1200" dirty="0" smtClean="0">
                          <a:solidFill>
                            <a:schemeClr val="dk1"/>
                          </a:solidFill>
                          <a:effectLst/>
                          <a:latin typeface="+mn-lt"/>
                          <a:ea typeface="Times New Roman"/>
                          <a:cs typeface="+mn-cs"/>
                        </a:rPr>
                        <a:t>Description</a:t>
                      </a:r>
                      <a:endParaRPr lang="en-US" sz="1600" b="0" kern="1200" dirty="0">
                        <a:solidFill>
                          <a:schemeClr val="dk1"/>
                        </a:solidFill>
                        <a:effectLst/>
                        <a:latin typeface="+mn-lt"/>
                        <a:ea typeface="Times New Roman"/>
                        <a:cs typeface="+mn-cs"/>
                      </a:endParaRPr>
                    </a:p>
                  </a:txBody>
                  <a:tcPr marL="91449" marR="91449" marT="45713" marB="457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93809">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US" sz="1600" b="0" kern="1200" dirty="0" smtClean="0">
                          <a:solidFill>
                            <a:schemeClr val="dk1"/>
                          </a:solidFill>
                          <a:effectLst/>
                          <a:latin typeface="+mn-lt"/>
                          <a:ea typeface="Times New Roman"/>
                          <a:cs typeface="+mn-cs"/>
                        </a:rPr>
                        <a:t>1 Point</a:t>
                      </a:r>
                    </a:p>
                    <a:p>
                      <a:pPr marL="0" marR="0" algn="l" defTabSz="457200" rtl="0" eaLnBrk="1" latinLnBrk="0" hangingPunct="1">
                        <a:lnSpc>
                          <a:spcPct val="150000"/>
                        </a:lnSpc>
                        <a:spcBef>
                          <a:spcPts val="0"/>
                        </a:spcBef>
                        <a:spcAft>
                          <a:spcPts val="0"/>
                        </a:spcAft>
                      </a:pPr>
                      <a:endParaRPr lang="en-US" sz="1600" b="0" kern="1200" dirty="0">
                        <a:solidFill>
                          <a:schemeClr val="dk1"/>
                        </a:solidFill>
                        <a:effectLst/>
                        <a:latin typeface="+mn-lt"/>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0" kern="1200" dirty="0" smtClean="0">
                          <a:solidFill>
                            <a:schemeClr val="dk1"/>
                          </a:solidFill>
                          <a:effectLst/>
                          <a:latin typeface="Gill Sans MT Pro Book"/>
                          <a:ea typeface="Times New Roman"/>
                          <a:cs typeface="+mn-cs"/>
                        </a:rPr>
                        <a:t>A one-point response is incomplete and exhibits many flaws but is not completely incorrect.</a:t>
                      </a:r>
                    </a:p>
                    <a:p>
                      <a:pPr marL="0" marR="0">
                        <a:spcBef>
                          <a:spcPts val="0"/>
                        </a:spcBef>
                        <a:spcAft>
                          <a:spcPts val="0"/>
                        </a:spcAft>
                      </a:pPr>
                      <a:r>
                        <a:rPr lang="en-US" sz="1600" b="0" kern="1200" dirty="0" smtClean="0">
                          <a:solidFill>
                            <a:schemeClr val="dk1"/>
                          </a:solidFill>
                          <a:effectLst/>
                          <a:latin typeface="Gill Sans MT Pro Book"/>
                          <a:ea typeface="Times New Roman"/>
                          <a:cs typeface="+mn-cs"/>
                        </a:rPr>
                        <a:t> </a:t>
                      </a:r>
                    </a:p>
                    <a:p>
                      <a:pPr marL="0" marR="0">
                        <a:spcBef>
                          <a:spcPts val="0"/>
                        </a:spcBef>
                        <a:spcAft>
                          <a:spcPts val="0"/>
                        </a:spcAft>
                      </a:pPr>
                      <a:r>
                        <a:rPr lang="en-US" sz="1600" b="0" kern="1200" dirty="0" smtClean="0">
                          <a:solidFill>
                            <a:schemeClr val="dk1"/>
                          </a:solidFill>
                          <a:effectLst/>
                          <a:latin typeface="Gill Sans MT Pro Book"/>
                          <a:ea typeface="Times New Roman"/>
                          <a:cs typeface="+mn-cs"/>
                        </a:rPr>
                        <a:t>This response</a:t>
                      </a:r>
                    </a:p>
                    <a:p>
                      <a:pPr marL="0" marR="0">
                        <a:spcBef>
                          <a:spcPts val="0"/>
                        </a:spcBef>
                        <a:spcAft>
                          <a:spcPts val="0"/>
                        </a:spcAft>
                      </a:pPr>
                      <a:r>
                        <a:rPr lang="en-US" sz="1600" b="0" kern="1200" dirty="0" smtClean="0">
                          <a:solidFill>
                            <a:schemeClr val="dk1"/>
                          </a:solidFill>
                          <a:effectLst/>
                          <a:latin typeface="Gill Sans MT Pro Book"/>
                          <a:ea typeface="Times New Roman"/>
                          <a:cs typeface="+mn-cs"/>
                        </a:rPr>
                        <a:t> </a:t>
                      </a:r>
                    </a:p>
                    <a:p>
                      <a:pPr marL="342900" marR="0" lvl="0" indent="-342900">
                        <a:spcBef>
                          <a:spcPts val="0"/>
                        </a:spcBef>
                        <a:spcAft>
                          <a:spcPts val="0"/>
                        </a:spcAft>
                        <a:buFont typeface="Symbol"/>
                        <a:buChar char=""/>
                        <a:tabLst>
                          <a:tab pos="457200" algn="l"/>
                        </a:tabLst>
                      </a:pPr>
                      <a:r>
                        <a:rPr lang="en-US" sz="1600" b="0" kern="1200" dirty="0" smtClean="0">
                          <a:solidFill>
                            <a:schemeClr val="dk1"/>
                          </a:solidFill>
                          <a:effectLst/>
                          <a:latin typeface="Gill Sans MT Pro Book"/>
                          <a:ea typeface="Times New Roman"/>
                          <a:cs typeface="+mn-cs"/>
                        </a:rPr>
                        <a:t>demonstrates only a limited understanding of the mathematical concepts and/or procedures embodied in the task</a:t>
                      </a:r>
                    </a:p>
                    <a:p>
                      <a:pPr marL="342900" marR="0" lvl="0" indent="-342900">
                        <a:spcBef>
                          <a:spcPts val="0"/>
                        </a:spcBef>
                        <a:spcAft>
                          <a:spcPts val="0"/>
                        </a:spcAft>
                        <a:buFont typeface="Symbol"/>
                        <a:buChar char=""/>
                        <a:tabLst>
                          <a:tab pos="457200" algn="l"/>
                        </a:tabLst>
                      </a:pPr>
                      <a:r>
                        <a:rPr lang="en-US" sz="1600" b="0" kern="1200" dirty="0" smtClean="0">
                          <a:solidFill>
                            <a:schemeClr val="dk1"/>
                          </a:solidFill>
                          <a:effectLst/>
                          <a:latin typeface="Gill Sans MT Pro Book"/>
                          <a:ea typeface="Times New Roman"/>
                          <a:cs typeface="+mn-cs"/>
                        </a:rPr>
                        <a:t>may address some elements of the task correctly but reaches an inadequate solution and/or provides reasoning that is faulty or incomplete</a:t>
                      </a:r>
                    </a:p>
                    <a:p>
                      <a:pPr marL="342900" marR="0" lvl="0" indent="-342900">
                        <a:spcBef>
                          <a:spcPts val="0"/>
                        </a:spcBef>
                        <a:spcAft>
                          <a:spcPts val="0"/>
                        </a:spcAft>
                        <a:buFont typeface="Symbol"/>
                        <a:buChar char=""/>
                        <a:tabLst>
                          <a:tab pos="457200" algn="l"/>
                        </a:tabLst>
                      </a:pPr>
                      <a:r>
                        <a:rPr lang="en-US" sz="1600" b="0" kern="1200" dirty="0" smtClean="0">
                          <a:solidFill>
                            <a:schemeClr val="dk1"/>
                          </a:solidFill>
                          <a:effectLst/>
                          <a:latin typeface="Gill Sans MT Pro Book"/>
                          <a:ea typeface="Times New Roman"/>
                          <a:cs typeface="+mn-cs"/>
                        </a:rPr>
                        <a:t>exhibits multiple flaws related to misunderstanding of important aspects of the task, misuse of mathematical procedures, or faulty mathematical reasoning</a:t>
                      </a:r>
                    </a:p>
                    <a:p>
                      <a:pPr marL="342900" marR="0" lvl="0" indent="-342900">
                        <a:spcBef>
                          <a:spcPts val="0"/>
                        </a:spcBef>
                        <a:spcAft>
                          <a:spcPts val="0"/>
                        </a:spcAft>
                        <a:buFont typeface="Symbol"/>
                        <a:buChar char=""/>
                        <a:tabLst>
                          <a:tab pos="457200" algn="l"/>
                        </a:tabLst>
                      </a:pPr>
                      <a:r>
                        <a:rPr lang="en-US" sz="1600" b="0" kern="1200" dirty="0" smtClean="0">
                          <a:solidFill>
                            <a:schemeClr val="dk1"/>
                          </a:solidFill>
                          <a:effectLst/>
                          <a:latin typeface="Gill Sans MT Pro Book"/>
                          <a:ea typeface="Times New Roman"/>
                          <a:cs typeface="+mn-cs"/>
                        </a:rPr>
                        <a:t>reflects a lack of essential understanding of the underlying mathematical concepts</a:t>
                      </a:r>
                    </a:p>
                    <a:p>
                      <a:pPr marL="342900" marR="0" lvl="0" indent="-342900">
                        <a:spcBef>
                          <a:spcPts val="0"/>
                        </a:spcBef>
                        <a:spcAft>
                          <a:spcPts val="0"/>
                        </a:spcAft>
                        <a:buFont typeface="Symbol"/>
                        <a:buChar char=""/>
                        <a:tabLst>
                          <a:tab pos="457200" algn="l"/>
                        </a:tabLst>
                      </a:pPr>
                      <a:r>
                        <a:rPr lang="en-US" sz="1600" b="0" kern="1200" dirty="0" smtClean="0">
                          <a:solidFill>
                            <a:schemeClr val="dk1"/>
                          </a:solidFill>
                          <a:effectLst/>
                          <a:latin typeface="Gill Sans MT Pro Book"/>
                          <a:ea typeface="Times New Roman"/>
                          <a:cs typeface="+mn-cs"/>
                        </a:rPr>
                        <a:t>may contain correct numerical answer(s) but required work is not provided</a:t>
                      </a:r>
                      <a:endParaRPr lang="en-US" sz="1600" b="0" kern="1200" dirty="0">
                        <a:solidFill>
                          <a:schemeClr val="dk1"/>
                        </a:solidFill>
                        <a:effectLst/>
                        <a:latin typeface="Gill Sans MT Pro Book"/>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4"/>
          <p:cNvSpPr>
            <a:spLocks noGrp="1"/>
          </p:cNvSpPr>
          <p:nvPr>
            <p:ph type="title"/>
          </p:nvPr>
        </p:nvSpPr>
        <p:spPr>
          <a:xfrm>
            <a:off x="365125" y="207963"/>
            <a:ext cx="8229600" cy="449262"/>
          </a:xfrm>
        </p:spPr>
        <p:txBody>
          <a:bodyPr/>
          <a:lstStyle/>
          <a:p>
            <a:r>
              <a:rPr dirty="0" smtClean="0">
                <a:latin typeface="Verdana" pitchFamily="34" charset="0"/>
              </a:rPr>
              <a:t>Mathematics </a:t>
            </a:r>
            <a:r>
              <a:rPr lang="en-US" dirty="0" smtClean="0">
                <a:latin typeface="Verdana" pitchFamily="34" charset="0"/>
              </a:rPr>
              <a:t>3-point</a:t>
            </a:r>
            <a:r>
              <a:rPr dirty="0" smtClean="0">
                <a:latin typeface="Verdana" pitchFamily="34" charset="0"/>
              </a:rPr>
              <a:t> Holistic Rubric </a:t>
            </a:r>
            <a:r>
              <a:rPr lang="en-US" dirty="0">
                <a:latin typeface="Verdana" pitchFamily="34" charset="0"/>
              </a:rPr>
              <a:t>(Continued)</a:t>
            </a:r>
            <a:endParaRPr dirty="0" smtClean="0">
              <a:latin typeface="Verdana" pitchFamily="34" charset="0"/>
            </a:endParaRPr>
          </a:p>
        </p:txBody>
      </p:sp>
      <p:graphicFrame>
        <p:nvGraphicFramePr>
          <p:cNvPr id="8" name="Content Placeholder 7"/>
          <p:cNvGraphicFramePr>
            <a:graphicFrameLocks noGrp="1"/>
          </p:cNvGraphicFramePr>
          <p:nvPr>
            <p:ph idx="4294967295"/>
          </p:nvPr>
        </p:nvGraphicFramePr>
        <p:xfrm>
          <a:off x="192088" y="955675"/>
          <a:ext cx="8759825" cy="1554466"/>
        </p:xfrm>
        <a:graphic>
          <a:graphicData uri="http://schemas.openxmlformats.org/drawingml/2006/table">
            <a:tbl>
              <a:tblPr firstRow="1" bandRow="1">
                <a:tableStyleId>{5C22544A-7EE6-4342-B048-85BDC9FD1C3A}</a:tableStyleId>
              </a:tblPr>
              <a:tblGrid>
                <a:gridCol w="1480595"/>
                <a:gridCol w="7279230"/>
              </a:tblGrid>
              <a:tr h="252009">
                <a:tc>
                  <a:txBody>
                    <a:bodyPr/>
                    <a:lstStyle/>
                    <a:p>
                      <a:pPr marL="0" marR="0" algn="l" defTabSz="457200" rtl="0" eaLnBrk="1" latinLnBrk="0" hangingPunct="1">
                        <a:lnSpc>
                          <a:spcPct val="100000"/>
                        </a:lnSpc>
                        <a:spcBef>
                          <a:spcPts val="0"/>
                        </a:spcBef>
                        <a:spcAft>
                          <a:spcPts val="0"/>
                        </a:spcAft>
                      </a:pPr>
                      <a:r>
                        <a:rPr lang="en-US" sz="1600" b="0" kern="1200" dirty="0" smtClean="0">
                          <a:solidFill>
                            <a:schemeClr val="dk1"/>
                          </a:solidFill>
                          <a:effectLst/>
                          <a:latin typeface="+mn-lt"/>
                          <a:ea typeface="Times New Roman"/>
                          <a:cs typeface="+mn-cs"/>
                        </a:rPr>
                        <a:t>Score Point</a:t>
                      </a:r>
                      <a:endParaRPr lang="en-US" sz="1600" b="0" kern="1200" dirty="0">
                        <a:solidFill>
                          <a:schemeClr val="dk1"/>
                        </a:solidFill>
                        <a:effectLst/>
                        <a:latin typeface="+mn-lt"/>
                        <a:ea typeface="Times New Roman"/>
                        <a:cs typeface="+mn-cs"/>
                      </a:endParaRPr>
                    </a:p>
                  </a:txBody>
                  <a:tcPr marL="91449" marR="91449" marT="45713" marB="457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457200" rtl="0" eaLnBrk="1" latinLnBrk="0" hangingPunct="1">
                        <a:lnSpc>
                          <a:spcPct val="100000"/>
                        </a:lnSpc>
                        <a:spcBef>
                          <a:spcPts val="0"/>
                        </a:spcBef>
                        <a:spcAft>
                          <a:spcPts val="0"/>
                        </a:spcAft>
                      </a:pPr>
                      <a:r>
                        <a:rPr lang="en-US" sz="1600" b="0" kern="1200" dirty="0" smtClean="0">
                          <a:solidFill>
                            <a:schemeClr val="dk1"/>
                          </a:solidFill>
                          <a:effectLst/>
                          <a:latin typeface="+mn-lt"/>
                          <a:ea typeface="Times New Roman"/>
                          <a:cs typeface="+mn-cs"/>
                        </a:rPr>
                        <a:t>Description</a:t>
                      </a:r>
                      <a:endParaRPr lang="en-US" sz="1600" b="0" kern="1200" dirty="0">
                        <a:solidFill>
                          <a:schemeClr val="dk1"/>
                        </a:solidFill>
                        <a:effectLst/>
                        <a:latin typeface="+mn-lt"/>
                        <a:ea typeface="Times New Roman"/>
                        <a:cs typeface="+mn-cs"/>
                      </a:endParaRPr>
                    </a:p>
                  </a:txBody>
                  <a:tcPr marL="91449" marR="91449" marT="45713" marB="45713"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2834">
                <a:tc>
                  <a:txBody>
                    <a:bodyPr/>
                    <a:lstStyle/>
                    <a:p>
                      <a:pPr marL="0" marR="0" indent="0" algn="l" defTabSz="457200" rtl="0" eaLnBrk="1" fontAlgn="auto" latinLnBrk="0" hangingPunct="1">
                        <a:lnSpc>
                          <a:spcPct val="150000"/>
                        </a:lnSpc>
                        <a:spcBef>
                          <a:spcPts val="0"/>
                        </a:spcBef>
                        <a:spcAft>
                          <a:spcPts val="0"/>
                        </a:spcAft>
                        <a:buClrTx/>
                        <a:buSzTx/>
                        <a:buFontTx/>
                        <a:buNone/>
                        <a:tabLst/>
                        <a:defRPr/>
                      </a:pPr>
                      <a:r>
                        <a:rPr lang="en-US" sz="1600" b="0" kern="1200" dirty="0" smtClean="0">
                          <a:solidFill>
                            <a:schemeClr val="dk1"/>
                          </a:solidFill>
                          <a:effectLst/>
                          <a:latin typeface="+mn-lt"/>
                          <a:ea typeface="Times New Roman"/>
                          <a:cs typeface="+mn-cs"/>
                        </a:rPr>
                        <a:t>0 Points</a:t>
                      </a:r>
                    </a:p>
                    <a:p>
                      <a:pPr marL="0" marR="0" algn="l" defTabSz="457200" rtl="0" eaLnBrk="1" latinLnBrk="0" hangingPunct="1">
                        <a:lnSpc>
                          <a:spcPct val="150000"/>
                        </a:lnSpc>
                        <a:spcBef>
                          <a:spcPts val="0"/>
                        </a:spcBef>
                        <a:spcAft>
                          <a:spcPts val="0"/>
                        </a:spcAft>
                      </a:pPr>
                      <a:endParaRPr lang="en-US" sz="1600" b="0" kern="1200" dirty="0">
                        <a:solidFill>
                          <a:schemeClr val="dk1"/>
                        </a:solidFill>
                        <a:effectLst/>
                        <a:latin typeface="+mn-lt"/>
                        <a:ea typeface="Times New Roman"/>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tab pos="457200" algn="l"/>
                        </a:tabLst>
                        <a:defRPr/>
                      </a:pPr>
                      <a:r>
                        <a:rPr lang="en-US" sz="1600" b="0" kern="1200" dirty="0" smtClean="0">
                          <a:solidFill>
                            <a:schemeClr val="dk1"/>
                          </a:solidFill>
                          <a:effectLst/>
                          <a:latin typeface="Gill Sans MT Pro Book"/>
                          <a:ea typeface="Times New Roman"/>
                          <a:cs typeface="+mn-cs"/>
                        </a:rPr>
                        <a:t>A zero-point response is incorrect, irrelevant, incoherent, or contains a correct response arrived at using an obviously incorrect procedure. Although some parts may contain correct mathematical procedures, holistically they are not</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tab pos="457200" algn="l"/>
                        </a:tabLst>
                        <a:defRPr/>
                      </a:pPr>
                      <a:r>
                        <a:rPr lang="en-US" sz="1600" b="0" kern="1200" dirty="0" smtClean="0">
                          <a:solidFill>
                            <a:schemeClr val="dk1"/>
                          </a:solidFill>
                          <a:effectLst/>
                          <a:latin typeface="Gill Sans MT Pro Book"/>
                          <a:ea typeface="Times New Roman"/>
                          <a:cs typeface="+mn-cs"/>
                        </a:rPr>
                        <a:t>sufficient to demonstrate even a limited understanding of the mathematical concepts embodied in the task.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Grades 3-8 Mathematics Assessment Scoring Training</a:t>
            </a:r>
            <a:endParaRPr lang="en-US" sz="2800" b="1" dirty="0"/>
          </a:p>
        </p:txBody>
      </p:sp>
      <p:sp>
        <p:nvSpPr>
          <p:cNvPr id="3" name="Content Placeholder 2"/>
          <p:cNvSpPr>
            <a:spLocks noGrp="1"/>
          </p:cNvSpPr>
          <p:nvPr>
            <p:ph idx="1"/>
          </p:nvPr>
        </p:nvSpPr>
        <p:spPr>
          <a:xfrm>
            <a:off x="365125" y="1546225"/>
            <a:ext cx="8573602" cy="4525963"/>
          </a:xfrm>
        </p:spPr>
        <p:txBody>
          <a:bodyPr/>
          <a:lstStyle/>
          <a:p>
            <a:r>
              <a:rPr lang="en-US" dirty="0"/>
              <a:t>Video 1: Instructional Shifts</a:t>
            </a:r>
          </a:p>
          <a:p>
            <a:r>
              <a:rPr lang="en-US" dirty="0"/>
              <a:t>Video 2: Holistic Scoring</a:t>
            </a:r>
          </a:p>
          <a:p>
            <a:r>
              <a:rPr lang="en-US" dirty="0"/>
              <a:t>Video 3: Scoring Policies &amp; the Test Development Process</a:t>
            </a:r>
          </a:p>
          <a:p>
            <a:r>
              <a:rPr lang="en-US" dirty="0"/>
              <a:t>Video 4: Two Point Holistic Rubric</a:t>
            </a:r>
          </a:p>
          <a:p>
            <a:r>
              <a:rPr lang="en-US" dirty="0"/>
              <a:t>Videos 5-8: Guide Papers and Practice Sets- 2 Point Rubric</a:t>
            </a:r>
          </a:p>
          <a:p>
            <a:r>
              <a:rPr lang="en-US" b="1" dirty="0"/>
              <a:t>Video 9: Three Point Holistic Rubric</a:t>
            </a:r>
          </a:p>
          <a:p>
            <a:r>
              <a:rPr lang="en-US" dirty="0"/>
              <a:t>Videos 10-13: Guide Papers and Practice Sets- 3 Point Rubric</a:t>
            </a:r>
          </a:p>
        </p:txBody>
      </p:sp>
      <p:sp>
        <p:nvSpPr>
          <p:cNvPr id="4" name="Slide Number Placeholder 3"/>
          <p:cNvSpPr>
            <a:spLocks noGrp="1"/>
          </p:cNvSpPr>
          <p:nvPr>
            <p:ph type="sldNum" sz="quarter" idx="10"/>
          </p:nvPr>
        </p:nvSpPr>
        <p:spPr/>
        <p:txBody>
          <a:bodyPr/>
          <a:lstStyle/>
          <a:p>
            <a:pPr>
              <a:defRPr/>
            </a:pPr>
            <a:fld id="{DB51F911-9872-4B24-A7FD-2C5516E4AA1A}" type="slidenum">
              <a:rPr lang="en-US" smtClean="0"/>
              <a:pPr>
                <a:defRPr/>
              </a:pPr>
              <a:t>9</a:t>
            </a:fld>
            <a:endParaRPr lang="en-US" dirty="0"/>
          </a:p>
        </p:txBody>
      </p:sp>
    </p:spTree>
    <p:extLst>
      <p:ext uri="{BB962C8B-B14F-4D97-AF65-F5344CB8AC3E}">
        <p14:creationId xmlns:p14="http://schemas.microsoft.com/office/powerpoint/2010/main" val="239893047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UBLISH_TITLE" val="NY State 2013 Turnkey Training"/>
  <p:tag name="ARTICULATE_PUBLISH_PATH" val="C:\Users\Christina\Documents\Consulting\Intrepid\Subversion\FY13_AuditSampling\FY13_AS_05_ProfilingApproach\FY13_AS_05_Beta"/>
  <p:tag name="ARTICULATE_LOGO" val="logo_placeholder.gif"/>
  <p:tag name="ARTICULATE_PRESENTER" val="(None selected)"/>
  <p:tag name="ARTICULATE_PRESENTER_GUID" val="9869030842"/>
  <p:tag name="ARTICULATE_LMS" val="0"/>
  <p:tag name="ARTICULATE_TEMPLATE" val="NYTurnkey"/>
  <p:tag name="ARTICULATE_TEMPLATE_GUID" val="abe42820-f29a-44b5-9dc9-e8045800da6b"/>
  <p:tag name="LMS_PUBLISH" val="No"/>
  <p:tag name="PRESENTER_PREVIEW_MODE" val="0"/>
  <p:tag name="PRESENTER_PREVIEW_START" val="1"/>
  <p:tag name="PLAYERLOGOHEIGHT" val="75"/>
  <p:tag name="PLAYERLOGOWIDTH" val="181"/>
  <p:tag name="LAUNCHINNEWWINDOW" val="0"/>
  <p:tag name="LASTPUBLISHED" val="C:\Users\Christina\Documents\Consulting\Intrepid\Subversion\FY13_AuditSampling\FY13_AS_05_ProfilingApproach\FY13_AS_05_Beta\NY State 2013 Turnkey Training\player.html"/>
  <p:tag name="ARTICULATE_PRESENTER_VERSION" val="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NAV" val="2"/>
  <p:tag name="ARTICULATE_SLIDE_GUID" val="7346056c-c0f5-4981-9191-d42e1e5e7077"/>
  <p:tag name="ARTICULATE_SLIDE_PAUSE" val="0"/>
</p:tagLst>
</file>

<file path=ppt/tags/tag11.xml><?xml version="1.0" encoding="utf-8"?>
<p:tagLst xmlns:a="http://schemas.openxmlformats.org/drawingml/2006/main" xmlns:r="http://schemas.openxmlformats.org/officeDocument/2006/relationships" xmlns:p="http://schemas.openxmlformats.org/presentationml/2006/main">
  <p:tag name="ARTICULATE_SLIDE_NAV" val="2"/>
  <p:tag name="ARTICULATE_SLIDE_GUID" val="7346056c-c0f5-4981-9191-d42e1e5e7077"/>
  <p:tag name="ARTICULATE_SLIDE_PAUSE" val="0"/>
</p:tagLst>
</file>

<file path=ppt/tags/tag12.xml><?xml version="1.0" encoding="utf-8"?>
<p:tagLst xmlns:a="http://schemas.openxmlformats.org/drawingml/2006/main" xmlns:r="http://schemas.openxmlformats.org/officeDocument/2006/relationships" xmlns:p="http://schemas.openxmlformats.org/presentationml/2006/main">
  <p:tag name="ARTICULATE_SLIDE_NAV" val="2"/>
  <p:tag name="ARTICULATE_SLIDE_GUID" val="7346056c-c0f5-4981-9191-d42e1e5e7077"/>
  <p:tag name="ARTICULATE_SLIDE_PAUSE" val="0"/>
</p:tagLst>
</file>

<file path=ppt/tags/tag13.xml><?xml version="1.0" encoding="utf-8"?>
<p:tagLst xmlns:a="http://schemas.openxmlformats.org/drawingml/2006/main" xmlns:r="http://schemas.openxmlformats.org/officeDocument/2006/relationships" xmlns:p="http://schemas.openxmlformats.org/presentationml/2006/main">
  <p:tag name="ARTICULATE_SLIDE_NAV" val="2"/>
  <p:tag name="ARTICULATE_SLIDE_GUID" val="7346056c-c0f5-4981-9191-d42e1e5e7077"/>
  <p:tag name="ARTICULATE_SLIDE_PAUSE" val="0"/>
</p:tagLst>
</file>

<file path=ppt/tags/tag14.xml><?xml version="1.0" encoding="utf-8"?>
<p:tagLst xmlns:a="http://schemas.openxmlformats.org/drawingml/2006/main" xmlns:r="http://schemas.openxmlformats.org/officeDocument/2006/relationships" xmlns:p="http://schemas.openxmlformats.org/presentationml/2006/main">
  <p:tag name="ARTICULATE_SLIDE_NAV" val="2"/>
  <p:tag name="ARTICULATE_SLIDE_GUID" val="7346056c-c0f5-4981-9191-d42e1e5e7077"/>
  <p:tag name="ARTICULATE_SLIDE_PAUSE" val="0"/>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R2UoQpAu_files\slide0001_image001.emz"/>
</p:tagLst>
</file>

<file path=ppt/tags/tag3.xml><?xml version="1.0" encoding="utf-8"?>
<p:tagLst xmlns:a="http://schemas.openxmlformats.org/drawingml/2006/main" xmlns:r="http://schemas.openxmlformats.org/officeDocument/2006/relationships" xmlns:p="http://schemas.openxmlformats.org/presentationml/2006/main">
  <p:tag name="ARTICULATE_SLIDE_PAUSE" val="0"/>
  <p:tag name="ARTICULATE_SLIDE_GUID" val="160e88b4-0557-40d0-be98-efea0914d527"/>
  <p:tag name="ARTICULATE_SLIDE_NAV" val="1"/>
</p:tagLst>
</file>

<file path=ppt/tags/tag4.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2"/>
  <p:tag name="ARTICULATE_SOURCE_IMAGE" val="C:\Users\CHRIST~1\AppData\Local\Temp\articulate\presenter\imgtemp\MgI7ON8A_files\slide0001_image001.png"/>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LK9o8ACB_files\slide0001_image001.png"/>
</p:tagLst>
</file>

<file path=ppt/tags/tag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OYmR81cT_files\slide0001_image001.png"/>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CGr3Bepx_files\slide0001_image001.png"/>
</p:tagLst>
</file>

<file path=ppt/tags/tag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93xq7Uy6_files\slide0001_image001.png"/>
</p:tagLst>
</file>

<file path=ppt/tags/tag9.xml><?xml version="1.0" encoding="utf-8"?>
<p:tagLst xmlns:a="http://schemas.openxmlformats.org/drawingml/2006/main" xmlns:r="http://schemas.openxmlformats.org/officeDocument/2006/relationships" xmlns:p="http://schemas.openxmlformats.org/presentationml/2006/main">
  <p:tag name="ARTICULATE_SLIDE_NAV" val="2"/>
  <p:tag name="ARTICULATE_SLIDE_GUID" val="7346056c-c0f5-4981-9191-d42e1e5e7077"/>
  <p:tag name="ARTICULATE_SLIDE_PAUSE" val="0"/>
</p:tagLst>
</file>

<file path=ppt/theme/theme1.xml><?xml version="1.0" encoding="utf-8"?>
<a:theme xmlns:a="http://schemas.openxmlformats.org/drawingml/2006/main" name="Custom Design">
  <a:themeElements>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fontScheme name="Custom Design">
      <a:majorFont>
        <a:latin typeface="Verdana"/>
        <a:ea typeface="Arial"/>
        <a:cs typeface="Arial"/>
      </a:majorFont>
      <a:minorFont>
        <a:latin typeface="Verdan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spDef>
    <a:ln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9D1348"/>
        </a:dk2>
        <a:lt2>
          <a:srgbClr val="8DA7B5"/>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BF5EA"/>
        </a:lt1>
        <a:dk2>
          <a:srgbClr val="9D1348"/>
        </a:dk2>
        <a:lt2>
          <a:srgbClr val="8DA7B5"/>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9D1348"/>
        </a:dk2>
        <a:lt2>
          <a:srgbClr val="A4B9C4"/>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BF5EA"/>
        </a:lt1>
        <a:dk2>
          <a:srgbClr val="9D1348"/>
        </a:dk2>
        <a:lt2>
          <a:srgbClr val="A4B9C4"/>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9136</TotalTime>
  <Words>1179</Words>
  <Application>Microsoft Office PowerPoint</Application>
  <PresentationFormat>On-screen Show (4:3)</PresentationFormat>
  <Paragraphs>184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Custom Design</vt:lpstr>
      <vt:lpstr>PowerPoint Presentation</vt:lpstr>
      <vt:lpstr>PowerPoint Presentation</vt:lpstr>
      <vt:lpstr>Mathematics 3-point Holistic Rubric</vt:lpstr>
      <vt:lpstr>Mathematics 3-point Holistic Rubric (Continued)</vt:lpstr>
      <vt:lpstr>Mathematics 3-point Holistic Rubric (Continued)</vt:lpstr>
      <vt:lpstr>Mathematics 3-point Holistic Rubric (Continued)</vt:lpstr>
      <vt:lpstr>Mathematics 3-point Holistic Rubric (Continued)</vt:lpstr>
      <vt:lpstr>Mathematics 3-point Holistic Rubric (Continued)</vt:lpstr>
      <vt:lpstr>Grades 3-8 Mathematics Assessment Scoring Training</vt:lpstr>
      <vt:lpstr>Resources</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rosimerr</dc:creator>
  <dc:description>www.showcase-online.co.uk_x000d_
0207 484 8080</dc:description>
  <cp:lastModifiedBy>Erin Wheeler</cp:lastModifiedBy>
  <cp:revision>506</cp:revision>
  <cp:lastPrinted>2013-02-27T19:35:46Z</cp:lastPrinted>
  <dcterms:created xsi:type="dcterms:W3CDTF">2012-12-04T16:51:55Z</dcterms:created>
  <dcterms:modified xsi:type="dcterms:W3CDTF">2013-03-06T05:42:51Z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v1.0.1</vt:lpwstr>
  </property>
  <property fmtid="{D5CDD505-2E9C-101B-9397-08002B2CF9AE}" pid="3" name="ArticulateUseProject">
    <vt:lpwstr>1</vt:lpwstr>
  </property>
  <property fmtid="{D5CDD505-2E9C-101B-9397-08002B2CF9AE}" pid="4" name="ArticulatePath">
    <vt:lpwstr>NY_Turnkey_PPT_TemplateV3</vt:lpwstr>
  </property>
  <property fmtid="{D5CDD505-2E9C-101B-9397-08002B2CF9AE}" pid="5" name="ArticulateGUID">
    <vt:lpwstr>04EC54D3-CC3A-4DED-9F0B-A2BBF62492BA</vt:lpwstr>
  </property>
  <property fmtid="{D5CDD505-2E9C-101B-9397-08002B2CF9AE}" pid="6" name="ArticulateProjectFull">
    <vt:lpwstr>C:\Users\Christina\Documents\Consulting\Pearson\Development\Revised_Final_Turnkey_Math_Training_012013.ppta</vt:lpwstr>
  </property>
</Properties>
</file>