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256" r:id="rId5"/>
    <p:sldId id="264" r:id="rId6"/>
    <p:sldId id="437" r:id="rId7"/>
    <p:sldId id="445" r:id="rId8"/>
    <p:sldId id="447" r:id="rId9"/>
    <p:sldId id="455" r:id="rId10"/>
    <p:sldId id="456" r:id="rId11"/>
    <p:sldId id="450" r:id="rId12"/>
    <p:sldId id="458" r:id="rId13"/>
    <p:sldId id="459" r:id="rId14"/>
    <p:sldId id="461" r:id="rId15"/>
    <p:sldId id="452" r:id="rId16"/>
    <p:sldId id="462" r:id="rId17"/>
    <p:sldId id="463" r:id="rId18"/>
    <p:sldId id="487" r:id="rId19"/>
    <p:sldId id="464" r:id="rId20"/>
    <p:sldId id="465" r:id="rId21"/>
    <p:sldId id="467" r:id="rId22"/>
    <p:sldId id="468" r:id="rId23"/>
    <p:sldId id="469" r:id="rId24"/>
    <p:sldId id="470" r:id="rId25"/>
    <p:sldId id="471" r:id="rId26"/>
    <p:sldId id="472" r:id="rId27"/>
    <p:sldId id="486" r:id="rId28"/>
    <p:sldId id="473" r:id="rId29"/>
    <p:sldId id="474" r:id="rId30"/>
    <p:sldId id="475" r:id="rId31"/>
    <p:sldId id="476" r:id="rId32"/>
    <p:sldId id="477" r:id="rId33"/>
    <p:sldId id="478" r:id="rId34"/>
    <p:sldId id="479" r:id="rId35"/>
    <p:sldId id="480" r:id="rId36"/>
    <p:sldId id="481" r:id="rId37"/>
    <p:sldId id="482" r:id="rId38"/>
    <p:sldId id="483" r:id="rId39"/>
    <p:sldId id="485" r:id="rId40"/>
    <p:sldId id="448" r:id="rId41"/>
    <p:sldId id="484" r:id="rId42"/>
    <p:sldId id="439" r:id="rId43"/>
    <p:sldId id="446" r:id="rId44"/>
  </p:sldIdLst>
  <p:sldSz cx="9144000" cy="6858000" type="screen4x3"/>
  <p:notesSz cx="7315200" cy="96012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extLst>
    <p:ext uri="{EFAFB233-063F-42B5-8137-9DF3F51BA10A}">
      <p15:sldGuideLst xmlns="" xmlns:p15="http://schemas.microsoft.com/office/powerpoint/2012/main">
        <p15:guide id="1" orient="horz" pos="2160">
          <p15:clr>
            <a:srgbClr val="A4A3A4"/>
          </p15:clr>
        </p15:guide>
        <p15:guide id="2" pos="524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83C"/>
    <a:srgbClr val="0A668B"/>
    <a:srgbClr val="404040"/>
    <a:srgbClr val="B38395"/>
    <a:srgbClr val="CFB1BC"/>
    <a:srgbClr val="BC91A1"/>
    <a:srgbClr val="C59FAD"/>
    <a:srgbClr val="AD949C"/>
    <a:srgbClr val="0A2D6B"/>
    <a:srgbClr val="A56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397" autoAdjust="0"/>
    <p:restoredTop sz="71020" autoAdjust="0"/>
  </p:normalViewPr>
  <p:slideViewPr>
    <p:cSldViewPr snapToGrid="0" snapToObjects="1">
      <p:cViewPr>
        <p:scale>
          <a:sx n="100" d="100"/>
          <a:sy n="100" d="100"/>
        </p:scale>
        <p:origin x="-180" y="456"/>
      </p:cViewPr>
      <p:guideLst>
        <p:guide orient="horz" pos="920"/>
        <p:guide pos="2496"/>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1024"/>
    </p:cViewPr>
  </p:sorterViewPr>
  <p:notesViewPr>
    <p:cSldViewPr snapToGrid="0" snapToObjects="1">
      <p:cViewPr>
        <p:scale>
          <a:sx n="75" d="100"/>
          <a:sy n="75" d="100"/>
        </p:scale>
        <p:origin x="-1502" y="-5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baseline="0">
                <a:latin typeface="+mn-lt"/>
                <a:ea typeface="+mn-ea"/>
                <a:cs typeface="+mn-cs"/>
              </a:defRPr>
            </a:lvl1pPr>
          </a:lstStyle>
          <a:p>
            <a:pPr>
              <a:defRPr/>
            </a:pPr>
            <a:r>
              <a:rPr lang="en-US" sz="1200" dirty="0"/>
              <a:t>Grade 1 – Module 4</a:t>
            </a:r>
          </a:p>
          <a:p>
            <a:pPr>
              <a:defRPr/>
            </a:pPr>
            <a:r>
              <a:rPr lang="en-US" sz="1200" dirty="0"/>
              <a:t>Module Focus Session</a:t>
            </a:r>
          </a:p>
          <a:p>
            <a:pPr>
              <a:defRPr/>
            </a:pPr>
            <a:endParaRPr lang="en-US" sz="1200" dirty="0" smtClean="0"/>
          </a:p>
          <a:p>
            <a:pPr>
              <a:defRPr/>
            </a:pPr>
            <a:r>
              <a:rPr lang="en-US" sz="1200" dirty="0" smtClean="0"/>
              <a:t> </a:t>
            </a:r>
            <a:endParaRPr lang="en-US" sz="1200"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baseline="0">
                <a:latin typeface="+mn-lt"/>
                <a:ea typeface="+mn-ea"/>
                <a:cs typeface="+mn-cs"/>
              </a:defRPr>
            </a:lvl1pPr>
          </a:lstStyle>
          <a:p>
            <a:pPr>
              <a:defRPr/>
            </a:pPr>
            <a:fld id="{FA1B0449-FD53-4981-8CF6-4A0D7CB88F4F}" type="slidenum">
              <a:rPr lang="en-US" sz="1200"/>
              <a:pPr>
                <a:defRPr/>
              </a:pPr>
              <a:t>‹#›</a:t>
            </a:fld>
            <a:endParaRPr lang="en-US" sz="1200" dirty="0"/>
          </a:p>
        </p:txBody>
      </p:sp>
      <p:sp>
        <p:nvSpPr>
          <p:cNvPr id="4" name="Header Placeholder 3"/>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r>
              <a:rPr lang="en-US" baseline="0" dirty="0"/>
              <a:t>November  2013</a:t>
            </a:r>
          </a:p>
          <a:p>
            <a:pPr>
              <a:defRPr/>
            </a:pPr>
            <a:r>
              <a:rPr lang="en-US" baseline="0" dirty="0"/>
              <a:t>Network Team Institute</a:t>
            </a:r>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200" i="0" baseline="0">
                <a:latin typeface="+mn-lt"/>
                <a:ea typeface="ＭＳ Ｐゴシック" charset="-128"/>
                <a:cs typeface="ＭＳ Ｐゴシック" charset="-128"/>
              </a:defRPr>
            </a:lvl1pPr>
          </a:lstStyle>
          <a:p>
            <a:pPr>
              <a:defRPr/>
            </a:pPr>
            <a:r>
              <a:rPr lang="en-US" dirty="0" smtClean="0"/>
              <a:t>November  2013</a:t>
            </a:r>
          </a:p>
          <a:p>
            <a:pPr>
              <a:defRPr/>
            </a:pPr>
            <a:r>
              <a:rPr lang="en-US" dirty="0" smtClean="0"/>
              <a:t>Network Team Institute</a:t>
            </a:r>
            <a:endParaRPr lang="en-US" dirty="0"/>
          </a:p>
        </p:txBody>
      </p:sp>
      <p:sp>
        <p:nvSpPr>
          <p:cNvPr id="28675"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r>
              <a:rPr lang="en-US" dirty="0" smtClean="0"/>
              <a:t>Grade 1 – Module 4</a:t>
            </a:r>
          </a:p>
          <a:p>
            <a:pPr>
              <a:defRPr/>
            </a:pPr>
            <a:r>
              <a:rPr lang="en-US" dirty="0" smtClean="0"/>
              <a:t>Module Focus Session</a:t>
            </a:r>
          </a:p>
          <a:p>
            <a:pPr>
              <a:defRPr/>
            </a:pPr>
            <a:endParaRPr lang="en-US" dirty="0" smtClean="0"/>
          </a:p>
        </p:txBody>
      </p:sp>
      <p:sp>
        <p:nvSpPr>
          <p:cNvPr id="7172" name="Placeholder 4"/>
          <p:cNvSpPr>
            <a:spLocks noGrp="1" noRot="1" noChangeAspect="1" noChangeArrowheads="1" noTextEdit="1"/>
          </p:cNvSpPr>
          <p:nvPr>
            <p:ph type="sldImg" idx="2"/>
          </p:nvPr>
        </p:nvSpPr>
        <p:spPr bwMode="auto">
          <a:xfrm>
            <a:off x="457200" y="731520"/>
            <a:ext cx="3657600" cy="2743200"/>
          </a:xfrm>
          <a:prstGeom prst="rect">
            <a:avLst/>
          </a:prstGeom>
          <a:noFill/>
          <a:ln w="9525">
            <a:solidFill>
              <a:srgbClr val="000000"/>
            </a:solidFill>
            <a:miter lim="800000"/>
            <a:headEnd/>
            <a:tailEnd/>
          </a:ln>
        </p:spPr>
      </p:sp>
      <p:sp>
        <p:nvSpPr>
          <p:cNvPr id="286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
        <p:nvSpPr>
          <p:cNvPr id="2" name="Notes Placeholder 1"/>
          <p:cNvSpPr>
            <a:spLocks noGrp="1"/>
          </p:cNvSpPr>
          <p:nvPr>
            <p:ph type="body" sz="quarter" idx="3"/>
          </p:nvPr>
        </p:nvSpPr>
        <p:spPr>
          <a:xfrm>
            <a:off x="457200" y="3657600"/>
            <a:ext cx="6400800" cy="548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b="1" i="1" dirty="0"/>
              <a:t>NOTE THAT THIS SESSION IS </a:t>
            </a:r>
            <a:r>
              <a:rPr lang="en-US" b="1" i="1" dirty="0" smtClean="0"/>
              <a:t>DESIGNED TO </a:t>
            </a:r>
            <a:r>
              <a:rPr lang="en-US" b="1" i="1" dirty="0"/>
              <a:t>BE</a:t>
            </a:r>
            <a:r>
              <a:rPr lang="en-US" b="1" i="1" dirty="0">
                <a:solidFill>
                  <a:srgbClr val="FF0000"/>
                </a:solidFill>
              </a:rPr>
              <a:t> </a:t>
            </a:r>
            <a:r>
              <a:rPr lang="en-US" b="1" i="1" dirty="0" smtClean="0"/>
              <a:t>195</a:t>
            </a:r>
            <a:r>
              <a:rPr lang="en-US" b="1" i="1" dirty="0" smtClean="0">
                <a:solidFill>
                  <a:srgbClr val="FF0000"/>
                </a:solidFill>
              </a:rPr>
              <a:t> </a:t>
            </a:r>
            <a:r>
              <a:rPr lang="en-US" b="1" i="1" dirty="0"/>
              <a:t>MINUTES IN </a:t>
            </a:r>
            <a:r>
              <a:rPr lang="en-US" b="1" i="1" dirty="0" smtClean="0"/>
              <a:t>LENGTH.</a:t>
            </a:r>
            <a:endParaRPr lang="en-US" b="1" i="1" dirty="0"/>
          </a:p>
          <a:p>
            <a:pPr>
              <a:defRPr/>
            </a:pPr>
            <a:endParaRPr lang="en-US" b="1" dirty="0" smtClean="0"/>
          </a:p>
          <a:p>
            <a:pPr>
              <a:defRPr/>
            </a:pPr>
            <a:r>
              <a:rPr lang="en-US" b="0" dirty="0" smtClean="0"/>
              <a:t>Welcome!  In this module</a:t>
            </a:r>
            <a:r>
              <a:rPr lang="en-US" b="0" baseline="0" dirty="0" smtClean="0"/>
              <a:t> focus session, we will examine Grade 1 – Module 4.</a:t>
            </a:r>
            <a:endParaRPr lang="en-US" b="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dirty="0"/>
              <a:t>Grade 1 – Module 4</a:t>
            </a:r>
          </a:p>
          <a:p>
            <a:pPr>
              <a:defRPr/>
            </a:pPr>
            <a:r>
              <a:rPr lang="en-US" dirty="0"/>
              <a:t>Module Focus Session</a:t>
            </a:r>
          </a:p>
          <a:p>
            <a:pPr>
              <a:defRPr/>
            </a:pPr>
            <a:endParaRPr lang="en-US" sz="1200" dirty="0" smtClean="0"/>
          </a:p>
          <a:p>
            <a:pPr>
              <a:defRPr/>
            </a:pPr>
            <a:r>
              <a:rPr lang="en-US" sz="1200" smtClean="0"/>
              <a:t> </a:t>
            </a:r>
            <a:endParaRPr lang="en-US" sz="1200" dirty="0"/>
          </a:p>
        </p:txBody>
      </p:sp>
      <p:sp>
        <p:nvSpPr>
          <p:cNvPr id="9" name="Header Placeholder 8"/>
          <p:cNvSpPr>
            <a:spLocks noGrp="1"/>
          </p:cNvSpPr>
          <p:nvPr>
            <p:ph type="hdr" sz="quarter" idx="12"/>
          </p:nvPr>
        </p:nvSpPr>
        <p:spPr/>
        <p:txBody>
          <a:bodyPr/>
          <a:lstStyle/>
          <a:p>
            <a:pPr>
              <a:defRPr/>
            </a:pPr>
            <a:r>
              <a:rPr lang="en-US" dirty="0"/>
              <a:t>November  2013</a:t>
            </a:r>
          </a:p>
          <a:p>
            <a:pPr>
              <a:defRPr/>
            </a:pPr>
            <a:r>
              <a:rPr lang="en-US" dirty="0"/>
              <a:t>Network Team Institute</a:t>
            </a:r>
          </a:p>
          <a:p>
            <a:pPr>
              <a:defRPr/>
            </a:pPr>
            <a:endParaRPr lang="en-US" dirty="0" smtClean="0"/>
          </a:p>
        </p:txBody>
      </p:sp>
    </p:spTree>
    <p:extLst>
      <p:ext uri="{BB962C8B-B14F-4D97-AF65-F5344CB8AC3E}">
        <p14:creationId xmlns:p14="http://schemas.microsoft.com/office/powerpoint/2010/main" val="393199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fluency work described</a:t>
            </a:r>
            <a:r>
              <a:rPr lang="en-US" baseline="0" dirty="0" smtClean="0"/>
              <a:t> can be found in several different lessons within the Grade 1 modules. We have chosen to list one or two examples of the locations of the fluency activities.</a:t>
            </a:r>
          </a:p>
          <a:p>
            <a:endParaRPr lang="en-US" baseline="0" dirty="0" smtClean="0"/>
          </a:p>
          <a:p>
            <a:r>
              <a:rPr lang="en-US" baseline="0" dirty="0" smtClean="0"/>
              <a:t>With participants, spend a few minutes engaging in one or more of the fluency activities.</a:t>
            </a:r>
          </a:p>
          <a:p>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Directions for Magic Counting Sticks </a:t>
            </a:r>
            <a:r>
              <a:rPr lang="en-US" sz="1200" kern="1200" baseline="0" dirty="0" smtClean="0">
                <a:solidFill>
                  <a:schemeClr val="tx1"/>
                </a:solidFill>
                <a:effectLst/>
                <a:latin typeface="Calibri" charset="0"/>
                <a:ea typeface="ＭＳ Ｐゴシック" charset="-128"/>
                <a:cs typeface="ＭＳ Ｐゴシック" charset="-128"/>
              </a:rPr>
              <a:t>as found in M4-Lesson 3:</a:t>
            </a:r>
          </a:p>
          <a:p>
            <a:r>
              <a:rPr lang="en-US" sz="1200" b="1" kern="1200" baseline="0" dirty="0" smtClean="0">
                <a:solidFill>
                  <a:schemeClr val="tx1"/>
                </a:solidFill>
                <a:effectLst/>
                <a:latin typeface="Calibri" charset="0"/>
                <a:ea typeface="ＭＳ Ｐゴシック" charset="-128"/>
                <a:cs typeface="ＭＳ Ｐゴシック" charset="-128"/>
              </a:rPr>
              <a:t>Magic Counting Sticks</a:t>
            </a:r>
            <a:endParaRPr lang="en-US" sz="1200" b="0" kern="1200" baseline="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Materials: (T) Hide Zero cards </a:t>
            </a:r>
          </a:p>
          <a:p>
            <a:r>
              <a:rPr lang="en-US" sz="1200" kern="1200" dirty="0" smtClean="0">
                <a:solidFill>
                  <a:schemeClr val="tx1"/>
                </a:solidFill>
                <a:effectLst/>
                <a:latin typeface="Calibri" charset="0"/>
                <a:ea typeface="ＭＳ Ｐゴシック" charset="-128"/>
                <a:cs typeface="ＭＳ Ｐゴシック" charset="-128"/>
              </a:rPr>
              <a:t>Note: This activity reviews the concept of 10 as a unit and as ten ones, which will prepare students for today’s lesson. </a:t>
            </a:r>
          </a:p>
          <a:p>
            <a:r>
              <a:rPr lang="en-US" sz="1200" kern="1200" dirty="0" smtClean="0">
                <a:solidFill>
                  <a:schemeClr val="tx1"/>
                </a:solidFill>
                <a:effectLst/>
                <a:latin typeface="Calibri" charset="0"/>
                <a:ea typeface="ＭＳ Ｐゴシック" charset="-128"/>
                <a:cs typeface="ＭＳ Ｐゴシック" charset="-128"/>
              </a:rPr>
              <a:t>T: (Divide students into partners and assign Partners A and B. Show 13 with Hide Zero cards.) How many tens are in 13? </a:t>
            </a:r>
          </a:p>
          <a:p>
            <a:r>
              <a:rPr lang="en-US" sz="1200" kern="1200" dirty="0" smtClean="0">
                <a:solidFill>
                  <a:schemeClr val="tx1"/>
                </a:solidFill>
                <a:effectLst/>
                <a:latin typeface="Calibri" charset="0"/>
                <a:ea typeface="ＭＳ Ｐゴシック" charset="-128"/>
                <a:cs typeface="ＭＳ Ｐゴシック" charset="-128"/>
              </a:rPr>
              <a:t>S: 1 ten. </a:t>
            </a:r>
          </a:p>
          <a:p>
            <a:r>
              <a:rPr lang="en-US" sz="1200" kern="1200" dirty="0" smtClean="0">
                <a:solidFill>
                  <a:schemeClr val="tx1"/>
                </a:solidFill>
                <a:effectLst/>
                <a:latin typeface="Calibri" charset="0"/>
                <a:ea typeface="ＭＳ Ｐゴシック" charset="-128"/>
                <a:cs typeface="ＭＳ Ｐゴシック" charset="-128"/>
              </a:rPr>
              <a:t>T: (Point to the 1 in 13.) Partner A, show 1 ten with your magic counting sticks. (Partner A holds up a bundled ten.) How many ones should Partner B show? </a:t>
            </a:r>
          </a:p>
          <a:p>
            <a:r>
              <a:rPr lang="en-US" sz="1200" kern="1200" dirty="0" smtClean="0">
                <a:solidFill>
                  <a:schemeClr val="tx1"/>
                </a:solidFill>
                <a:effectLst/>
                <a:latin typeface="Calibri" charset="0"/>
                <a:ea typeface="ＭＳ Ｐゴシック" charset="-128"/>
                <a:cs typeface="ＭＳ Ｐゴシック" charset="-128"/>
              </a:rPr>
              <a:t>S: 3 ones. </a:t>
            </a:r>
          </a:p>
          <a:p>
            <a:r>
              <a:rPr lang="en-US" sz="1200" kern="1200" dirty="0" smtClean="0">
                <a:solidFill>
                  <a:schemeClr val="tx1"/>
                </a:solidFill>
                <a:effectLst/>
                <a:latin typeface="Calibri" charset="0"/>
                <a:ea typeface="ＭＳ Ｐゴシック" charset="-128"/>
                <a:cs typeface="ＭＳ Ｐゴシック" charset="-128"/>
              </a:rPr>
              <a:t>T: (Point to the 3.) Partner B, show 3 ones. 1 ten and 3 ones is 13. Partner A, open up your ten. How many fingers do you have? </a:t>
            </a:r>
          </a:p>
          <a:p>
            <a:r>
              <a:rPr lang="en-US" sz="1200" kern="1200" dirty="0" smtClean="0">
                <a:solidFill>
                  <a:schemeClr val="tx1"/>
                </a:solidFill>
                <a:effectLst/>
                <a:latin typeface="Calibri" charset="0"/>
                <a:ea typeface="ＭＳ Ｐゴシック" charset="-128"/>
                <a:cs typeface="ＭＳ Ｐゴシック" charset="-128"/>
              </a:rPr>
              <a:t>S: 10 fingers. </a:t>
            </a:r>
          </a:p>
          <a:p>
            <a:r>
              <a:rPr lang="en-US" sz="1200" kern="1200" dirty="0" smtClean="0">
                <a:solidFill>
                  <a:schemeClr val="tx1"/>
                </a:solidFill>
                <a:effectLst/>
                <a:latin typeface="Calibri" charset="0"/>
                <a:ea typeface="ＭＳ Ｐゴシック" charset="-128"/>
                <a:cs typeface="ＭＳ Ｐゴシック" charset="-128"/>
              </a:rPr>
              <a:t>T: (Take apart the Hide Zero cards to show 10 and 3.) 10 fingers + 3 fingers is? </a:t>
            </a:r>
          </a:p>
          <a:p>
            <a:r>
              <a:rPr lang="en-US" sz="1200" kern="1200" dirty="0" smtClean="0">
                <a:solidFill>
                  <a:schemeClr val="tx1"/>
                </a:solidFill>
                <a:effectLst/>
                <a:latin typeface="Calibri" charset="0"/>
                <a:ea typeface="ＭＳ Ｐゴシック" charset="-128"/>
                <a:cs typeface="ＭＳ Ｐゴシック" charset="-128"/>
              </a:rPr>
              <a:t>S: 13 fingers. </a:t>
            </a:r>
          </a:p>
          <a:p>
            <a:r>
              <a:rPr lang="en-US" sz="1200" kern="1200" dirty="0" smtClean="0">
                <a:solidFill>
                  <a:schemeClr val="tx1"/>
                </a:solidFill>
                <a:effectLst/>
                <a:latin typeface="Calibri" charset="0"/>
                <a:ea typeface="ＭＳ Ｐゴシック" charset="-128"/>
                <a:cs typeface="ＭＳ Ｐゴシック" charset="-128"/>
              </a:rPr>
              <a:t>Alternate partners and repeat with other teen numbers.  </a:t>
            </a:r>
          </a:p>
          <a:p>
            <a:endParaRPr lang="en-US" sz="1200" b="1" kern="1200" baseline="0" dirty="0" smtClean="0">
              <a:solidFill>
                <a:schemeClr val="tx1"/>
              </a:solidFill>
              <a:effectLst/>
              <a:latin typeface="Calibri" charset="0"/>
              <a:ea typeface="ＭＳ Ｐゴシック" charset="-128"/>
              <a:cs typeface="ＭＳ Ｐゴシック" charset="-128"/>
            </a:endParaRPr>
          </a:p>
          <a:p>
            <a:endParaRPr lang="en-US" sz="1200" b="0" kern="1200" baseline="0" dirty="0" smtClean="0">
              <a:solidFill>
                <a:schemeClr val="tx1"/>
              </a:solidFill>
              <a:effectLst/>
              <a:latin typeface="Calibri" charset="0"/>
              <a:ea typeface="ＭＳ Ｐゴシック" charset="-128"/>
              <a:cs typeface="ＭＳ Ｐゴシック" charset="-128"/>
            </a:endParaRPr>
          </a:p>
          <a:p>
            <a:r>
              <a:rPr lang="en-US" sz="1200" b="0" kern="1200" baseline="0" dirty="0" smtClean="0">
                <a:solidFill>
                  <a:schemeClr val="tx1"/>
                </a:solidFill>
                <a:effectLst/>
                <a:latin typeface="Calibri" charset="0"/>
                <a:ea typeface="ＭＳ Ｐゴシック" charset="-128"/>
                <a:cs typeface="ＭＳ Ｐゴシック" charset="-128"/>
              </a:rPr>
              <a:t>Directions for Make Ten Addition with Partners as found in M4-Lesson 14:</a:t>
            </a:r>
          </a:p>
          <a:p>
            <a:r>
              <a:rPr lang="en-US" sz="1200" b="1" kern="1200" dirty="0" smtClean="0">
                <a:solidFill>
                  <a:schemeClr val="tx1"/>
                </a:solidFill>
                <a:effectLst/>
                <a:latin typeface="Calibri" charset="0"/>
                <a:ea typeface="ＭＳ Ｐゴシック" charset="-128"/>
                <a:cs typeface="ＭＳ Ｐゴシック" charset="-128"/>
              </a:rPr>
              <a:t>Make Ten Addition with Partners </a:t>
            </a:r>
          </a:p>
          <a:p>
            <a:r>
              <a:rPr lang="en-US" sz="1200" kern="1200" dirty="0" smtClean="0">
                <a:solidFill>
                  <a:schemeClr val="tx1"/>
                </a:solidFill>
                <a:effectLst/>
                <a:latin typeface="Calibri" charset="0"/>
                <a:ea typeface="ＭＳ Ｐゴシック" charset="-128"/>
                <a:cs typeface="ＭＳ Ｐゴシック" charset="-128"/>
              </a:rPr>
              <a:t>Materials: (S) Personal white board</a:t>
            </a:r>
          </a:p>
          <a:p>
            <a:r>
              <a:rPr lang="en-US" sz="1200" kern="1200" dirty="0" smtClean="0">
                <a:solidFill>
                  <a:schemeClr val="tx1"/>
                </a:solidFill>
                <a:effectLst/>
                <a:latin typeface="Calibri" charset="0"/>
                <a:ea typeface="ＭＳ Ｐゴシック" charset="-128"/>
                <a:cs typeface="ＭＳ Ｐゴシック" charset="-128"/>
              </a:rPr>
              <a:t>Note: This fluency activity reviews how to use the Level 3 strategy of making ten to add two single-digit numbers. Students will learn how to apply this strategy when adding a 1-digit number to a 2-digit number in today’s lesson.</a:t>
            </a:r>
          </a:p>
          <a:p>
            <a:r>
              <a:rPr lang="en-US" sz="1200" kern="1200" dirty="0" smtClean="0">
                <a:solidFill>
                  <a:schemeClr val="tx1"/>
                </a:solidFill>
                <a:effectLst/>
                <a:latin typeface="Calibri" charset="0"/>
                <a:ea typeface="ＭＳ Ｐゴシック" charset="-128"/>
                <a:cs typeface="ＭＳ Ｐゴシック" charset="-128"/>
              </a:rPr>
              <a:t> -Assign partners of equal ability.</a:t>
            </a:r>
          </a:p>
          <a:p>
            <a:r>
              <a:rPr lang="en-US" sz="1200" kern="1200" dirty="0" smtClean="0">
                <a:solidFill>
                  <a:schemeClr val="tx1"/>
                </a:solidFill>
                <a:effectLst/>
                <a:latin typeface="Calibri" charset="0"/>
                <a:ea typeface="ＭＳ Ｐゴシック" charset="-128"/>
                <a:cs typeface="ＭＳ Ｐゴシック" charset="-128"/>
              </a:rPr>
              <a:t>-Partners choose an addend for each other from 1-10.</a:t>
            </a:r>
          </a:p>
          <a:p>
            <a:r>
              <a:rPr lang="en-US" sz="1200" kern="1200" dirty="0" smtClean="0">
                <a:solidFill>
                  <a:schemeClr val="tx1"/>
                </a:solidFill>
                <a:effectLst/>
                <a:latin typeface="Calibri" charset="0"/>
                <a:ea typeface="ＭＳ Ｐゴシック" charset="-128"/>
                <a:cs typeface="ＭＳ Ｐゴシック" charset="-128"/>
              </a:rPr>
              <a:t>On their personal boards, students add their number to 9, 8 and 7. </a:t>
            </a:r>
          </a:p>
          <a:p>
            <a:r>
              <a:rPr lang="en-US" sz="1200" kern="1200" dirty="0" smtClean="0">
                <a:solidFill>
                  <a:schemeClr val="tx1"/>
                </a:solidFill>
                <a:effectLst/>
                <a:latin typeface="Calibri" charset="0"/>
                <a:ea typeface="ＭＳ Ｐゴシック" charset="-128"/>
                <a:cs typeface="ＭＳ Ｐゴシック" charset="-128"/>
              </a:rPr>
              <a:t>Remind students to write the two addition sentences they learned in Module 2.</a:t>
            </a:r>
          </a:p>
          <a:p>
            <a:r>
              <a:rPr lang="en-US" sz="1200" kern="1200" dirty="0" smtClean="0">
                <a:solidFill>
                  <a:schemeClr val="tx1"/>
                </a:solidFill>
                <a:effectLst/>
                <a:latin typeface="Calibri" charset="0"/>
                <a:ea typeface="ＭＳ Ｐゴシック" charset="-128"/>
                <a:cs typeface="ＭＳ Ｐゴシック" charset="-128"/>
              </a:rPr>
              <a:t>Partners then exchange boards and check each other’s addition sentences they learned in Module 2.</a:t>
            </a:r>
          </a:p>
          <a:p>
            <a:r>
              <a:rPr lang="en-US" sz="1200" kern="1200" dirty="0" smtClean="0">
                <a:solidFill>
                  <a:schemeClr val="tx1"/>
                </a:solidFill>
                <a:effectLst/>
                <a:latin typeface="Calibri" charset="0"/>
                <a:ea typeface="ＭＳ Ｐゴシック" charset="-128"/>
                <a:cs typeface="ＭＳ Ｐゴシック" charset="-128"/>
              </a:rPr>
              <a:t> Partners then exchange boards and check each other’s work.</a:t>
            </a:r>
          </a:p>
          <a:p>
            <a:endParaRPr lang="en-US" sz="1200" b="0" kern="1200" baseline="0" dirty="0" smtClean="0">
              <a:solidFill>
                <a:schemeClr val="tx1"/>
              </a:solidFill>
              <a:effectLst/>
              <a:latin typeface="Calibri" charset="0"/>
              <a:ea typeface="ＭＳ Ｐゴシック" charset="-128"/>
              <a:cs typeface="ＭＳ Ｐゴシック" charset="-128"/>
            </a:endParaRPr>
          </a:p>
          <a:p>
            <a:endParaRPr lang="en-US" sz="1200" b="0" kern="1200" baseline="0" dirty="0" smtClean="0">
              <a:solidFill>
                <a:schemeClr val="tx1"/>
              </a:solidFill>
              <a:effectLst/>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6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fluency work described</a:t>
            </a:r>
            <a:r>
              <a:rPr lang="en-US" baseline="0" dirty="0" smtClean="0"/>
              <a:t> can be found in several different lessons within the Grade 1 modules. We have chosen to list one or two examples of the locations of the fluency activities.</a:t>
            </a:r>
          </a:p>
          <a:p>
            <a:endParaRPr lang="en-US" baseline="0" dirty="0" smtClean="0"/>
          </a:p>
          <a:p>
            <a:r>
              <a:rPr lang="en-US" baseline="0" dirty="0" smtClean="0"/>
              <a:t>With participants, spend a few minutes engaging in one or more of the fluency activities.</a:t>
            </a:r>
          </a:p>
          <a:p>
            <a:endParaRPr lang="en-US" sz="1200" b="1" kern="1200" dirty="0" smtClean="0">
              <a:solidFill>
                <a:schemeClr val="tx1"/>
              </a:solidFill>
              <a:effectLst/>
              <a:latin typeface="Calibri" charset="0"/>
              <a:ea typeface="ＭＳ Ｐゴシック" charset="-128"/>
              <a:cs typeface="ＭＳ Ｐゴシック" charset="-128"/>
            </a:endParaRPr>
          </a:p>
          <a:p>
            <a:r>
              <a:rPr lang="en-US" sz="1200" b="0" kern="1200" dirty="0" smtClean="0">
                <a:solidFill>
                  <a:schemeClr val="tx1"/>
                </a:solidFill>
                <a:effectLst/>
                <a:latin typeface="Calibri" charset="0"/>
                <a:ea typeface="ＭＳ Ｐゴシック" charset="-128"/>
                <a:cs typeface="ＭＳ Ｐゴシック" charset="-128"/>
              </a:rPr>
              <a:t>Directions for Change 10 Pennies</a:t>
            </a:r>
            <a:r>
              <a:rPr lang="en-US" sz="1200" b="0" kern="1200" baseline="0" dirty="0" smtClean="0">
                <a:solidFill>
                  <a:schemeClr val="tx1"/>
                </a:solidFill>
                <a:effectLst/>
                <a:latin typeface="Calibri" charset="0"/>
                <a:ea typeface="ＭＳ Ｐゴシック" charset="-128"/>
                <a:cs typeface="ＭＳ Ｐゴシック" charset="-128"/>
              </a:rPr>
              <a:t> for 1 Dime as found in M4-Lesson 1:</a:t>
            </a:r>
            <a:endParaRPr lang="en-US" sz="1200" b="0" kern="1200" dirty="0" smtClean="0">
              <a:solidFill>
                <a:schemeClr val="tx1"/>
              </a:solidFill>
              <a:effectLst/>
              <a:latin typeface="Calibri" charset="0"/>
              <a:ea typeface="ＭＳ Ｐゴシック" charset="-128"/>
              <a:cs typeface="ＭＳ Ｐゴシック" charset="-128"/>
            </a:endParaRPr>
          </a:p>
          <a:p>
            <a:r>
              <a:rPr lang="en-US" sz="1200" b="1" kern="1200" dirty="0" smtClean="0">
                <a:solidFill>
                  <a:schemeClr val="tx1"/>
                </a:solidFill>
                <a:effectLst/>
                <a:latin typeface="Calibri" charset="0"/>
                <a:ea typeface="ＭＳ Ｐゴシック" charset="-128"/>
                <a:cs typeface="ＭＳ Ｐゴシック" charset="-128"/>
              </a:rPr>
              <a:t>Change 10 Pennies for 1 Dime </a:t>
            </a:r>
          </a:p>
          <a:p>
            <a:r>
              <a:rPr lang="en-US" sz="1200" kern="1200" dirty="0" smtClean="0">
                <a:solidFill>
                  <a:schemeClr val="tx1"/>
                </a:solidFill>
                <a:effectLst/>
                <a:latin typeface="Calibri" charset="0"/>
                <a:ea typeface="ＭＳ Ｐゴシック" charset="-128"/>
                <a:cs typeface="ＭＳ Ｐゴシック" charset="-128"/>
              </a:rPr>
              <a:t>Materials: (T) 10 pennies and 1 dime (S) 10 pennies and 1 dime for each pair of students. </a:t>
            </a:r>
          </a:p>
          <a:p>
            <a:r>
              <a:rPr lang="en-US" sz="1200" kern="1200" dirty="0" smtClean="0">
                <a:solidFill>
                  <a:schemeClr val="tx1"/>
                </a:solidFill>
                <a:effectLst/>
                <a:latin typeface="Calibri" charset="0"/>
                <a:ea typeface="ＭＳ Ｐゴシック" charset="-128"/>
                <a:cs typeface="ＭＳ Ｐゴシック" charset="-128"/>
              </a:rPr>
              <a:t>Note: This activity helps students to see that 10 cents is equal to 1 dime just as 10 ones are equal to 1 ten. This fluency activity is necessary in order to prepare students to utilize coins as abstract units that represent tens and ones in </a:t>
            </a:r>
            <a:r>
              <a:rPr lang="en-US" sz="1200" b="1" kern="1200" dirty="0" smtClean="0">
                <a:solidFill>
                  <a:schemeClr val="tx1"/>
                </a:solidFill>
                <a:effectLst/>
                <a:latin typeface="Calibri" charset="0"/>
                <a:ea typeface="ＭＳ Ｐゴシック" charset="-128"/>
                <a:cs typeface="ＭＳ Ｐゴシック" charset="-128"/>
              </a:rPr>
              <a:t>G1-M1-Lesson 6</a:t>
            </a:r>
            <a:r>
              <a:rPr lang="en-US" sz="1200" kern="1200" dirty="0" smtClean="0">
                <a:solidFill>
                  <a:schemeClr val="tx1"/>
                </a:solidFill>
                <a:effectLst/>
                <a:latin typeface="Calibri" charset="0"/>
                <a:ea typeface="ＭＳ Ｐゴシック" charset="-128"/>
                <a:cs typeface="ＭＳ Ｐゴシック" charset="-128"/>
              </a:rPr>
              <a:t>. </a:t>
            </a:r>
          </a:p>
          <a:p>
            <a:r>
              <a:rPr lang="en-US" sz="1200" kern="1200" dirty="0" smtClean="0">
                <a:solidFill>
                  <a:schemeClr val="tx1"/>
                </a:solidFill>
                <a:effectLst/>
                <a:latin typeface="Calibri" charset="0"/>
                <a:ea typeface="ＭＳ Ｐゴシック" charset="-128"/>
                <a:cs typeface="ＭＳ Ｐゴシック" charset="-128"/>
              </a:rPr>
              <a:t>Lay out 10 pennies into five groups as students count (1 cent, 2 cents, etc.). Make sure students include the unit as they count. </a:t>
            </a:r>
          </a:p>
          <a:p>
            <a:r>
              <a:rPr lang="en-US" sz="1200" kern="1200" dirty="0" smtClean="0">
                <a:solidFill>
                  <a:schemeClr val="tx1"/>
                </a:solidFill>
                <a:effectLst/>
                <a:latin typeface="Calibri" charset="0"/>
                <a:ea typeface="ＭＳ Ｐゴシック" charset="-128"/>
                <a:cs typeface="ＭＳ Ｐゴシック" charset="-128"/>
              </a:rPr>
              <a:t>Change the 10 pennies for 1 dime and say, “10 pennies is equal to 10 </a:t>
            </a:r>
            <a:r>
              <a:rPr lang="en-US" sz="1200" b="1" kern="1200" dirty="0" smtClean="0">
                <a:solidFill>
                  <a:schemeClr val="tx1"/>
                </a:solidFill>
                <a:effectLst/>
                <a:latin typeface="Calibri" charset="0"/>
                <a:ea typeface="ＭＳ Ｐゴシック" charset="-128"/>
                <a:cs typeface="ＭＳ Ｐゴシック" charset="-128"/>
              </a:rPr>
              <a:t>cents</a:t>
            </a:r>
            <a:r>
              <a:rPr lang="en-US" sz="1200" kern="1200" dirty="0" smtClean="0">
                <a:solidFill>
                  <a:schemeClr val="tx1"/>
                </a:solidFill>
                <a:effectLst/>
                <a:latin typeface="Calibri" charset="0"/>
                <a:ea typeface="ＭＳ Ｐゴシック" charset="-128"/>
                <a:cs typeface="ＭＳ Ｐゴシック" charset="-128"/>
              </a:rPr>
              <a:t>.” Repeat the exact same process but this time say, “10 pennies is equal to 1 dime.” Students repeat the activity with a partner. </a:t>
            </a:r>
          </a:p>
          <a:p>
            <a:endParaRPr lang="en-US" sz="1200" b="1" kern="1200" dirty="0" smtClean="0">
              <a:solidFill>
                <a:schemeClr val="tx1"/>
              </a:solidFill>
              <a:effectLst/>
              <a:latin typeface="Calibri" charset="0"/>
              <a:ea typeface="ＭＳ Ｐゴシック" charset="-128"/>
              <a:cs typeface="ＭＳ Ｐゴシック" charset="-128"/>
            </a:endParaRPr>
          </a:p>
          <a:p>
            <a:r>
              <a:rPr lang="en-US" sz="1200" b="0" kern="1200" dirty="0" smtClean="0">
                <a:solidFill>
                  <a:schemeClr val="tx1"/>
                </a:solidFill>
                <a:effectLst/>
                <a:latin typeface="Calibri" charset="0"/>
                <a:ea typeface="ＭＳ Ｐゴシック" charset="-128"/>
                <a:cs typeface="ＭＳ Ｐゴシック" charset="-128"/>
              </a:rPr>
              <a:t>Directions</a:t>
            </a:r>
            <a:r>
              <a:rPr lang="en-US" sz="1200" b="0" kern="1200" baseline="0" dirty="0" smtClean="0">
                <a:solidFill>
                  <a:schemeClr val="tx1"/>
                </a:solidFill>
                <a:effectLst/>
                <a:latin typeface="Calibri" charset="0"/>
                <a:ea typeface="ＭＳ Ｐゴシック" charset="-128"/>
                <a:cs typeface="ＭＳ Ｐゴシック" charset="-128"/>
              </a:rPr>
              <a:t> for Happy Counting By 10s as found in M4-Lesson 1:</a:t>
            </a:r>
            <a:endParaRPr lang="en-US" sz="1200" b="0" kern="1200" dirty="0" smtClean="0">
              <a:solidFill>
                <a:schemeClr val="tx1"/>
              </a:solidFill>
              <a:effectLst/>
              <a:latin typeface="Calibri" charset="0"/>
              <a:ea typeface="ＭＳ Ｐゴシック" charset="-128"/>
              <a:cs typeface="ＭＳ Ｐゴシック" charset="-128"/>
            </a:endParaRPr>
          </a:p>
          <a:p>
            <a:r>
              <a:rPr lang="en-US" sz="1200" b="1" kern="1200" dirty="0" smtClean="0">
                <a:solidFill>
                  <a:schemeClr val="tx1"/>
                </a:solidFill>
                <a:effectLst/>
                <a:latin typeface="Calibri" charset="0"/>
                <a:ea typeface="ＭＳ Ｐゴシック" charset="-128"/>
                <a:cs typeface="ＭＳ Ｐゴシック" charset="-128"/>
              </a:rPr>
              <a:t>Happy Counting: By 10s</a:t>
            </a:r>
          </a:p>
          <a:p>
            <a:r>
              <a:rPr lang="en-US" sz="1200" kern="1200" dirty="0" smtClean="0">
                <a:solidFill>
                  <a:schemeClr val="tx1"/>
                </a:solidFill>
                <a:effectLst/>
                <a:latin typeface="Calibri" charset="0"/>
                <a:ea typeface="ＭＳ Ｐゴシック" charset="-128"/>
                <a:cs typeface="ＭＳ Ｐゴシック" charset="-128"/>
              </a:rPr>
              <a:t>Note: Reviewing Happy Counting by 10s prepares students to recognize the efficiency of counting groups of 10 in today’s lesson. </a:t>
            </a:r>
          </a:p>
          <a:p>
            <a:r>
              <a:rPr lang="en-US" sz="1200" kern="1200" dirty="0" smtClean="0">
                <a:solidFill>
                  <a:schemeClr val="tx1"/>
                </a:solidFill>
                <a:effectLst/>
                <a:latin typeface="Calibri" charset="0"/>
                <a:ea typeface="ＭＳ Ｐゴシック" charset="-128"/>
                <a:cs typeface="ＭＳ Ｐゴシック" charset="-128"/>
              </a:rPr>
              <a:t>Happy Count by 10s the regular way and Say Ten way from 0-120. To really reinforce place value, try alternating between counting the regular way and the Say Ten way.</a:t>
            </a:r>
          </a:p>
          <a:p>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Directions for Hide</a:t>
            </a:r>
            <a:r>
              <a:rPr lang="en-US" sz="1200" kern="1200" baseline="0" dirty="0" smtClean="0">
                <a:solidFill>
                  <a:schemeClr val="tx1"/>
                </a:solidFill>
                <a:effectLst/>
                <a:latin typeface="Calibri" charset="0"/>
                <a:ea typeface="ＭＳ Ｐゴシック" charset="-128"/>
                <a:cs typeface="ＭＳ Ｐゴシック" charset="-128"/>
              </a:rPr>
              <a:t> Zero Number Sentences as found in M3-Lesson 13:</a:t>
            </a:r>
          </a:p>
          <a:p>
            <a:r>
              <a:rPr lang="en-US" sz="1200" b="1" i="0" u="none" strike="noStrike" kern="1200" baseline="0" dirty="0" smtClean="0">
                <a:solidFill>
                  <a:schemeClr val="tx1"/>
                </a:solidFill>
                <a:latin typeface="Calibri" charset="0"/>
                <a:ea typeface="ＭＳ Ｐゴシック" charset="-128"/>
                <a:cs typeface="ＭＳ Ｐゴシック" charset="-128"/>
              </a:rPr>
              <a:t>Hide Zero Number Sentences</a:t>
            </a:r>
            <a:endParaRPr lang="en-US" sz="1200" b="0" i="0" u="none" strike="noStrike" kern="1200" baseline="0" dirty="0" smtClean="0">
              <a:solidFill>
                <a:schemeClr val="tx1"/>
              </a:solidFill>
              <a:latin typeface="Calibri" charset="0"/>
              <a:ea typeface="ＭＳ Ｐゴシック" charset="-128"/>
              <a:cs typeface="ＭＳ Ｐゴシック" charset="-128"/>
            </a:endParaRPr>
          </a:p>
          <a:p>
            <a:r>
              <a:rPr lang="en-US" sz="1200" b="0" i="0" u="none" strike="noStrike" kern="1200" baseline="0" dirty="0" smtClean="0">
                <a:solidFill>
                  <a:schemeClr val="tx1"/>
                </a:solidFill>
                <a:latin typeface="Calibri" charset="0"/>
                <a:ea typeface="ＭＳ Ｐゴシック" charset="-128"/>
                <a:cs typeface="ＭＳ Ｐゴシック" charset="-128"/>
              </a:rPr>
              <a:t>Materials: (S) Hide Zero cards (from G1–M1–Lesson 38, with additional cards found at the end of this lesson) </a:t>
            </a:r>
          </a:p>
          <a:p>
            <a:r>
              <a:rPr lang="en-US" sz="1200" b="0" i="0" u="none" strike="noStrike" kern="1200" baseline="0" dirty="0" smtClean="0">
                <a:solidFill>
                  <a:schemeClr val="tx1"/>
                </a:solidFill>
                <a:latin typeface="Calibri" charset="0"/>
                <a:ea typeface="ＭＳ Ｐゴシック" charset="-128"/>
                <a:cs typeface="ＭＳ Ｐゴシック" charset="-128"/>
              </a:rPr>
              <a:t>Note: This fluency activity strengthens the understanding of place value and prepares students for Module 4. </a:t>
            </a:r>
          </a:p>
          <a:p>
            <a:r>
              <a:rPr lang="en-US" sz="1200" b="0" i="0" u="none" strike="noStrike" kern="1200" baseline="0" dirty="0" smtClean="0">
                <a:solidFill>
                  <a:schemeClr val="tx1"/>
                </a:solidFill>
                <a:latin typeface="Calibri" charset="0"/>
                <a:ea typeface="ＭＳ Ｐゴシック" charset="-128"/>
                <a:cs typeface="ＭＳ Ｐゴシック" charset="-128"/>
              </a:rPr>
              <a:t>Show students numbers from 10 to 40 with Hide Zero cards (e.g., 15). Students say an addition sentence with 10 as an addend (e.g., 10 + 5 = 15). As students say the sentence, pull apart the Hide Zero cards to model the equation. Alternate asking students to say the numbers the Say Ten way and the regular way. </a:t>
            </a:r>
          </a:p>
          <a:p>
            <a:r>
              <a:rPr lang="en-US" sz="1200" b="0" i="0" u="none" strike="noStrike" kern="1200" baseline="0" dirty="0" smtClean="0">
                <a:solidFill>
                  <a:schemeClr val="tx1"/>
                </a:solidFill>
                <a:latin typeface="Calibri" charset="0"/>
                <a:ea typeface="ＭＳ Ｐゴシック" charset="-128"/>
                <a:cs typeface="ＭＳ Ｐゴシック" charset="-128"/>
              </a:rPr>
              <a:t>Suggested sequence: 15, 25, 35; 14, 24, 34; 16, 26, 36; etc. </a:t>
            </a:r>
            <a:endParaRPr lang="en-US" sz="1200" kern="1200" dirty="0">
              <a:solidFill>
                <a:schemeClr val="tx1"/>
              </a:solidFill>
              <a:effectLst/>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Pennies &amp; Dimes</a:t>
            </a:r>
          </a:p>
          <a:p>
            <a:pPr marL="458788" lvl="1" indent="-285750">
              <a:buFont typeface="Arial" pitchFamily="34" charset="0"/>
              <a:buChar char="•"/>
              <a:tabLst/>
            </a:pPr>
            <a:r>
              <a:rPr lang="en-US" sz="1100" baseline="0" dirty="0" smtClean="0"/>
              <a:t>Hide Zero Cards</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With</a:t>
            </a:r>
            <a:r>
              <a:rPr lang="en-US" baseline="0" dirty="0" smtClean="0"/>
              <a:t> this sense of students’ prior knowledge and experience, we will now delve into Module 4’s overview to look for the new key learning that takes place during this module.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Ask participants</a:t>
            </a:r>
            <a:r>
              <a:rPr lang="en-US" baseline="0" dirty="0" smtClean="0"/>
              <a:t> to keep these two questions in mind as they read the overview narrative and review the students’ work on the assessments:</a:t>
            </a:r>
          </a:p>
          <a:p>
            <a:endParaRPr lang="en-US" baseline="0" dirty="0" smtClean="0"/>
          </a:p>
          <a:p>
            <a:r>
              <a:rPr lang="en-US" baseline="0" dirty="0" smtClean="0"/>
              <a:t>What do you see as key learning for students as they participate in Module 4?</a:t>
            </a:r>
          </a:p>
          <a:p>
            <a:endParaRPr lang="en-US" baseline="0" dirty="0" smtClean="0"/>
          </a:p>
          <a:p>
            <a:r>
              <a:rPr lang="en-US" baseline="0" dirty="0" smtClean="0"/>
              <a:t>What is the reasoning behind working with numbers to 40?</a:t>
            </a:r>
          </a:p>
          <a:p>
            <a:endParaRPr lang="en-US" baseline="0" dirty="0" smtClean="0"/>
          </a:p>
          <a:p>
            <a:r>
              <a:rPr lang="en-US" baseline="0" dirty="0" smtClean="0"/>
              <a:t>Provide participants with 10-12 minutes to review. Ask them to discuss for 2 minutes at their table and then share as a whole group.</a:t>
            </a:r>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16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key learning</a:t>
            </a:r>
            <a:r>
              <a:rPr lang="en-US" baseline="0" dirty="0" smtClean="0"/>
              <a:t> in Module 4 includes the following:</a:t>
            </a:r>
          </a:p>
          <a:p>
            <a:pPr marL="457200" indent="-457200">
              <a:buFont typeface="Arial"/>
              <a:buChar char="•"/>
            </a:pPr>
            <a:r>
              <a:rPr lang="en-US" dirty="0" smtClean="0"/>
              <a:t>Naming digits as tens or ones</a:t>
            </a:r>
          </a:p>
          <a:p>
            <a:pPr marL="457200" indent="-457200">
              <a:buFont typeface="Arial"/>
              <a:buChar char="•"/>
            </a:pPr>
            <a:r>
              <a:rPr lang="en-US" dirty="0" smtClean="0"/>
              <a:t>Using comparison symbols</a:t>
            </a:r>
          </a:p>
          <a:p>
            <a:pPr marL="457200" indent="-457200">
              <a:buFont typeface="Arial"/>
              <a:buChar char="•"/>
            </a:pPr>
            <a:r>
              <a:rPr lang="en-US" dirty="0" smtClean="0"/>
              <a:t>Adding/subtracting tens</a:t>
            </a:r>
          </a:p>
          <a:p>
            <a:pPr marL="457200" indent="-457200">
              <a:buFont typeface="Arial"/>
              <a:buChar char="•"/>
            </a:pPr>
            <a:r>
              <a:rPr lang="en-US" dirty="0" smtClean="0"/>
              <a:t>Adding two-digit numbers using Level 3 strategies</a:t>
            </a:r>
          </a:p>
          <a:p>
            <a:pPr marL="457200" indent="-457200">
              <a:buFont typeface="Arial"/>
              <a:buChar char="•"/>
            </a:pPr>
            <a:r>
              <a:rPr lang="en-US" dirty="0" smtClean="0"/>
              <a:t>Formal introduction of the tape diagram</a:t>
            </a:r>
          </a:p>
          <a:p>
            <a:endParaRPr lang="en-US" dirty="0" smtClean="0"/>
          </a:p>
          <a:p>
            <a:r>
              <a:rPr lang="en-US" dirty="0" smtClean="0"/>
              <a:t>All</a:t>
            </a:r>
            <a:r>
              <a:rPr lang="en-US" baseline="0" dirty="0" smtClean="0"/>
              <a:t> work with numbers stays within 40 because students can more easily visualize these quantities, helping them move towards more abstract representations of the numbers and the computations. When adding two-digit numbers, students are never adding more than 20 and 20. As students grapple with adding two-digit numbers where a new ten is made, they are limited to adding pairs of teen numbers, such as 19 + 19, which helps students focus on their Level 3 strategy work. When each number has only 1 ten, they are better able to mentally hold their tens and add the newly made ten to their total. During Module 6, students will extend this strategy work to larger numbers, such as 49 + 39.</a:t>
            </a:r>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Up</a:t>
            </a:r>
            <a:r>
              <a:rPr lang="en-US" baseline="0" dirty="0" smtClean="0"/>
              <a:t> to this point, students have had limited work with naming an amount in more than one way. At the end of Module 2, they did some work with 1 ten and some ones. Topic A expands this understanding so that 38 can be expressed or interpreted as 38 ones, 3 tens and 8 ones, 30 + 8, 8 + 30, and 3 dimes and 8 pennies. Students are introduced to the place value chart, where they can record quantities in tens and ones. Students draw 38 using quick tens, where each line represents a full group of ten. All of this work also helps the students mentally add not only 1 more and 1 less, but also 10 more and 10 less.</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6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key learning</a:t>
            </a:r>
            <a:r>
              <a:rPr lang="en-US" baseline="0" dirty="0" smtClean="0"/>
              <a:t> in Topic A includes:</a:t>
            </a:r>
          </a:p>
          <a:p>
            <a:pPr marL="457200" indent="-457200">
              <a:buFont typeface="Arial"/>
              <a:buChar char="•"/>
            </a:pPr>
            <a:r>
              <a:rPr lang="en-US" sz="1200" dirty="0" smtClean="0"/>
              <a:t>Efficiency of 10 as a unit</a:t>
            </a:r>
          </a:p>
          <a:p>
            <a:pPr marL="457200" indent="-457200">
              <a:buFont typeface="Arial"/>
              <a:buChar char="•"/>
            </a:pPr>
            <a:r>
              <a:rPr lang="en-US" sz="1200" dirty="0" smtClean="0"/>
              <a:t>Use of the place value to represent and decompose 2-digit numbers</a:t>
            </a:r>
          </a:p>
          <a:p>
            <a:pPr marL="457200" indent="-457200">
              <a:buFont typeface="Arial"/>
              <a:buChar char="•"/>
            </a:pPr>
            <a:r>
              <a:rPr lang="en-US" sz="1200" dirty="0" smtClean="0"/>
              <a:t>Two-digit numbers can be represented as </a:t>
            </a:r>
          </a:p>
          <a:p>
            <a:pPr marL="0" indent="0"/>
            <a:r>
              <a:rPr lang="en-US" sz="1200" dirty="0" smtClean="0"/>
              <a:t>	tens and ones or just ones.</a:t>
            </a:r>
          </a:p>
          <a:p>
            <a:pPr>
              <a:buFont typeface="Arial"/>
              <a:buChar char="•"/>
            </a:pPr>
            <a:r>
              <a:rPr lang="en-US" sz="1200" dirty="0" smtClean="0"/>
              <a:t>         Write two-digit numbers as addition sentences</a:t>
            </a:r>
          </a:p>
          <a:p>
            <a:pPr>
              <a:buFont typeface="Arial"/>
              <a:buChar char="•"/>
            </a:pPr>
            <a:r>
              <a:rPr lang="en-US" sz="1200" smtClean="0"/>
              <a:t>         Use </a:t>
            </a:r>
            <a:r>
              <a:rPr lang="en-US" sz="1200" dirty="0" smtClean="0"/>
              <a:t>dimes and pennies as representations of tens and ones.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student pictured</a:t>
            </a:r>
            <a:r>
              <a:rPr lang="en-US" baseline="0" dirty="0" smtClean="0"/>
              <a:t> incorrectly believes 19 &gt; 30. What is his misunderstanding?</a:t>
            </a:r>
          </a:p>
          <a:p>
            <a:r>
              <a:rPr lang="en-US" baseline="0" dirty="0" smtClean="0"/>
              <a:t>There might be any number of reasons the student has a misunderstanding, including:</a:t>
            </a:r>
          </a:p>
          <a:p>
            <a:pPr marL="171450" indent="-171450">
              <a:buFont typeface="Arial"/>
              <a:buChar char="•"/>
            </a:pPr>
            <a:r>
              <a:rPr lang="en-US" baseline="0" dirty="0" smtClean="0"/>
              <a:t>He believes the symbol means “less than.”</a:t>
            </a:r>
            <a:endParaRPr lang="en-US" baseline="0" dirty="0"/>
          </a:p>
          <a:p>
            <a:pPr marL="171450" indent="-171450">
              <a:buFont typeface="Arial"/>
              <a:buChar char="•"/>
            </a:pPr>
            <a:r>
              <a:rPr lang="en-US" baseline="0" dirty="0" smtClean="0"/>
              <a:t>He is saying “90” and “13” in his mind instead of “19” and “30.”</a:t>
            </a:r>
          </a:p>
          <a:p>
            <a:pPr marL="171450" indent="-171450">
              <a:buFont typeface="Arial"/>
              <a:buChar char="•"/>
            </a:pPr>
            <a:r>
              <a:rPr lang="en-US" baseline="0" dirty="0" smtClean="0"/>
              <a:t>He doesn’t know how much 19 is or he doesn’t know how much 30 is.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6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To accurately</a:t>
            </a:r>
            <a:r>
              <a:rPr lang="en-US" baseline="0" dirty="0" smtClean="0"/>
              <a:t> use mathematic symbols to compare quantities, students must:</a:t>
            </a:r>
          </a:p>
          <a:p>
            <a:pPr marL="171450" indent="-171450">
              <a:buFont typeface="Arial"/>
              <a:buChar char="•"/>
            </a:pPr>
            <a:r>
              <a:rPr lang="en-US" baseline="0" dirty="0" smtClean="0"/>
              <a:t>be able to identify a greater quantity of objects as well as identify the quantity of objects that is less.</a:t>
            </a:r>
          </a:p>
          <a:p>
            <a:pPr marL="171450" indent="-171450">
              <a:buFont typeface="Arial"/>
              <a:buChar char="•"/>
            </a:pPr>
            <a:r>
              <a:rPr lang="en-US" baseline="0" dirty="0" smtClean="0"/>
              <a:t>be able to use the language of “greater than” and “less than” while comparing from left to right.</a:t>
            </a:r>
          </a:p>
          <a:p>
            <a:pPr marL="171450" indent="-171450">
              <a:buFont typeface="Arial"/>
              <a:buChar char="•"/>
            </a:pPr>
            <a:r>
              <a:rPr lang="en-US" dirty="0" smtClean="0"/>
              <a:t>Connect the correct mathematical</a:t>
            </a:r>
            <a:r>
              <a:rPr lang="en-US" baseline="0" dirty="0" smtClean="0"/>
              <a:t> symbol to the language of “greater than” and “less than.”</a:t>
            </a:r>
          </a:p>
          <a:p>
            <a:pPr marL="171450" indent="-171450">
              <a:buFont typeface="Arial"/>
              <a:buChar char="•"/>
            </a:pPr>
            <a:endParaRPr lang="en-US" baseline="0" dirty="0" smtClean="0"/>
          </a:p>
          <a:p>
            <a:pPr marL="0" indent="0">
              <a:buFont typeface="Arial"/>
              <a:buNone/>
            </a:pPr>
            <a:r>
              <a:rPr lang="en-US" baseline="0" dirty="0" smtClean="0"/>
              <a:t>Share with participants an example or two from each of these skills by placing two quantities of objects under the document camera. Count. Write the quantities. Circle the greater amount. Repeat the process and circle the amount that is less. Note that when the group is able to demonstrate that they can accurately compare the quantities, move to practicing the comparisons from left to right. Then move on to using the mathematical symbols using the Hungry Alligator story. The alligator always wants to eat the greater quantity; with teeth marks added inside the comparison symbols, students place the appropriate symbol between two numbers to compare and read left to right. Students then move to the symbols without teeth marks.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Comparison Symbol Cards</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During Topic C, students see that they can apply their knowledge</a:t>
            </a:r>
            <a:r>
              <a:rPr lang="en-US" baseline="0" dirty="0" smtClean="0"/>
              <a:t> of 2 + 1 to adding units of 10. Just as 2 + 1 = 3, 2 tens + 1 ten = 3 tens and 20 + 10 = 30. Students use this understanding to add and subtract tens, and then students move on to add tens to any given number.</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6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dirty="0" smtClean="0"/>
              <a:t>Our objectives </a:t>
            </a:r>
            <a:r>
              <a:rPr lang="en-US" dirty="0"/>
              <a:t>for </a:t>
            </a:r>
            <a:r>
              <a:rPr lang="en-US" dirty="0" smtClean="0"/>
              <a:t>this session are to:</a:t>
            </a:r>
          </a:p>
          <a:p>
            <a:pPr marL="407988" lvl="1" indent="-171450">
              <a:buFont typeface="Arial" pitchFamily="34" charset="0"/>
              <a:buChar char="•"/>
            </a:pPr>
            <a:r>
              <a:rPr lang="en-US" dirty="0" smtClean="0"/>
              <a:t>Examination </a:t>
            </a:r>
            <a:r>
              <a:rPr lang="en-US" dirty="0"/>
              <a:t>of the development of </a:t>
            </a:r>
            <a:r>
              <a:rPr lang="en-US" dirty="0" smtClean="0"/>
              <a:t>mathematical </a:t>
            </a:r>
            <a:r>
              <a:rPr lang="en-US" dirty="0"/>
              <a:t>understanding across the module using a focus on Concept Development within the lessons</a:t>
            </a:r>
            <a:r>
              <a:rPr lang="en-US" dirty="0" smtClean="0"/>
              <a:t>.</a:t>
            </a:r>
          </a:p>
          <a:p>
            <a:pPr marL="407988" lvl="1" indent="-171450">
              <a:buFont typeface="Arial" pitchFamily="34" charset="0"/>
              <a:buChar char="•"/>
            </a:pPr>
            <a:r>
              <a:rPr lang="en-US" sz="1100" dirty="0"/>
              <a:t>Introduction to mathematical models and instructional strategies to support implementation of </a:t>
            </a:r>
            <a:r>
              <a:rPr lang="en-US" sz="1100" i="1" dirty="0"/>
              <a:t>A Story of </a:t>
            </a:r>
            <a:r>
              <a:rPr lang="en-US" sz="1100" i="1" dirty="0" smtClean="0"/>
              <a:t>Units.</a:t>
            </a:r>
            <a:endParaRPr lang="en-US" sz="1050" dirty="0"/>
          </a:p>
          <a:p>
            <a:pPr marL="407988" lvl="1" indent="-171450">
              <a:buFont typeface="Arial" pitchFamily="34" charset="0"/>
              <a:buChar char="•"/>
            </a:pPr>
            <a:endParaRPr lang="en-US" sz="1100" dirty="0"/>
          </a:p>
          <a:p>
            <a:pPr marL="407988"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a:t>
            </a:fld>
            <a:endParaRPr lang="en-US"/>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2"/>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2893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Key learning</a:t>
            </a:r>
            <a:r>
              <a:rPr lang="en-US" baseline="0" dirty="0" smtClean="0"/>
              <a:t> in Topic C includes:</a:t>
            </a:r>
          </a:p>
          <a:p>
            <a:pPr marL="457200" indent="-457200">
              <a:buFont typeface="Arial"/>
              <a:buChar char="•"/>
            </a:pPr>
            <a:r>
              <a:rPr lang="en-US" dirty="0" smtClean="0"/>
              <a:t>When adding or subtracting tens only the unit changes (e.g., 3 bananas + 1 banana = 4 bananas, just as 3 tens + 1 ten = 4 tens) </a:t>
            </a:r>
          </a:p>
          <a:p>
            <a:pPr marL="457200" indent="-457200">
              <a:buFont typeface="Arial"/>
              <a:buChar char="•"/>
            </a:pPr>
            <a:r>
              <a:rPr lang="en-US" dirty="0" smtClean="0"/>
              <a:t>When adding and subtracting tens the </a:t>
            </a:r>
          </a:p>
          <a:p>
            <a:pPr marL="0" indent="0"/>
            <a:r>
              <a:rPr lang="en-US" dirty="0" smtClean="0"/>
              <a:t>	ones digit stays the same.</a:t>
            </a:r>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During Topic C, students apply their work with the</a:t>
            </a:r>
            <a:r>
              <a:rPr lang="en-US" baseline="0" dirty="0" smtClean="0"/>
              <a:t> make ten strategy to add a single digit to a two-digit number. Students decompose one number to add more easily. Students may sometimes decompose the single-digit addend to make the next ten first. Students may also decompose the two-digit addend and then either add the ones or add the tens, depending on the number to which it is being added.</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Key learning in Topic D includes:</a:t>
            </a:r>
          </a:p>
          <a:p>
            <a:pPr marL="457200" indent="-457200">
              <a:buFont typeface="Arial"/>
              <a:buChar char="•"/>
            </a:pPr>
            <a:r>
              <a:rPr lang="en-US" sz="1200" dirty="0" smtClean="0"/>
              <a:t>Applying counting on and the make ten strategy for larger numbers using concrete </a:t>
            </a:r>
            <a:r>
              <a:rPr lang="en-US" sz="1200" dirty="0" err="1" smtClean="0"/>
              <a:t>manipulatives</a:t>
            </a:r>
            <a:r>
              <a:rPr lang="en-US" sz="1200" dirty="0" smtClean="0"/>
              <a:t>, number bonds, arrow notation, and quick tens.</a:t>
            </a:r>
          </a:p>
          <a:p>
            <a:pPr marL="457200" indent="-457200">
              <a:buFont typeface="Arial"/>
              <a:buChar char="•"/>
            </a:pPr>
            <a:r>
              <a:rPr lang="en-US" sz="1200" dirty="0" smtClean="0"/>
              <a:t>Using smaller number sentences to help with </a:t>
            </a:r>
          </a:p>
          <a:p>
            <a:pPr marL="0" indent="0"/>
            <a:r>
              <a:rPr lang="en-US" sz="1200" dirty="0" smtClean="0"/>
              <a:t>	larger number sentences (8+4 is embedded </a:t>
            </a:r>
          </a:p>
          <a:p>
            <a:pPr marL="0" indent="0"/>
            <a:r>
              <a:rPr lang="en-US" sz="1200" dirty="0" smtClean="0"/>
              <a:t>	in 18+4, 28+4)</a:t>
            </a:r>
          </a:p>
          <a:p>
            <a:pPr marL="457200" indent="-457200">
              <a:buFont typeface="Arial"/>
              <a:buChar char="•"/>
            </a:pPr>
            <a:r>
              <a:rPr lang="en-US" sz="1200" dirty="0" smtClean="0"/>
              <a:t>When adding like units in a two-digit number the </a:t>
            </a:r>
          </a:p>
          <a:p>
            <a:pPr marL="0" indent="0"/>
            <a:r>
              <a:rPr lang="en-US" sz="1200" dirty="0" smtClean="0"/>
              <a:t>	other digit remains constant.</a:t>
            </a:r>
          </a:p>
          <a:p>
            <a:pPr marL="171450" indent="-171450">
              <a:buFont typeface="Arial"/>
              <a:buChar char="•"/>
            </a:pPr>
            <a:r>
              <a:rPr lang="en-US" sz="1200" baseline="0" dirty="0" smtClean="0"/>
              <a:t>       </a:t>
            </a:r>
            <a:r>
              <a:rPr lang="en-US" sz="1200" dirty="0" smtClean="0"/>
              <a:t>Adding two-digit numbers using coins as </a:t>
            </a:r>
          </a:p>
          <a:p>
            <a:pPr marL="0" indent="0"/>
            <a:r>
              <a:rPr lang="en-US" sz="1200" dirty="0" smtClean="0"/>
              <a:t>	representations of tens and ones.</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During Topic E, students</a:t>
            </a:r>
            <a:r>
              <a:rPr lang="en-US" baseline="0" dirty="0" smtClean="0"/>
              <a:t> are more formally introduced to the tape diagram as a way of drawing the mathematics taking place within the story problem. During Modules 1 and 2, students were already introduced to using simple shapes such as circles or squares to represent each object in the story. They were also introduced to the benefits of labeling each part, as well as the total, and to circling, or putting a rectangle around each part. Students now more formally combine these strategies to create tape diagrams. Some children will be ready to represent each part using only numbers while others will continue to need the assistance of both countable objects as well as numbers. Students continue to put a rectangle around the solution number in their number sentence and write a statement to answer the question.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Invite participants</a:t>
            </a:r>
            <a:r>
              <a:rPr lang="en-US" baseline="0" dirty="0" smtClean="0"/>
              <a:t> to create their own tape diagram, number sentence, and statement to match the story problem.</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Copy and paste,</a:t>
            </a:r>
            <a:r>
              <a:rPr lang="en-US" baseline="0" dirty="0" smtClean="0"/>
              <a:t> as appropriate, from lesson plan…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During Topic F, students</a:t>
            </a:r>
            <a:r>
              <a:rPr lang="en-US" baseline="0" dirty="0" smtClean="0"/>
              <a:t> apply the “make ten” strategy to the addition of pairs of two-digit numbers in two distinct ways. First, students decompose the second addend into tens and ones. They add the tens first and then the ones. Later, students decompose the second addend so that they can make the next ten and then add the remaining part.</a:t>
            </a:r>
          </a:p>
          <a:p>
            <a:endParaRPr lang="en-US" baseline="0" dirty="0" smtClean="0"/>
          </a:p>
          <a:p>
            <a:r>
              <a:rPr lang="en-US" baseline="0" dirty="0" smtClean="0"/>
              <a:t>After explaining the two examples on the slide, provide participants with two or three addition problems to try using both strategies.</a:t>
            </a:r>
          </a:p>
          <a:p>
            <a:endParaRPr lang="en-US" baseline="0" dirty="0" smtClean="0"/>
          </a:p>
          <a:p>
            <a:r>
              <a:rPr lang="en-US" baseline="0" dirty="0" smtClean="0"/>
              <a:t>18 + 22; 19 + 13; 17 + 14</a:t>
            </a:r>
          </a:p>
          <a:p>
            <a:endParaRPr lang="en-US" baseline="0" dirty="0" smtClean="0"/>
          </a:p>
          <a:p>
            <a:r>
              <a:rPr lang="en-US" i="1" baseline="0" dirty="0" smtClean="0"/>
              <a:t>Allow students 2 minutes to solve and practice these strategies.</a:t>
            </a:r>
            <a:endParaRPr lang="en-US" i="1"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Key</a:t>
            </a:r>
            <a:r>
              <a:rPr lang="en-US" baseline="0" dirty="0" smtClean="0"/>
              <a:t> learning in Topic F includes:</a:t>
            </a:r>
          </a:p>
          <a:p>
            <a:pPr marL="457200" indent="-457200">
              <a:buFont typeface="Arial"/>
              <a:buChar char="•"/>
            </a:pPr>
            <a:r>
              <a:rPr lang="en-US" dirty="0" smtClean="0"/>
              <a:t>As long as students attend to the place value of each number, they can use varied strategies to accurately add within 40.</a:t>
            </a:r>
          </a:p>
          <a:p>
            <a:pPr marL="457200" indent="-457200">
              <a:buFont typeface="Arial"/>
              <a:buChar char="•"/>
            </a:pPr>
            <a:r>
              <a:rPr lang="en-US" dirty="0" smtClean="0"/>
              <a:t>The strategy of “making ten” can be applied to addition of two-digit numbers.</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Now</a:t>
            </a:r>
            <a:r>
              <a:rPr lang="en-US" baseline="0" dirty="0" smtClean="0"/>
              <a:t> that we have engaged in the key learning of the module, let’s take a closer look at the students’ experiences with this learning.</a:t>
            </a:r>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We</a:t>
            </a:r>
            <a:r>
              <a:rPr lang="en-US" baseline="0" dirty="0" smtClean="0"/>
              <a:t> will now look more closely at the Topic Openers and a Concept Development from each topic to get a feel for the students experience.</a:t>
            </a:r>
            <a:endParaRPr lang="en-US" dirty="0" smtClean="0"/>
          </a:p>
          <a:p>
            <a:endParaRPr lang="en-US" dirty="0" smtClean="0"/>
          </a:p>
          <a:p>
            <a:r>
              <a:rPr lang="en-US" dirty="0" smtClean="0"/>
              <a:t>Each group has been assigned</a:t>
            </a:r>
            <a:r>
              <a:rPr lang="en-US" baseline="0" dirty="0" smtClean="0"/>
              <a:t> a Topic and a color team. If you are the Blue Team, we’d like you to read the Topic Opener and report back to the group on how many lessons are in the topic and how the learning is split among those lessons. From within the Concept Development provided, select a portion of the lesson to present to the room so that we can get a sense of the students’ experience.</a:t>
            </a:r>
          </a:p>
          <a:p>
            <a:endParaRPr lang="en-US" baseline="0" dirty="0" smtClean="0"/>
          </a:p>
          <a:p>
            <a:r>
              <a:rPr lang="en-US" baseline="0" dirty="0" smtClean="0"/>
              <a:t>If you are on the Orange Team, we’d like you to read the same material. However, your task will be to consider what concepts, skills, or procedures might students in your class (or hypothetical class) need more fluency work with, either leading up to the topic or during the topic. Choose a fluency activity to share with the group and be prepared to share why you selected it.</a:t>
            </a:r>
          </a:p>
          <a:p>
            <a:endParaRPr lang="en-US" i="1" baseline="0" dirty="0" smtClean="0"/>
          </a:p>
          <a:p>
            <a:r>
              <a:rPr lang="en-US" i="1" baseline="0" dirty="0" smtClean="0"/>
              <a:t>Allow participants approximately 16-18 minutes to work at their tables on the assigned tasks.</a:t>
            </a:r>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Topic Openers</a:t>
            </a:r>
          </a:p>
          <a:p>
            <a:pPr marL="458788" lvl="1" indent="-285750">
              <a:buFont typeface="Arial" pitchFamily="34" charset="0"/>
              <a:buChar char="•"/>
              <a:tabLst/>
            </a:pPr>
            <a:r>
              <a:rPr lang="en-US" sz="1100" baseline="0" dirty="0" smtClean="0"/>
              <a:t>Experts of Concept Developments for the following lessons: 2, 8, 11, 14, 19, 26</a:t>
            </a:r>
          </a:p>
          <a:p>
            <a:pPr marL="458788" lvl="1" indent="-285750">
              <a:buFont typeface="Arial" pitchFamily="34" charset="0"/>
              <a:buChar char="•"/>
              <a:tabLst/>
            </a:pPr>
            <a:r>
              <a:rPr lang="en-US" sz="1100" baseline="0" dirty="0" smtClean="0"/>
              <a:t>Excerpts of Fluency from lessons: 2, 8, 11, 14, 19, 26</a:t>
            </a:r>
          </a:p>
          <a:p>
            <a:pPr marL="458788" lvl="1" indent="-285750">
              <a:buFont typeface="Arial" pitchFamily="34" charset="0"/>
              <a:buChar char="•"/>
              <a:tabLst/>
            </a:pPr>
            <a:r>
              <a:rPr lang="en-US" sz="1100" baseline="0" dirty="0" smtClean="0"/>
              <a:t>Chart paper for each group</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We will begin</a:t>
            </a:r>
            <a:r>
              <a:rPr lang="en-US" sz="1200" kern="1200" baseline="0" dirty="0" smtClean="0">
                <a:solidFill>
                  <a:schemeClr val="tx1"/>
                </a:solidFill>
                <a:latin typeface="Calibri" charset="0"/>
                <a:ea typeface="ＭＳ Ｐゴシック" charset="-128"/>
                <a:cs typeface="ＭＳ Ｐゴシック" charset="-128"/>
              </a:rPr>
              <a:t> </a:t>
            </a:r>
            <a:r>
              <a:rPr lang="en-US" sz="1200" kern="1200" dirty="0" smtClean="0">
                <a:solidFill>
                  <a:schemeClr val="tx1"/>
                </a:solidFill>
                <a:latin typeface="Calibri" charset="0"/>
                <a:ea typeface="ＭＳ Ｐゴシック" charset="-128"/>
                <a:cs typeface="ＭＳ Ｐゴシック" charset="-128"/>
              </a:rPr>
              <a:t>by</a:t>
            </a:r>
            <a:r>
              <a:rPr lang="en-US" sz="1200" kern="1200" baseline="0" dirty="0" smtClean="0">
                <a:solidFill>
                  <a:schemeClr val="tx1"/>
                </a:solidFill>
                <a:latin typeface="Calibri" charset="0"/>
                <a:ea typeface="ＭＳ Ｐゴシック" charset="-128"/>
                <a:cs typeface="ＭＳ Ｐゴシック" charset="-128"/>
              </a:rPr>
              <a:t> exploring the module overview to understand the purpose of this module.  Then we will dig in to the math of the module.  We’ll lead you through the teaching sequence, one concept at a time.  Along the way, we’ll also examine the other lesson components and how they function in collaboration with the concept development.  Finally, we’ll take a look back at the module, reflecting on all the parts as one cohesive whole.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Let’s get started with the module overview.</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2"/>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Blue and Orange Teams assigned</a:t>
            </a:r>
            <a:r>
              <a:rPr lang="en-US" baseline="0" dirty="0" smtClean="0"/>
              <a:t> Topic A present.</a:t>
            </a:r>
          </a:p>
          <a:p>
            <a:r>
              <a:rPr lang="en-US" baseline="0" dirty="0" smtClean="0"/>
              <a:t>Topic A has 6 lessons. Students start by recognizing the efficiency of counting by tens instead of only counting by ones (particularly when there is a large number of items). On the next day, they are introduced to the place value chart and name tens and ones in a number. Then students name an number as either all ones or as tens and ones. In Lesson 4, students express two-digit numbers as addition sentences that are combining tens and ones. Lesson 5 has students work with ten more, ten less, one more, and one less. Finally, in Lesson 6, students represent two-digit numbers using dimes and pennies. Students work from concrete experiences to more abstract experiences as they move through the 6 lessons.</a:t>
            </a:r>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Blue and Orange Teams assigned</a:t>
            </a:r>
            <a:r>
              <a:rPr lang="en-US" baseline="0" dirty="0" smtClean="0"/>
              <a:t> Topic B present.</a:t>
            </a:r>
          </a:p>
          <a:p>
            <a:r>
              <a:rPr lang="en-US" baseline="0" dirty="0" smtClean="0"/>
              <a:t>Topic B has 4 lessons. First students work with comparing groups of objects and numbers. Then they compare from left to right. In the third lesson, the students are introduced to the comparison symbols and use them for the last two days of the lessons.</a:t>
            </a:r>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p>
          <a:p>
            <a:pPr marL="458788" lvl="1" indent="-285750">
              <a:buFont typeface="Arial" pitchFamily="34" charset="0"/>
              <a:buChar char="•"/>
              <a:tabLst/>
            </a:pPr>
            <a:r>
              <a:rPr lang="en-US" sz="1100" baseline="0" dirty="0" smtClean="0"/>
              <a:t>Comparison symbol cards</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Blue and Orange Teams assigned</a:t>
            </a:r>
            <a:r>
              <a:rPr lang="en-US" baseline="0" dirty="0" smtClean="0"/>
              <a:t> Topic C present.</a:t>
            </a:r>
          </a:p>
          <a:p>
            <a:r>
              <a:rPr lang="en-US" baseline="0" dirty="0" smtClean="0"/>
              <a:t>Topic C has 2 lessons. Students work with tens as a unit, first adding and subtracting from a multiple of ten, and then adding tens to any given number.</a:t>
            </a:r>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Blue and Orange Teams assigned</a:t>
            </a:r>
            <a:r>
              <a:rPr lang="en-US" baseline="0" dirty="0" smtClean="0"/>
              <a:t> Topic D present.</a:t>
            </a:r>
          </a:p>
          <a:p>
            <a:r>
              <a:rPr lang="en-US" baseline="0" dirty="0" smtClean="0"/>
              <a:t>Topic D has 6 lessons. Students begin with concrete materials and use both counting on and making ten strategies to add ones to a two-digit number. Throughout the lessons, students record and solve pictorially and abstractly. By the last lesson, students discuss and critique various strategies for adding tens or ones to a two-digit number.</a:t>
            </a:r>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Blue and Orange Teams assigned</a:t>
            </a:r>
            <a:r>
              <a:rPr lang="en-US" baseline="0" dirty="0" smtClean="0"/>
              <a:t> Topic E present.</a:t>
            </a:r>
            <a:endParaRPr lang="en-US" dirty="0" smtClean="0"/>
          </a:p>
          <a:p>
            <a:r>
              <a:rPr lang="en-US" dirty="0" smtClean="0"/>
              <a:t>Topic</a:t>
            </a:r>
            <a:r>
              <a:rPr lang="en-US" baseline="0" dirty="0" smtClean="0"/>
              <a:t> E has 4 lessons. Students learn how to construct a tape diagram. The first day, they work only with total or result unknown. They move to various problem types in the 3 subsequent lessons.</a:t>
            </a:r>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Blue and Orange Teams assigned</a:t>
            </a:r>
            <a:r>
              <a:rPr lang="en-US" baseline="0" dirty="0" smtClean="0"/>
              <a:t> Topic F present.</a:t>
            </a:r>
            <a:endParaRPr lang="en-US" dirty="0" smtClean="0"/>
          </a:p>
          <a:p>
            <a:r>
              <a:rPr lang="en-US" dirty="0" smtClean="0"/>
              <a:t>Topic F has 7 lessons. It begins</a:t>
            </a:r>
            <a:r>
              <a:rPr lang="en-US" baseline="0" dirty="0" smtClean="0"/>
              <a:t> with work interpreting numbers as tens and ones, such as 31 as 3 tens 1 one and also as 2 tens and 11 ones. When moving to adding pairs of two-digit numbers, the first lesson adds a pair of two-digit numbers who ones digits have a total less than or equal to 10. Subsequent lessons practice the add ten strategy and then the make the next ten strategy. The last two lessons continue to practice adding pairs of two-digit numbers within 40.</a:t>
            </a:r>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p>
          <a:p>
            <a:pPr marL="458788" lvl="1" indent="-285750">
              <a:buFont typeface="Arial" pitchFamily="34" charset="0"/>
              <a:buChar char="•"/>
              <a:tabLst/>
            </a:pPr>
            <a:r>
              <a:rPr lang="en-US" sz="1100" baseline="0" dirty="0" smtClean="0"/>
              <a:t>Sprint from M4-Lesson 25</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aseline="0" dirty="0" smtClean="0"/>
              <a:t>As students continue to build and develop their mathematical skills and strategies, fluency activities are adding or modified to support continued practice.</a:t>
            </a:r>
          </a:p>
          <a:p>
            <a:endParaRPr lang="en-US" baseline="0" dirty="0" smtClean="0"/>
          </a:p>
          <a:p>
            <a:r>
              <a:rPr lang="en-US" baseline="0" dirty="0" smtClean="0"/>
              <a:t>After engaging in each fluency activity, ask participants what is being reinforced.</a:t>
            </a:r>
          </a:p>
          <a:p>
            <a:endParaRPr lang="en-US" baseline="0" dirty="0" smtClean="0"/>
          </a:p>
          <a:p>
            <a:r>
              <a:rPr lang="en-US" baseline="0" dirty="0" smtClean="0"/>
              <a:t>Directions for Take Out 1 or 10 as found in M4-Lesson 21:</a:t>
            </a:r>
          </a:p>
          <a:p>
            <a:r>
              <a:rPr lang="en-US" sz="1200" b="1" kern="1200" dirty="0" smtClean="0">
                <a:solidFill>
                  <a:schemeClr val="tx1"/>
                </a:solidFill>
                <a:effectLst/>
                <a:latin typeface="Calibri" charset="0"/>
                <a:ea typeface="ＭＳ Ｐゴシック" charset="-128"/>
                <a:cs typeface="ＭＳ Ｐゴシック" charset="-128"/>
              </a:rPr>
              <a:t>Take Out 1 or 10</a:t>
            </a:r>
          </a:p>
          <a:p>
            <a:r>
              <a:rPr lang="en-US" sz="1200" kern="1200" dirty="0" smtClean="0">
                <a:solidFill>
                  <a:schemeClr val="tx1"/>
                </a:solidFill>
                <a:effectLst/>
                <a:latin typeface="Calibri" charset="0"/>
                <a:ea typeface="ＭＳ Ｐゴシック" charset="-128"/>
                <a:cs typeface="ＭＳ Ｐゴシック" charset="-128"/>
              </a:rPr>
              <a:t>Note:  This activity reviews place value in order to prepare students for Topic F.</a:t>
            </a:r>
          </a:p>
          <a:p>
            <a:r>
              <a:rPr lang="en-US" sz="1200" kern="1200" dirty="0" smtClean="0">
                <a:solidFill>
                  <a:schemeClr val="tx1"/>
                </a:solidFill>
                <a:effectLst/>
                <a:latin typeface="Calibri" charset="0"/>
                <a:ea typeface="ＭＳ Ｐゴシック" charset="-128"/>
                <a:cs typeface="ＭＳ Ｐゴシック" charset="-128"/>
              </a:rPr>
              <a:t>Choose numbers between 10 and 20 and follow the paradigm below.</a:t>
            </a:r>
          </a:p>
          <a:p>
            <a:r>
              <a:rPr lang="en-US" sz="1200" kern="1200" dirty="0" smtClean="0">
                <a:solidFill>
                  <a:schemeClr val="tx1"/>
                </a:solidFill>
                <a:effectLst/>
                <a:latin typeface="Calibri" charset="0"/>
                <a:ea typeface="ＭＳ Ｐゴシック" charset="-128"/>
                <a:cs typeface="ＭＳ Ｐゴシック" charset="-128"/>
              </a:rPr>
              <a:t>T:	Say 15 the Say Ten way.</a:t>
            </a:r>
          </a:p>
          <a:p>
            <a:r>
              <a:rPr lang="en-US" sz="1200" kern="1200" dirty="0" smtClean="0">
                <a:solidFill>
                  <a:schemeClr val="tx1"/>
                </a:solidFill>
                <a:effectLst/>
                <a:latin typeface="Calibri" charset="0"/>
                <a:ea typeface="ＭＳ Ｐゴシック" charset="-128"/>
                <a:cs typeface="ＭＳ Ｐゴシック" charset="-128"/>
              </a:rPr>
              <a:t>S:	Ten 5.</a:t>
            </a:r>
          </a:p>
          <a:p>
            <a:r>
              <a:rPr lang="en-US" sz="1200" kern="1200" dirty="0" smtClean="0">
                <a:solidFill>
                  <a:schemeClr val="tx1"/>
                </a:solidFill>
                <a:effectLst/>
                <a:latin typeface="Calibri" charset="0"/>
                <a:ea typeface="ＭＳ Ｐゴシック" charset="-128"/>
                <a:cs typeface="ＭＳ Ｐゴシック" charset="-128"/>
              </a:rPr>
              <a:t>T:	Take out 1. </a:t>
            </a:r>
          </a:p>
          <a:p>
            <a:r>
              <a:rPr lang="en-US" sz="1200" kern="1200" dirty="0" smtClean="0">
                <a:solidFill>
                  <a:schemeClr val="tx1"/>
                </a:solidFill>
                <a:effectLst/>
                <a:latin typeface="Calibri" charset="0"/>
                <a:ea typeface="ＭＳ Ｐゴシック" charset="-128"/>
                <a:cs typeface="ＭＳ Ｐゴシック" charset="-128"/>
              </a:rPr>
              <a:t>S:	Ten 4.</a:t>
            </a:r>
          </a:p>
          <a:p>
            <a:r>
              <a:rPr lang="en-US" sz="1200" kern="1200" dirty="0" smtClean="0">
                <a:solidFill>
                  <a:schemeClr val="tx1"/>
                </a:solidFill>
                <a:effectLst/>
                <a:latin typeface="Calibri" charset="0"/>
                <a:ea typeface="ＭＳ Ｐゴシック" charset="-128"/>
                <a:cs typeface="ＭＳ Ｐゴシック" charset="-128"/>
              </a:rPr>
              <a:t>Repeat for 25 and 35.  Then, take out 10 from 15, 25, and 35, respectively.</a:t>
            </a:r>
          </a:p>
          <a:p>
            <a:r>
              <a:rPr lang="en-US" sz="1200" b="1" kern="1200" dirty="0" smtClean="0">
                <a:solidFill>
                  <a:schemeClr val="tx1"/>
                </a:solidFill>
                <a:effectLst/>
                <a:latin typeface="Calibri" charset="0"/>
                <a:ea typeface="ＭＳ Ｐゴシック" charset="-128"/>
                <a:cs typeface="ＭＳ Ｐゴシック" charset="-128"/>
              </a:rPr>
              <a:t>This fluency activity</a:t>
            </a:r>
            <a:r>
              <a:rPr lang="en-US" sz="1200" b="1" kern="1200" baseline="0" dirty="0" smtClean="0">
                <a:solidFill>
                  <a:schemeClr val="tx1"/>
                </a:solidFill>
                <a:effectLst/>
                <a:latin typeface="Calibri" charset="0"/>
                <a:ea typeface="ＭＳ Ｐゴシック" charset="-128"/>
                <a:cs typeface="ＭＳ Ｐゴシック" charset="-128"/>
              </a:rPr>
              <a:t> helps students practice mentally adding and subtracting 10 or 1.</a:t>
            </a:r>
            <a:endParaRPr lang="en-US" sz="1200" b="1" kern="1200" dirty="0" smtClean="0">
              <a:solidFill>
                <a:schemeClr val="tx1"/>
              </a:solidFill>
              <a:effectLst/>
              <a:latin typeface="Calibri" charset="0"/>
              <a:ea typeface="ＭＳ Ｐゴシック" charset="-128"/>
              <a:cs typeface="ＭＳ Ｐゴシック" charset="-128"/>
            </a:endParaRP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Directions for Add Tens as found in M4-Lesson 24:</a:t>
            </a:r>
            <a:endParaRPr lang="en-US" dirty="0" smtClean="0"/>
          </a:p>
          <a:p>
            <a:r>
              <a:rPr lang="en-US" sz="1200" b="1" kern="1200" dirty="0" smtClean="0">
                <a:solidFill>
                  <a:schemeClr val="tx1"/>
                </a:solidFill>
                <a:effectLst/>
                <a:latin typeface="Calibri" charset="0"/>
                <a:ea typeface="ＭＳ Ｐゴシック" charset="-128"/>
                <a:cs typeface="ＭＳ Ｐゴシック" charset="-128"/>
              </a:rPr>
              <a:t>Add Tens  </a:t>
            </a:r>
          </a:p>
          <a:p>
            <a:r>
              <a:rPr lang="en-US" sz="1200" kern="1200" dirty="0" smtClean="0">
                <a:solidFill>
                  <a:schemeClr val="tx1"/>
                </a:solidFill>
                <a:effectLst/>
                <a:latin typeface="Calibri" charset="0"/>
                <a:ea typeface="ＭＳ Ｐゴシック" charset="-128"/>
                <a:cs typeface="ＭＳ Ｐゴシック" charset="-128"/>
              </a:rPr>
              <a:t>Materials:	(T) 100-bead </a:t>
            </a:r>
            <a:r>
              <a:rPr lang="en-US" sz="1200" kern="1200" dirty="0" err="1" smtClean="0">
                <a:solidFill>
                  <a:schemeClr val="tx1"/>
                </a:solidFill>
                <a:effectLst/>
                <a:latin typeface="Calibri" charset="0"/>
                <a:ea typeface="ＭＳ Ｐゴシック" charset="-128"/>
                <a:cs typeface="ＭＳ Ｐゴシック" charset="-128"/>
              </a:rPr>
              <a:t>Rekenrek</a:t>
            </a:r>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Note:  Reviewing how to add multiples of 10 enables students to utilize their understanding of place value to add 2 two-digit numbers in today’s lesson.</a:t>
            </a:r>
          </a:p>
          <a:p>
            <a:r>
              <a:rPr lang="en-US" sz="1200" kern="1200" dirty="0" smtClean="0">
                <a:solidFill>
                  <a:schemeClr val="tx1"/>
                </a:solidFill>
                <a:effectLst/>
                <a:latin typeface="Calibri" charset="0"/>
                <a:ea typeface="ＭＳ Ｐゴシック" charset="-128"/>
                <a:cs typeface="ＭＳ Ｐゴシック" charset="-128"/>
              </a:rPr>
              <a:t>T:	(Show 14 on the </a:t>
            </a:r>
            <a:r>
              <a:rPr lang="en-US" sz="1200" kern="1200" dirty="0" err="1" smtClean="0">
                <a:solidFill>
                  <a:schemeClr val="tx1"/>
                </a:solidFill>
                <a:effectLst/>
                <a:latin typeface="Calibri" charset="0"/>
                <a:ea typeface="ＭＳ Ｐゴシック" charset="-128"/>
                <a:cs typeface="ＭＳ Ｐゴシック" charset="-128"/>
              </a:rPr>
              <a:t>Rekenrek</a:t>
            </a:r>
            <a:r>
              <a:rPr lang="en-US" sz="1200" kern="1200" dirty="0" smtClean="0">
                <a:solidFill>
                  <a:schemeClr val="tx1"/>
                </a:solidFill>
                <a:effectLst/>
                <a:latin typeface="Calibri" charset="0"/>
                <a:ea typeface="ＭＳ Ｐゴシック" charset="-128"/>
                <a:cs typeface="ＭＳ Ｐゴシック" charset="-128"/>
              </a:rPr>
              <a:t>.)  Add 10.</a:t>
            </a:r>
          </a:p>
          <a:p>
            <a:r>
              <a:rPr lang="en-US" sz="1200" kern="1200" dirty="0" smtClean="0">
                <a:solidFill>
                  <a:schemeClr val="tx1"/>
                </a:solidFill>
                <a:effectLst/>
                <a:latin typeface="Calibri" charset="0"/>
                <a:ea typeface="ＭＳ Ｐゴシック" charset="-128"/>
                <a:cs typeface="ＭＳ Ｐゴシック" charset="-128"/>
              </a:rPr>
              <a:t>S:	14 + 10 = 24.</a:t>
            </a:r>
          </a:p>
          <a:p>
            <a:r>
              <a:rPr lang="en-US" sz="1200" kern="1200" dirty="0" smtClean="0">
                <a:solidFill>
                  <a:schemeClr val="tx1"/>
                </a:solidFill>
                <a:effectLst/>
                <a:latin typeface="Calibri" charset="0"/>
                <a:ea typeface="ＭＳ Ｐゴシック" charset="-128"/>
                <a:cs typeface="ＭＳ Ｐゴシック" charset="-128"/>
              </a:rPr>
              <a:t>T:	Add 20.</a:t>
            </a:r>
          </a:p>
          <a:p>
            <a:r>
              <a:rPr lang="en-US" sz="1200" kern="1200" dirty="0" smtClean="0">
                <a:solidFill>
                  <a:schemeClr val="tx1"/>
                </a:solidFill>
                <a:effectLst/>
                <a:latin typeface="Calibri" charset="0"/>
                <a:ea typeface="ＭＳ Ｐゴシック" charset="-128"/>
                <a:cs typeface="ＭＳ Ｐゴシック" charset="-128"/>
              </a:rPr>
              <a:t>S	14 + 20 = 34.</a:t>
            </a:r>
          </a:p>
          <a:p>
            <a:r>
              <a:rPr lang="en-US" sz="1200" kern="1200" dirty="0" smtClean="0">
                <a:solidFill>
                  <a:schemeClr val="tx1"/>
                </a:solidFill>
                <a:effectLst/>
                <a:latin typeface="Calibri" charset="0"/>
                <a:ea typeface="ＭＳ Ｐゴシック" charset="-128"/>
                <a:cs typeface="ＭＳ Ｐゴシック" charset="-128"/>
              </a:rPr>
              <a:t>Repeat, displaying other teen numbers and instructing students to add 10 and 20.  If students find it challenging to mentally add 20, scaffold by asking them to add 2 tens and modeling with the </a:t>
            </a:r>
            <a:r>
              <a:rPr lang="en-US" sz="1200" kern="1200" dirty="0" err="1" smtClean="0">
                <a:solidFill>
                  <a:schemeClr val="tx1"/>
                </a:solidFill>
                <a:effectLst/>
                <a:latin typeface="Calibri" charset="0"/>
                <a:ea typeface="ＭＳ Ｐゴシック" charset="-128"/>
                <a:cs typeface="ＭＳ Ｐゴシック" charset="-128"/>
              </a:rPr>
              <a:t>Rekenrek</a:t>
            </a:r>
            <a:r>
              <a:rPr lang="en-US" sz="1200" kern="1200" dirty="0" smtClean="0">
                <a:solidFill>
                  <a:schemeClr val="tx1"/>
                </a:solidFill>
                <a:effectLst/>
                <a:latin typeface="Calibri" charset="0"/>
                <a:ea typeface="ＭＳ Ｐゴシック" charset="-128"/>
                <a:cs typeface="ＭＳ Ｐゴシック" charset="-128"/>
              </a:rPr>
              <a:t> before asking them to add 20.</a:t>
            </a:r>
          </a:p>
          <a:p>
            <a:r>
              <a:rPr lang="en-US" b="1" dirty="0" smtClean="0"/>
              <a:t>This fluency activity enables students</a:t>
            </a:r>
            <a:r>
              <a:rPr lang="en-US" b="1" baseline="0" dirty="0" smtClean="0"/>
              <a:t> to visualize adding tens to a number using the </a:t>
            </a:r>
            <a:r>
              <a:rPr lang="en-US" b="1" baseline="0" dirty="0" err="1" smtClean="0"/>
              <a:t>Rekenrek</a:t>
            </a:r>
            <a:r>
              <a:rPr lang="en-US" b="1" baseline="0" dirty="0" smtClean="0"/>
              <a:t>.</a:t>
            </a:r>
            <a:endParaRPr lang="en-US" b="1" dirty="0" smtClean="0"/>
          </a:p>
          <a:p>
            <a:endParaRPr lang="en-US" dirty="0" smtClean="0"/>
          </a:p>
          <a:p>
            <a:endParaRPr lang="en-US" sz="1200" kern="1200" dirty="0" smtClean="0">
              <a:solidFill>
                <a:schemeClr val="tx1"/>
              </a:solidFill>
              <a:effectLst/>
              <a:latin typeface="Calibri" charset="0"/>
              <a:ea typeface="ＭＳ Ｐゴシック" charset="-128"/>
              <a:cs typeface="ＭＳ Ｐゴシック" charset="-128"/>
            </a:endParaRPr>
          </a:p>
          <a:p>
            <a:endParaRPr lang="en-US" sz="1200" b="1" kern="1200" dirty="0" smtClean="0">
              <a:solidFill>
                <a:schemeClr val="tx1"/>
              </a:solidFill>
              <a:effectLst/>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Directions for Longer/Shorter as found in M4-Lesson 21:</a:t>
            </a:r>
          </a:p>
          <a:p>
            <a:r>
              <a:rPr lang="en-US" sz="1200" b="1" kern="1200" dirty="0" smtClean="0">
                <a:solidFill>
                  <a:schemeClr val="tx1"/>
                </a:solidFill>
                <a:effectLst/>
                <a:latin typeface="Calibri" charset="0"/>
                <a:ea typeface="ＭＳ Ｐゴシック" charset="-128"/>
                <a:cs typeface="ＭＳ Ｐゴシック" charset="-128"/>
              </a:rPr>
              <a:t>Longer/Shorter   (2 minutes)</a:t>
            </a:r>
          </a:p>
          <a:p>
            <a:r>
              <a:rPr lang="en-US" sz="1200" kern="1200" dirty="0" smtClean="0">
                <a:solidFill>
                  <a:schemeClr val="tx1"/>
                </a:solidFill>
                <a:effectLst/>
                <a:latin typeface="Calibri" charset="0"/>
                <a:ea typeface="ＭＳ Ｐゴシック" charset="-128"/>
                <a:cs typeface="ＭＳ Ｐゴシック" charset="-128"/>
              </a:rPr>
              <a:t>Materials:	(T) Board or document camera</a:t>
            </a:r>
          </a:p>
          <a:p>
            <a:r>
              <a:rPr lang="en-US" sz="1200" kern="1200" dirty="0" smtClean="0">
                <a:solidFill>
                  <a:schemeClr val="tx1"/>
                </a:solidFill>
                <a:effectLst/>
                <a:latin typeface="Calibri" charset="0"/>
                <a:ea typeface="ＭＳ Ｐゴシック" charset="-128"/>
                <a:cs typeface="ＭＳ Ｐゴシック" charset="-128"/>
              </a:rPr>
              <a:t>Note:  Working with visualizing proportional relationships between numbers can support students’ number sense development.  By using tape diagram models, students can recognize methods for representing numbers in relation to other numbers.</a:t>
            </a:r>
          </a:p>
          <a:p>
            <a:r>
              <a:rPr lang="en-US" sz="1200" kern="1200" dirty="0" smtClean="0">
                <a:solidFill>
                  <a:schemeClr val="tx1"/>
                </a:solidFill>
                <a:effectLst/>
                <a:latin typeface="Calibri" charset="0"/>
                <a:ea typeface="ＭＳ Ｐゴシック" charset="-128"/>
                <a:cs typeface="ＭＳ Ｐゴシック" charset="-128"/>
              </a:rPr>
              <a:t>Write one pair of numbers on the board at a time (e.g., 5 and 5).  Draw a rectangle under the first number.</a:t>
            </a:r>
          </a:p>
          <a:p>
            <a:r>
              <a:rPr lang="en-US" sz="1200" kern="1200" dirty="0" smtClean="0">
                <a:solidFill>
                  <a:schemeClr val="tx1"/>
                </a:solidFill>
                <a:effectLst/>
                <a:latin typeface="Calibri" charset="0"/>
                <a:ea typeface="ＭＳ Ｐゴシック" charset="-128"/>
                <a:cs typeface="ＭＳ Ｐゴシック" charset="-128"/>
              </a:rPr>
              <a:t>T:	This rectangle is long enough to hold this row of 5 dots.  (Draw 5 dots so that they fill the space.)</a:t>
            </a:r>
          </a:p>
          <a:p>
            <a:r>
              <a:rPr lang="en-US" sz="1200" kern="1200" dirty="0" smtClean="0">
                <a:solidFill>
                  <a:schemeClr val="tx1"/>
                </a:solidFill>
                <a:effectLst/>
                <a:latin typeface="Calibri" charset="0"/>
                <a:ea typeface="ＭＳ Ｐゴシック" charset="-128"/>
                <a:cs typeface="ＭＳ Ｐゴシック" charset="-128"/>
              </a:rPr>
              <a:t>T:	(Point to the second number, which in this first example is also 5.)  I’m going to start drawing a rectangle that is long enough to hold a row of 5 dots of the same size.  Tell me when to stop.</a:t>
            </a:r>
          </a:p>
          <a:p>
            <a:r>
              <a:rPr lang="en-US" sz="1200" kern="1200" dirty="0" smtClean="0">
                <a:solidFill>
                  <a:schemeClr val="tx1"/>
                </a:solidFill>
                <a:effectLst/>
                <a:latin typeface="Calibri" charset="0"/>
                <a:ea typeface="ＭＳ Ｐゴシック" charset="-128"/>
                <a:cs typeface="ＭＳ Ｐゴシック" charset="-128"/>
              </a:rPr>
              <a:t>T/S: (Begin drawing a rectangle, and give students the chance to say “Stop!” when it is approximately the same size as the first rectangle.)</a:t>
            </a:r>
          </a:p>
          <a:p>
            <a:r>
              <a:rPr lang="en-US" sz="1200" kern="1200" dirty="0" smtClean="0">
                <a:solidFill>
                  <a:schemeClr val="tx1"/>
                </a:solidFill>
                <a:effectLst/>
                <a:latin typeface="Calibri" charset="0"/>
                <a:ea typeface="ＭＳ Ｐゴシック" charset="-128"/>
                <a:cs typeface="ＭＳ Ｐゴシック" charset="-128"/>
              </a:rPr>
              <a:t>T:	Why did you say stop there?</a:t>
            </a:r>
          </a:p>
          <a:p>
            <a:r>
              <a:rPr lang="en-US" sz="1200" kern="1200" dirty="0" smtClean="0">
                <a:solidFill>
                  <a:schemeClr val="tx1"/>
                </a:solidFill>
                <a:effectLst/>
                <a:latin typeface="Calibri" charset="0"/>
                <a:ea typeface="ＭＳ Ｐゴシック" charset="-128"/>
                <a:cs typeface="ＭＳ Ｐゴシック" charset="-128"/>
              </a:rPr>
              <a:t>S:	It is about the same size as the first rectangle.</a:t>
            </a:r>
          </a:p>
          <a:p>
            <a:r>
              <a:rPr lang="en-US" sz="1200" kern="1200" dirty="0" smtClean="0">
                <a:solidFill>
                  <a:schemeClr val="tx1"/>
                </a:solidFill>
                <a:effectLst/>
                <a:latin typeface="Calibri" charset="0"/>
                <a:ea typeface="ＭＳ Ｐゴシック" charset="-128"/>
                <a:cs typeface="ＭＳ Ｐゴシック" charset="-128"/>
              </a:rPr>
              <a:t>Repeat this process for the following sequence of numbers:  5 and 4, 5 and 10, 1 and 3, 4 and 6, 10 and 20. Only draw the dots for the first example.  Have students talk about how the first number relates to the second number using language such as </a:t>
            </a:r>
            <a:r>
              <a:rPr lang="en-US" sz="1200" i="1" kern="1200" dirty="0" smtClean="0">
                <a:solidFill>
                  <a:schemeClr val="tx1"/>
                </a:solidFill>
                <a:effectLst/>
                <a:latin typeface="Calibri" charset="0"/>
                <a:ea typeface="ＭＳ Ｐゴシック" charset="-128"/>
                <a:cs typeface="ＭＳ Ｐゴシック" charset="-128"/>
              </a:rPr>
              <a:t>a little longer,</a:t>
            </a:r>
            <a:r>
              <a:rPr lang="en-US" sz="1200" kern="1200" dirty="0" smtClean="0">
                <a:solidFill>
                  <a:schemeClr val="tx1"/>
                </a:solidFill>
                <a:effectLst/>
                <a:latin typeface="Calibri" charset="0"/>
                <a:ea typeface="ＭＳ Ｐゴシック" charset="-128"/>
                <a:cs typeface="ＭＳ Ｐゴシック" charset="-128"/>
              </a:rPr>
              <a:t> </a:t>
            </a:r>
            <a:r>
              <a:rPr lang="en-US" sz="1200" i="1" kern="1200" dirty="0" smtClean="0">
                <a:solidFill>
                  <a:schemeClr val="tx1"/>
                </a:solidFill>
                <a:effectLst/>
                <a:latin typeface="Calibri" charset="0"/>
                <a:ea typeface="ＭＳ Ｐゴシック" charset="-128"/>
                <a:cs typeface="ＭＳ Ｐゴシック" charset="-128"/>
              </a:rPr>
              <a:t>a little shorter, much longer, double,</a:t>
            </a:r>
            <a:r>
              <a:rPr lang="en-US" sz="1200" kern="1200" dirty="0" smtClean="0">
                <a:solidFill>
                  <a:schemeClr val="tx1"/>
                </a:solidFill>
                <a:effectLst/>
                <a:latin typeface="Calibri" charset="0"/>
                <a:ea typeface="ＭＳ Ｐゴシック" charset="-128"/>
                <a:cs typeface="ＭＳ Ｐゴシック" charset="-128"/>
              </a:rPr>
              <a:t> etc.  Have students who find this challenging use a number line with their left pointer finger on zero and their right on the number (endpoint).</a:t>
            </a:r>
          </a:p>
          <a:p>
            <a:r>
              <a:rPr lang="en-US" b="1" dirty="0" smtClean="0"/>
              <a:t>This</a:t>
            </a:r>
            <a:r>
              <a:rPr lang="en-US" b="1" baseline="0" dirty="0" smtClean="0"/>
              <a:t> fluency activity helps students continue to visualize number relationships, which can be useful in problem solving during word problems and computations.</a:t>
            </a:r>
            <a:endParaRPr lang="en-US" b="1" dirty="0" smtClean="0"/>
          </a:p>
          <a:p>
            <a:endParaRPr lang="en-US" sz="1200" b="1" kern="1200" dirty="0" smtClean="0">
              <a:solidFill>
                <a:schemeClr val="tx1"/>
              </a:solidFill>
              <a:effectLst/>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8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err="1" smtClean="0"/>
              <a:t>Rekenrek</a:t>
            </a:r>
            <a:endParaRPr lang="en-US" sz="1100" baseline="0" dirty="0" smtClean="0"/>
          </a:p>
          <a:p>
            <a:pPr marL="458788" lvl="1" indent="-285750">
              <a:buFont typeface="Arial" pitchFamily="34" charset="0"/>
              <a:buChar char="•"/>
              <a:tabLst/>
            </a:pPr>
            <a:r>
              <a:rPr lang="en-US" sz="1100" baseline="0" dirty="0" smtClean="0"/>
              <a:t>Sprint from M4-Lesson 19</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Let’s review some of the major</a:t>
            </a:r>
            <a:r>
              <a:rPr lang="en-US" sz="1200" kern="1200" baseline="0" dirty="0" smtClean="0">
                <a:solidFill>
                  <a:schemeClr val="tx1"/>
                </a:solidFill>
                <a:latin typeface="Calibri" charset="0"/>
                <a:ea typeface="ＭＳ Ｐゴシック" charset="-128"/>
                <a:cs typeface="ＭＳ Ｐゴシック" charset="-128"/>
              </a:rPr>
              <a:t> ideas from today’s session on Module 4.</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37</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2"/>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key learning in Module 4 is primarily:</a:t>
            </a:r>
          </a:p>
          <a:p>
            <a:pPr marL="457200" indent="-457200">
              <a:buFont typeface="Arial"/>
              <a:buChar char="•"/>
            </a:pPr>
            <a:r>
              <a:rPr lang="en-US" dirty="0" smtClean="0"/>
              <a:t>Place value</a:t>
            </a:r>
          </a:p>
          <a:p>
            <a:pPr marL="457200" indent="-457200">
              <a:buFont typeface="Arial"/>
              <a:buChar char="•"/>
            </a:pPr>
            <a:r>
              <a:rPr lang="en-US" dirty="0" smtClean="0"/>
              <a:t>Addition &amp; Subtraction of Tens</a:t>
            </a:r>
          </a:p>
          <a:p>
            <a:pPr marL="457200" indent="-457200">
              <a:buFont typeface="Arial"/>
              <a:buChar char="•"/>
            </a:pPr>
            <a:r>
              <a:rPr lang="en-US" dirty="0" smtClean="0"/>
              <a:t>Use of place value to add within 40</a:t>
            </a:r>
          </a:p>
          <a:p>
            <a:pPr marL="457200" indent="-457200">
              <a:buFont typeface="Arial"/>
              <a:buChar char="•"/>
            </a:pPr>
            <a:r>
              <a:rPr lang="en-US" dirty="0" smtClean="0"/>
              <a:t>Continued fluency work</a:t>
            </a:r>
          </a:p>
          <a:p>
            <a:pPr marL="457200" indent="-457200">
              <a:buFont typeface="Arial"/>
              <a:buChar char="•"/>
            </a:pPr>
            <a:r>
              <a:rPr lang="en-US" dirty="0" smtClean="0"/>
              <a:t>Continued development of problem solving skills</a:t>
            </a:r>
          </a:p>
          <a:p>
            <a:endParaRPr lang="en-US" dirty="0" smtClean="0"/>
          </a:p>
          <a:p>
            <a:endParaRPr lang="en-US"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r>
              <a:rPr lang="en-US" dirty="0" smtClean="0"/>
              <a:t>Take two minutes</a:t>
            </a:r>
            <a:r>
              <a:rPr lang="en-US" baseline="0" dirty="0" smtClean="0"/>
              <a:t> to turn and talk with others at your table.  During this session, what information was particularly helpful and/or insightful?  What new questions do you have?</a:t>
            </a:r>
          </a:p>
          <a:p>
            <a:endParaRPr lang="en-US" baseline="0" dirty="0" smtClean="0"/>
          </a:p>
          <a:p>
            <a:r>
              <a:rPr lang="en-US" i="1" baseline="0" dirty="0" smtClean="0"/>
              <a:t>Allow 2 minutes for participants to turn and talk.  Bring the group to order and advance to the next slide.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232984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pPr>
              <a:defRPr/>
            </a:pPr>
            <a:r>
              <a:rPr lang="en-US" dirty="0" smtClean="0"/>
              <a:t>The fourth module in Grade</a:t>
            </a:r>
            <a:r>
              <a:rPr lang="en-US" baseline="0" dirty="0" smtClean="0"/>
              <a:t> 1 </a:t>
            </a:r>
            <a:r>
              <a:rPr lang="en-US" dirty="0" smtClean="0"/>
              <a:t>is </a:t>
            </a:r>
            <a:r>
              <a:rPr lang="en-US" i="1" dirty="0" smtClean="0"/>
              <a:t>Place Value,</a:t>
            </a:r>
            <a:r>
              <a:rPr lang="en-US" i="1" baseline="0" dirty="0" smtClean="0"/>
              <a:t> Comparison, Addition and Subtraction to 40</a:t>
            </a:r>
            <a:r>
              <a:rPr lang="en-US" dirty="0" smtClean="0"/>
              <a:t>.  The module includes 29 lessons and is allotted 35 instructional days.</a:t>
            </a:r>
          </a:p>
          <a:p>
            <a:pPr>
              <a:defRPr/>
            </a:pPr>
            <a:endParaRPr lang="en-US" dirty="0" smtClean="0"/>
          </a:p>
          <a:p>
            <a:pPr>
              <a:defRPr/>
            </a:pPr>
            <a:r>
              <a:rPr lang="en-US" dirty="0" smtClean="0"/>
              <a:t>This module builds on understandings</a:t>
            </a:r>
            <a:r>
              <a:rPr lang="en-US" baseline="0" dirty="0" smtClean="0"/>
              <a:t> established in Modules 1 and 2 and prepares students for their work in Module 6, when they add within 100.</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0 minutes</a:t>
            </a:r>
          </a:p>
          <a:p>
            <a:endParaRPr lang="en-US" sz="1800" dirty="0" smtClean="0"/>
          </a:p>
          <a:p>
            <a:r>
              <a:rPr lang="en-US" sz="1800" dirty="0" smtClean="0"/>
              <a:t>MATERIALS NEEDED:</a:t>
            </a:r>
          </a:p>
          <a:p>
            <a:pPr marL="458788" lvl="1" indent="-285750">
              <a:buFont typeface="Arial" pitchFamily="34" charset="0"/>
              <a:buChar char="•"/>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4165823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r>
              <a:rPr lang="en-US" dirty="0" smtClean="0"/>
              <a:t>Let’s review some key points of this session.</a:t>
            </a:r>
          </a:p>
          <a:p>
            <a:pPr marL="457200" indent="-457200">
              <a:buFont typeface="Arial"/>
              <a:buChar char="•"/>
            </a:pPr>
            <a:r>
              <a:rPr lang="en-US" baseline="0" dirty="0" smtClean="0"/>
              <a:t>During Module 4, students use Level 3 strategies to add two-digit numbers within 40.</a:t>
            </a:r>
          </a:p>
          <a:p>
            <a:pPr marL="457200" indent="-457200">
              <a:buFont typeface="Arial"/>
              <a:buChar char="•"/>
            </a:pPr>
            <a:r>
              <a:rPr lang="en-US" baseline="0" dirty="0" smtClean="0"/>
              <a:t>Students continue to strengthen their fluency with previous concepts.</a:t>
            </a:r>
          </a:p>
          <a:p>
            <a:pPr marL="457200" indent="-457200">
              <a:buFont typeface="Arial"/>
              <a:buChar char="•"/>
            </a:pPr>
            <a:r>
              <a:rPr lang="en-US" baseline="0" dirty="0" smtClean="0"/>
              <a:t>Tape diagrams are introduced within Module 4.</a:t>
            </a:r>
          </a:p>
          <a:p>
            <a:pPr marL="407988" indent="-171450">
              <a:buFont typeface="Arial" pitchFamily="34" charset="0"/>
              <a:buChar char="•"/>
            </a:pPr>
            <a:endParaRPr lang="en-US" sz="120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38194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Now let’s focus on the concepts being developed.</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5</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2"/>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Based</a:t>
            </a:r>
            <a:r>
              <a:rPr lang="en-US" baseline="0" dirty="0" smtClean="0"/>
              <a:t> on what you know, what tools and experiences do students bring with them to Module 4?</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Invite participants to share to the whole group for approximately 2-3 minutes.</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Among the learning from Modules 1, 2,</a:t>
            </a:r>
            <a:r>
              <a:rPr lang="en-US" baseline="0" dirty="0" smtClean="0"/>
              <a:t> and 3, students bring the following prior knowledge and mathematical understanding:</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Partners of 10 (Module 1 and fluency &amp; application problem work in Modules 1, 2 &amp; 3)</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Partners for sums less than 10 (Module 1 and fluency &amp; application problem work in Modules 1, 2 &amp; 3)</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Number bond work (Module 1 and fluency &amp; application problem work in Modules 1, 2 &amp; 3)</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Level 3 strategies of Making Ten &amp; Taking from Ten (Module 2 and fluency &amp; application problem work in Modules 2 &amp; 3)</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10 as ten ones and as a unit of 1 ten (Module 2 and fluency work in Modules 2 &amp; 3)</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Some students may need to continue to strengthen these understandings and skills. Along with daily opportunities for fluency work prior to Module 4, students will also have the opportunity to continue to work on these skills through fluency work </a:t>
            </a:r>
            <a:r>
              <a:rPr lang="en-US" i="1" baseline="0" dirty="0" smtClean="0"/>
              <a:t>during</a:t>
            </a:r>
            <a:r>
              <a:rPr lang="en-US" i="0" baseline="0" dirty="0" smtClean="0"/>
              <a:t> Module 4. Let’s take a look at some of the fluency work that may support children in strengthening these various skills and understandings.</a:t>
            </a: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fluency work described</a:t>
            </a:r>
            <a:r>
              <a:rPr lang="en-US" baseline="0" dirty="0" smtClean="0"/>
              <a:t> can be found in several different lessons within the Grade 1 modules. We have chosen to list one or two examples of the locations of the fluency activities.</a:t>
            </a:r>
          </a:p>
          <a:p>
            <a:endParaRPr lang="en-US" baseline="0" dirty="0" smtClean="0"/>
          </a:p>
          <a:p>
            <a:r>
              <a:rPr lang="en-US" baseline="0" dirty="0" smtClean="0"/>
              <a:t>With participants, spend a few minutes engaging in one or more of the fluency activities.</a:t>
            </a:r>
          </a:p>
          <a:p>
            <a:endParaRPr lang="en-US" baseline="0" dirty="0" smtClean="0"/>
          </a:p>
          <a:p>
            <a:r>
              <a:rPr lang="en-US" dirty="0" smtClean="0"/>
              <a:t>Directions for Get to 10 or 20 as found in G1-M4-Lesson 14:</a:t>
            </a:r>
          </a:p>
          <a:p>
            <a:r>
              <a:rPr lang="en-US" sz="1200" b="1" kern="1200" dirty="0" smtClean="0">
                <a:solidFill>
                  <a:schemeClr val="tx1"/>
                </a:solidFill>
                <a:effectLst/>
                <a:latin typeface="Calibri" charset="0"/>
                <a:ea typeface="ＭＳ Ｐゴシック" charset="-128"/>
                <a:cs typeface="ＭＳ Ｐゴシック" charset="-128"/>
              </a:rPr>
              <a:t>Get to 10</a:t>
            </a:r>
            <a:r>
              <a:rPr lang="en-US" sz="1200" b="1" kern="1200" baseline="0" dirty="0" smtClean="0">
                <a:solidFill>
                  <a:schemeClr val="tx1"/>
                </a:solidFill>
                <a:effectLst/>
                <a:latin typeface="Calibri" charset="0"/>
                <a:ea typeface="ＭＳ Ｐゴシック" charset="-128"/>
                <a:cs typeface="ＭＳ Ｐゴシック" charset="-128"/>
              </a:rPr>
              <a:t> (or 20)</a:t>
            </a:r>
            <a:endParaRPr lang="en-US" sz="1200" b="1"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Materials: (T) </a:t>
            </a:r>
            <a:r>
              <a:rPr lang="en-US" sz="1200" kern="1200" dirty="0" err="1" smtClean="0">
                <a:solidFill>
                  <a:schemeClr val="tx1"/>
                </a:solidFill>
                <a:effectLst/>
                <a:latin typeface="Calibri" charset="0"/>
                <a:ea typeface="ＭＳ Ｐゴシック" charset="-128"/>
                <a:cs typeface="ＭＳ Ｐゴシック" charset="-128"/>
              </a:rPr>
              <a:t>Rekenrek</a:t>
            </a:r>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Note: In this fluency activity, students apply their knowledge of partners to ten to find analogous partners to 20, 30 and 40, which will prepare them for today’s lesson.</a:t>
            </a:r>
          </a:p>
          <a:p>
            <a:r>
              <a:rPr lang="en-US" sz="1200" kern="1200" dirty="0" smtClean="0">
                <a:solidFill>
                  <a:schemeClr val="tx1"/>
                </a:solidFill>
                <a:effectLst/>
                <a:latin typeface="Calibri" charset="0"/>
                <a:ea typeface="ＭＳ Ｐゴシック" charset="-128"/>
                <a:cs typeface="ＭＳ Ｐゴシック" charset="-128"/>
              </a:rPr>
              <a:t>For the first minute, say numbers from 0-10. Students say partners to ten on your snap. Then take out the </a:t>
            </a:r>
            <a:r>
              <a:rPr lang="en-US" sz="1200" kern="1200" dirty="0" err="1" smtClean="0">
                <a:solidFill>
                  <a:schemeClr val="tx1"/>
                </a:solidFill>
                <a:effectLst/>
                <a:latin typeface="Calibri" charset="0"/>
                <a:ea typeface="ＭＳ Ｐゴシック" charset="-128"/>
                <a:cs typeface="ＭＳ Ｐゴシック" charset="-128"/>
              </a:rPr>
              <a:t>Rekenrek</a:t>
            </a:r>
            <a:r>
              <a:rPr lang="en-US" sz="1200" kern="1200" dirty="0" smtClean="0">
                <a:solidFill>
                  <a:schemeClr val="tx1"/>
                </a:solidFill>
                <a:effectLst/>
                <a:latin typeface="Calibri" charset="0"/>
                <a:ea typeface="ＭＳ Ｐゴシック" charset="-128"/>
                <a:cs typeface="ＭＳ Ｐゴシック" charset="-128"/>
              </a:rPr>
              <a:t>.</a:t>
            </a:r>
          </a:p>
          <a:p>
            <a:r>
              <a:rPr lang="en-US" sz="1200" kern="1200" dirty="0" smtClean="0">
                <a:solidFill>
                  <a:schemeClr val="tx1"/>
                </a:solidFill>
                <a:effectLst/>
                <a:latin typeface="Calibri" charset="0"/>
                <a:ea typeface="ＭＳ Ｐゴシック" charset="-128"/>
                <a:cs typeface="ＭＳ Ｐゴシック" charset="-128"/>
              </a:rPr>
              <a:t>T: (Show 9.) Say the number.</a:t>
            </a:r>
          </a:p>
          <a:p>
            <a:r>
              <a:rPr lang="en-US" sz="1200" kern="1200" dirty="0" smtClean="0">
                <a:solidFill>
                  <a:schemeClr val="tx1"/>
                </a:solidFill>
                <a:effectLst/>
                <a:latin typeface="Calibri" charset="0"/>
                <a:ea typeface="ＭＳ Ｐゴシック" charset="-128"/>
                <a:cs typeface="ＭＳ Ｐゴシック" charset="-128"/>
              </a:rPr>
              <a:t>S: 9.</a:t>
            </a:r>
          </a:p>
          <a:p>
            <a:r>
              <a:rPr lang="en-US" sz="1200" kern="1200" dirty="0" smtClean="0">
                <a:solidFill>
                  <a:schemeClr val="tx1"/>
                </a:solidFill>
                <a:effectLst/>
                <a:latin typeface="Calibri" charset="0"/>
                <a:ea typeface="ＭＳ Ｐゴシック" charset="-128"/>
                <a:cs typeface="ＭＳ Ｐゴシック" charset="-128"/>
              </a:rPr>
              <a:t>T: Give me the number sentence to make ten.</a:t>
            </a:r>
          </a:p>
          <a:p>
            <a:r>
              <a:rPr lang="en-US" sz="1200" kern="1200" dirty="0" smtClean="0">
                <a:solidFill>
                  <a:schemeClr val="tx1"/>
                </a:solidFill>
                <a:effectLst/>
                <a:latin typeface="Calibri" charset="0"/>
                <a:ea typeface="ＭＳ Ｐゴシック" charset="-128"/>
                <a:cs typeface="ＭＳ Ｐゴシック" charset="-128"/>
              </a:rPr>
              <a:t>S: 9 + 1 = 10</a:t>
            </a:r>
          </a:p>
          <a:p>
            <a:r>
              <a:rPr lang="en-US" sz="1200" kern="1200" dirty="0" smtClean="0">
                <a:solidFill>
                  <a:schemeClr val="tx1"/>
                </a:solidFill>
                <a:effectLst/>
                <a:latin typeface="Calibri" charset="0"/>
                <a:ea typeface="ＭＳ Ｐゴシック" charset="-128"/>
                <a:cs typeface="ＭＳ Ｐゴシック" charset="-128"/>
              </a:rPr>
              <a:t>T: (Move 1 bead to make 10. Show 19.)</a:t>
            </a:r>
          </a:p>
          <a:p>
            <a:r>
              <a:rPr lang="en-US" sz="1200" kern="1200" dirty="0" smtClean="0">
                <a:solidFill>
                  <a:schemeClr val="tx1"/>
                </a:solidFill>
                <a:effectLst/>
                <a:latin typeface="Calibri" charset="0"/>
                <a:ea typeface="ＭＳ Ｐゴシック" charset="-128"/>
                <a:cs typeface="ＭＳ Ｐゴシック" charset="-128"/>
              </a:rPr>
              <a:t>T: Say the number.</a:t>
            </a:r>
          </a:p>
          <a:p>
            <a:r>
              <a:rPr lang="en-US" sz="1200" kern="1200" dirty="0" smtClean="0">
                <a:solidFill>
                  <a:schemeClr val="tx1"/>
                </a:solidFill>
                <a:effectLst/>
                <a:latin typeface="Calibri" charset="0"/>
                <a:ea typeface="ＭＳ Ｐゴシック" charset="-128"/>
                <a:cs typeface="ＭＳ Ｐゴシック" charset="-128"/>
              </a:rPr>
              <a:t>S: 19.</a:t>
            </a:r>
          </a:p>
          <a:p>
            <a:r>
              <a:rPr lang="en-US" sz="1200" kern="1200" dirty="0" smtClean="0">
                <a:solidFill>
                  <a:schemeClr val="tx1"/>
                </a:solidFill>
                <a:effectLst/>
                <a:latin typeface="Calibri" charset="0"/>
                <a:ea typeface="ＭＳ Ｐゴシック" charset="-128"/>
                <a:cs typeface="ＭＳ Ｐゴシック" charset="-128"/>
              </a:rPr>
              <a:t>T: Give me the number sentence to make 20.</a:t>
            </a:r>
          </a:p>
          <a:p>
            <a:r>
              <a:rPr lang="en-US" sz="1200" kern="1200" dirty="0" smtClean="0">
                <a:solidFill>
                  <a:schemeClr val="tx1"/>
                </a:solidFill>
                <a:effectLst/>
                <a:latin typeface="Calibri" charset="0"/>
                <a:ea typeface="ＭＳ Ｐゴシック" charset="-128"/>
                <a:cs typeface="ＭＳ Ｐゴシック" charset="-128"/>
              </a:rPr>
              <a:t>S: 19 + 1 = 20</a:t>
            </a:r>
          </a:p>
          <a:p>
            <a:r>
              <a:rPr lang="en-US" sz="1200" kern="1200" dirty="0" smtClean="0">
                <a:solidFill>
                  <a:schemeClr val="tx1"/>
                </a:solidFill>
                <a:effectLst/>
                <a:latin typeface="Calibri" charset="0"/>
                <a:ea typeface="ＭＳ Ｐゴシック" charset="-128"/>
                <a:cs typeface="ＭＳ Ｐゴシック" charset="-128"/>
              </a:rPr>
              <a:t>Suggested sequence: 29, 39; 5, 15, 25, 35; 8, 18, 28, 38; 7, 17, 27, 37; etc.</a:t>
            </a:r>
          </a:p>
          <a:p>
            <a:endParaRPr lang="en-US" dirty="0" smtClean="0"/>
          </a:p>
          <a:p>
            <a:r>
              <a:rPr lang="en-US" dirty="0" smtClean="0"/>
              <a:t>Directions</a:t>
            </a:r>
            <a:r>
              <a:rPr lang="en-US" baseline="0" dirty="0" smtClean="0"/>
              <a:t> for 5-Group Flash as found in G1-M2-Lesson 2:</a:t>
            </a:r>
            <a:endParaRPr lang="en-US" dirty="0" smtClean="0"/>
          </a:p>
          <a:p>
            <a:r>
              <a:rPr lang="en-US" sz="1200" b="1" i="0" u="none" strike="noStrike" kern="1200" baseline="0" dirty="0" smtClean="0">
                <a:solidFill>
                  <a:schemeClr val="tx1"/>
                </a:solidFill>
                <a:latin typeface="Calibri" charset="0"/>
                <a:ea typeface="ＭＳ Ｐゴシック" charset="-128"/>
                <a:cs typeface="ＭＳ Ｐゴシック" charset="-128"/>
              </a:rPr>
              <a:t>5-Group Flash: Partners to Ten  </a:t>
            </a:r>
            <a:endParaRPr lang="en-US" sz="1200" b="0" i="0" u="none" strike="noStrike" kern="1200" baseline="0" dirty="0" smtClean="0">
              <a:solidFill>
                <a:schemeClr val="tx1"/>
              </a:solidFill>
              <a:latin typeface="Calibri" charset="0"/>
              <a:ea typeface="ＭＳ Ｐゴシック" charset="-128"/>
              <a:cs typeface="ＭＳ Ｐゴシック" charset="-128"/>
            </a:endParaRPr>
          </a:p>
          <a:p>
            <a:r>
              <a:rPr lang="en-US" sz="1200" b="0" i="0" u="none" strike="noStrike" kern="1200" baseline="0" dirty="0" smtClean="0">
                <a:solidFill>
                  <a:schemeClr val="tx1"/>
                </a:solidFill>
                <a:latin typeface="Calibri" charset="0"/>
                <a:ea typeface="ＭＳ Ｐゴシック" charset="-128"/>
                <a:cs typeface="ＭＳ Ｐゴシック" charset="-128"/>
              </a:rPr>
              <a:t>Materials: (T) 5-Group cards (S) Personal white boards </a:t>
            </a:r>
          </a:p>
          <a:p>
            <a:r>
              <a:rPr lang="en-US" sz="1200" b="0" i="0" u="none" strike="noStrike" kern="1200" baseline="0" dirty="0" smtClean="0">
                <a:solidFill>
                  <a:schemeClr val="tx1"/>
                </a:solidFill>
                <a:latin typeface="Calibri" charset="0"/>
                <a:ea typeface="ＭＳ Ｐゴシック" charset="-128"/>
                <a:cs typeface="ＭＳ Ｐゴシック" charset="-128"/>
              </a:rPr>
              <a:t>Note: This is a maintenance fluency with partners to ten to facilitate the make ten addition strategy. </a:t>
            </a:r>
          </a:p>
          <a:p>
            <a:r>
              <a:rPr lang="en-US" sz="1200" b="0" i="0" u="none" strike="noStrike" kern="1200" baseline="0" dirty="0" smtClean="0">
                <a:solidFill>
                  <a:schemeClr val="tx1"/>
                </a:solidFill>
                <a:latin typeface="Calibri" charset="0"/>
                <a:ea typeface="ＭＳ Ｐゴシック" charset="-128"/>
                <a:cs typeface="ＭＳ Ｐゴシック" charset="-128"/>
              </a:rPr>
              <a:t>Flash a card for 1–3 seconds (e.g., 9). Students write 2 expressions that make ten (e.g., 9 + 1 and 1 + 9). </a:t>
            </a:r>
            <a:endParaRPr lang="en-US" dirty="0" smtClean="0"/>
          </a:p>
          <a:p>
            <a:endParaRPr lang="en-US" dirty="0" smtClean="0"/>
          </a:p>
          <a:p>
            <a:r>
              <a:rPr lang="en-US" dirty="0" smtClean="0"/>
              <a:t>Directions</a:t>
            </a:r>
            <a:r>
              <a:rPr lang="en-US" baseline="0" dirty="0" smtClean="0"/>
              <a:t> for Break Apart Numbers as found in G1-M4-Lesson 1:</a:t>
            </a:r>
            <a:endParaRPr lang="en-US" dirty="0" smtClean="0"/>
          </a:p>
          <a:p>
            <a:r>
              <a:rPr lang="en-US" sz="1200" kern="1200" dirty="0" smtClean="0">
                <a:solidFill>
                  <a:schemeClr val="tx1"/>
                </a:solidFill>
                <a:effectLst/>
                <a:latin typeface="Calibri" charset="0"/>
                <a:ea typeface="ＭＳ Ｐゴシック" charset="-128"/>
                <a:cs typeface="ＭＳ Ｐゴシック" charset="-128"/>
              </a:rPr>
              <a:t> </a:t>
            </a:r>
            <a:r>
              <a:rPr lang="en-US" sz="1200" b="1" kern="1200" dirty="0" smtClean="0">
                <a:solidFill>
                  <a:schemeClr val="tx1"/>
                </a:solidFill>
                <a:effectLst/>
                <a:latin typeface="Calibri" charset="0"/>
                <a:ea typeface="ＭＳ Ｐゴシック" charset="-128"/>
                <a:cs typeface="ＭＳ Ｐゴシック" charset="-128"/>
              </a:rPr>
              <a:t>Break Apart Numbers</a:t>
            </a:r>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Materials: (S) Personal white boards with break apart numbers template </a:t>
            </a:r>
          </a:p>
          <a:p>
            <a:r>
              <a:rPr lang="en-US" sz="1200" kern="1200" dirty="0" smtClean="0">
                <a:solidFill>
                  <a:schemeClr val="tx1"/>
                </a:solidFill>
                <a:effectLst/>
                <a:latin typeface="Calibri" charset="0"/>
                <a:ea typeface="ＭＳ Ｐゴシック" charset="-128"/>
                <a:cs typeface="ＭＳ Ｐゴシック" charset="-128"/>
              </a:rPr>
              <a:t>Note: Reviewing decomposing numbers 5-9 supports Grade 1’s required fluency of adding and subtracting within 10 and is an essential skill in order to apply the Level 3 addition strategy of making 10. If students struggle with this activity, consider repeating it in lieu of some of the fluency activities that provide practice with numbers to 20 and beyond. </a:t>
            </a:r>
          </a:p>
          <a:p>
            <a:r>
              <a:rPr lang="en-US" sz="1200" kern="1200" dirty="0" smtClean="0">
                <a:solidFill>
                  <a:schemeClr val="tx1"/>
                </a:solidFill>
                <a:effectLst/>
                <a:latin typeface="Calibri" charset="0"/>
                <a:ea typeface="ＭＳ Ｐゴシック" charset="-128"/>
                <a:cs typeface="ＭＳ Ｐゴシック" charset="-128"/>
              </a:rPr>
              <a:t>Students complete as many </a:t>
            </a:r>
            <a:r>
              <a:rPr lang="en-US" sz="1200" i="1" kern="1200" dirty="0" smtClean="0">
                <a:solidFill>
                  <a:schemeClr val="tx1"/>
                </a:solidFill>
                <a:effectLst/>
                <a:latin typeface="Calibri" charset="0"/>
                <a:ea typeface="ＭＳ Ｐゴシック" charset="-128"/>
                <a:cs typeface="ＭＳ Ｐゴシック" charset="-128"/>
              </a:rPr>
              <a:t>different </a:t>
            </a:r>
            <a:r>
              <a:rPr lang="en-US" sz="1200" kern="1200" dirty="0" smtClean="0">
                <a:solidFill>
                  <a:schemeClr val="tx1"/>
                </a:solidFill>
                <a:effectLst/>
                <a:latin typeface="Calibri" charset="0"/>
                <a:ea typeface="ＭＳ Ｐゴシック" charset="-128"/>
                <a:cs typeface="ＭＳ Ｐゴシック" charset="-128"/>
              </a:rPr>
              <a:t>number bonds as they can in one minute. Take a poll of how many students completed all decompositions for 5s, 6s, etc. and celebrate accomplishments</a:t>
            </a:r>
          </a:p>
          <a:p>
            <a:endParaRPr lang="en-US" dirty="0" smtClean="0"/>
          </a:p>
          <a:p>
            <a:r>
              <a:rPr lang="en-US" dirty="0" smtClean="0"/>
              <a:t>Directions for Addition with Cards as found in M3-Lesson 12:</a:t>
            </a:r>
          </a:p>
          <a:p>
            <a:r>
              <a:rPr lang="en-US" sz="1200" b="1" i="0" u="none" strike="noStrike" kern="1200" baseline="0" dirty="0" smtClean="0">
                <a:solidFill>
                  <a:schemeClr val="tx1"/>
                </a:solidFill>
                <a:latin typeface="Calibri" charset="0"/>
                <a:ea typeface="ＭＳ Ｐゴシック" charset="-128"/>
                <a:cs typeface="ＭＳ Ｐゴシック" charset="-128"/>
              </a:rPr>
              <a:t>Addition with Cards </a:t>
            </a:r>
          </a:p>
          <a:p>
            <a:r>
              <a:rPr lang="en-US" sz="1200" b="0" i="0" u="none" strike="noStrike" kern="1200" baseline="0" dirty="0" smtClean="0">
                <a:solidFill>
                  <a:schemeClr val="tx1"/>
                </a:solidFill>
                <a:latin typeface="Calibri" charset="0"/>
                <a:ea typeface="ＭＳ Ｐゴシック" charset="-128"/>
                <a:cs typeface="ＭＳ Ｐゴシック" charset="-128"/>
              </a:rPr>
              <a:t>Materials: (S) 1 pack of numeral cards 0–10 per pair (from G1–M1–Lesson 36), counters (if needed) </a:t>
            </a:r>
          </a:p>
          <a:p>
            <a:r>
              <a:rPr lang="en-US" sz="1200" b="0" i="0" u="none" strike="noStrike" kern="1200" baseline="0" dirty="0" smtClean="0">
                <a:solidFill>
                  <a:schemeClr val="tx1"/>
                </a:solidFill>
                <a:latin typeface="Calibri" charset="0"/>
                <a:ea typeface="ＭＳ Ｐゴシック" charset="-128"/>
                <a:cs typeface="ＭＳ Ｐゴシック" charset="-128"/>
              </a:rPr>
              <a:t>Note: This review fluency strengthens students’ abilities to add within and across ten. </a:t>
            </a:r>
          </a:p>
          <a:p>
            <a:r>
              <a:rPr lang="en-US" sz="1200" b="0" i="0" u="none" strike="noStrike" kern="1200" baseline="0" dirty="0" smtClean="0">
                <a:solidFill>
                  <a:schemeClr val="tx1"/>
                </a:solidFill>
                <a:latin typeface="Calibri" charset="0"/>
                <a:ea typeface="ＭＳ Ｐゴシック" charset="-128"/>
                <a:cs typeface="ＭＳ Ｐゴシック" charset="-128"/>
              </a:rPr>
              <a:t>Students place the deck of cards face down between them. Each partner flips over two cards and adds the numbers. The partner with the greatest total keeps the cards played by both players. The player with the most cards at the end of the game wins. If there is a tie, players each turn over one final card. The player with the greater number wins. If the cards are of equal value, they continue to turn over a card until there is a winner. </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err="1" smtClean="0"/>
              <a:t>Rekenrek</a:t>
            </a:r>
            <a:endParaRPr lang="en-US" sz="1100" baseline="0" dirty="0" smtClean="0"/>
          </a:p>
          <a:p>
            <a:pPr marL="458788" lvl="1" indent="-285750">
              <a:buFont typeface="Arial" pitchFamily="34" charset="0"/>
              <a:buChar char="•"/>
              <a:tabLst/>
            </a:pPr>
            <a:r>
              <a:rPr lang="en-US" sz="1100" baseline="0" dirty="0" smtClean="0"/>
              <a:t>Break Apart Numbers Template</a:t>
            </a:r>
          </a:p>
          <a:p>
            <a:pPr marL="458788" lvl="1" indent="-285750">
              <a:buFont typeface="Arial" pitchFamily="34" charset="0"/>
              <a:buChar char="•"/>
              <a:tabLst/>
            </a:pP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fluency work described</a:t>
            </a:r>
            <a:r>
              <a:rPr lang="en-US" baseline="0" dirty="0" smtClean="0"/>
              <a:t> can be found in several different lessons within the Grade 1 modules. We have chosen to list one or two examples of the locations of the fluency activities.</a:t>
            </a:r>
          </a:p>
          <a:p>
            <a:endParaRPr lang="en-US" baseline="0" dirty="0" smtClean="0"/>
          </a:p>
          <a:p>
            <a:r>
              <a:rPr lang="en-US" baseline="0" dirty="0" smtClean="0"/>
              <a:t>With participants, spend a few minutes engaging in one or more of the fluency activities.</a:t>
            </a:r>
          </a:p>
          <a:p>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Directions for Take Out</a:t>
            </a:r>
            <a:r>
              <a:rPr lang="en-US" sz="1200" kern="1200" baseline="0" dirty="0" smtClean="0">
                <a:solidFill>
                  <a:schemeClr val="tx1"/>
                </a:solidFill>
                <a:effectLst/>
                <a:latin typeface="Calibri" charset="0"/>
                <a:ea typeface="ＭＳ Ｐゴシック" charset="-128"/>
                <a:cs typeface="ＭＳ Ｐゴシック" charset="-128"/>
              </a:rPr>
              <a:t> 1 as found in M2-Lesson 2:</a:t>
            </a:r>
          </a:p>
          <a:p>
            <a:r>
              <a:rPr lang="en-US" sz="1200" b="1" i="0" u="none" strike="noStrike" kern="1200" baseline="0" dirty="0" smtClean="0">
                <a:solidFill>
                  <a:schemeClr val="tx1"/>
                </a:solidFill>
                <a:latin typeface="Calibri" charset="0"/>
                <a:ea typeface="ＭＳ Ｐゴシック" charset="-128"/>
                <a:cs typeface="ＭＳ Ｐゴシック" charset="-128"/>
              </a:rPr>
              <a:t>Take Out 1: Number Bonds (5 minutes) </a:t>
            </a:r>
            <a:endParaRPr lang="en-US" sz="1200" b="0" i="0" u="none" strike="noStrike" kern="1200" baseline="0" dirty="0" smtClean="0">
              <a:solidFill>
                <a:schemeClr val="tx1"/>
              </a:solidFill>
              <a:latin typeface="Calibri" charset="0"/>
              <a:ea typeface="ＭＳ Ｐゴシック" charset="-128"/>
              <a:cs typeface="ＭＳ Ｐゴシック" charset="-128"/>
            </a:endParaRPr>
          </a:p>
          <a:p>
            <a:r>
              <a:rPr lang="en-US" sz="1200" b="0" i="0" u="none" strike="noStrike" kern="1200" baseline="0" dirty="0" smtClean="0">
                <a:solidFill>
                  <a:schemeClr val="tx1"/>
                </a:solidFill>
                <a:latin typeface="Calibri" charset="0"/>
                <a:ea typeface="ＭＳ Ｐゴシック" charset="-128"/>
                <a:cs typeface="ＭＳ Ｐゴシック" charset="-128"/>
              </a:rPr>
              <a:t>Materials: (S) Personal white boards </a:t>
            </a:r>
          </a:p>
          <a:p>
            <a:r>
              <a:rPr lang="en-US" sz="1200" b="0" i="0" u="none" strike="noStrike" kern="1200" baseline="0" dirty="0" smtClean="0">
                <a:solidFill>
                  <a:schemeClr val="tx1"/>
                </a:solidFill>
                <a:latin typeface="Calibri" charset="0"/>
                <a:ea typeface="ＭＳ Ｐゴシック" charset="-128"/>
                <a:cs typeface="ＭＳ Ｐゴシック" charset="-128"/>
              </a:rPr>
              <a:t>Note: This is an anticipatory fluency for the make ten with an addend of 9. Students take 1 from the other addend and so must be able to do that quickly and accurately. </a:t>
            </a:r>
          </a:p>
          <a:p>
            <a:r>
              <a:rPr lang="en-US" sz="1200" b="0" i="0" u="none" strike="noStrike" kern="1200" baseline="0" dirty="0" smtClean="0">
                <a:solidFill>
                  <a:schemeClr val="tx1"/>
                </a:solidFill>
                <a:latin typeface="Calibri" charset="0"/>
                <a:ea typeface="ＭＳ Ｐゴシック" charset="-128"/>
                <a:cs typeface="ＭＳ Ｐゴシック" charset="-128"/>
              </a:rPr>
              <a:t>Say a number within 10. Students quickly write a number bond for the number said, using 1 as a part, and hold up their boards when finished. </a:t>
            </a:r>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r>
              <a:rPr lang="en-US" sz="1200" kern="1200" dirty="0" smtClean="0">
                <a:solidFill>
                  <a:schemeClr val="tx1"/>
                </a:solidFill>
                <a:effectLst/>
                <a:latin typeface="Calibri" charset="0"/>
                <a:ea typeface="ＭＳ Ｐゴシック" charset="-128"/>
                <a:cs typeface="ＭＳ Ｐゴシック" charset="-128"/>
              </a:rPr>
              <a:t>Directions for Number Bond Addition &amp; Subtraction as</a:t>
            </a:r>
            <a:r>
              <a:rPr lang="en-US" sz="1200" kern="1200" baseline="0" dirty="0" smtClean="0">
                <a:solidFill>
                  <a:schemeClr val="tx1"/>
                </a:solidFill>
                <a:effectLst/>
                <a:latin typeface="Calibri" charset="0"/>
                <a:ea typeface="ＭＳ Ｐゴシック" charset="-128"/>
                <a:cs typeface="ＭＳ Ｐゴシック" charset="-128"/>
              </a:rPr>
              <a:t> found in M4-Lesson 15:</a:t>
            </a:r>
            <a:endParaRPr lang="en-US" sz="1200" kern="1200" dirty="0" smtClean="0">
              <a:solidFill>
                <a:schemeClr val="tx1"/>
              </a:solidFill>
              <a:effectLst/>
              <a:latin typeface="Calibri" charset="0"/>
              <a:ea typeface="ＭＳ Ｐゴシック" charset="-128"/>
              <a:cs typeface="ＭＳ Ｐゴシック" charset="-128"/>
            </a:endParaRPr>
          </a:p>
          <a:p>
            <a:r>
              <a:rPr lang="en-US" sz="1200" b="1" kern="1200" dirty="0" smtClean="0">
                <a:solidFill>
                  <a:schemeClr val="tx1"/>
                </a:solidFill>
                <a:effectLst/>
                <a:latin typeface="Calibri" charset="0"/>
                <a:ea typeface="ＭＳ Ｐゴシック" charset="-128"/>
                <a:cs typeface="ＭＳ Ｐゴシック" charset="-128"/>
              </a:rPr>
              <a:t>Number Bond Addition and Subtraction</a:t>
            </a:r>
          </a:p>
          <a:p>
            <a:r>
              <a:rPr lang="en-US" sz="1200" kern="1200" dirty="0" smtClean="0">
                <a:solidFill>
                  <a:schemeClr val="tx1"/>
                </a:solidFill>
                <a:effectLst/>
                <a:latin typeface="Calibri" charset="0"/>
                <a:ea typeface="ＭＳ Ｐゴシック" charset="-128"/>
                <a:cs typeface="ＭＳ Ｐゴシック" charset="-128"/>
              </a:rPr>
              <a:t>Materials:(S) Personal white board</a:t>
            </a:r>
          </a:p>
          <a:p>
            <a:r>
              <a:rPr lang="en-US" sz="1200" kern="1200" dirty="0" smtClean="0">
                <a:solidFill>
                  <a:schemeClr val="tx1"/>
                </a:solidFill>
                <a:effectLst/>
                <a:latin typeface="Calibri" charset="0"/>
                <a:ea typeface="ＭＳ Ｐゴシック" charset="-128"/>
                <a:cs typeface="ＭＳ Ｐゴシック" charset="-128"/>
              </a:rPr>
              <a:t>Note: This fluency activity builds a student’s ability to add and subtract within 10</a:t>
            </a:r>
          </a:p>
          <a:p>
            <a:r>
              <a:rPr lang="en-US" sz="1200" kern="1200" dirty="0" smtClean="0">
                <a:solidFill>
                  <a:schemeClr val="tx1"/>
                </a:solidFill>
                <a:effectLst/>
                <a:latin typeface="Calibri" charset="0"/>
                <a:ea typeface="ＭＳ Ｐゴシック" charset="-128"/>
                <a:cs typeface="ＭＳ Ｐゴシック" charset="-128"/>
              </a:rPr>
              <a:t>While reinforcing the relationship between addition and subtraction.</a:t>
            </a:r>
          </a:p>
          <a:p>
            <a:r>
              <a:rPr lang="en-US" sz="1200" kern="1200" dirty="0" smtClean="0">
                <a:solidFill>
                  <a:schemeClr val="tx1"/>
                </a:solidFill>
                <a:effectLst/>
                <a:latin typeface="Calibri" charset="0"/>
                <a:ea typeface="ＭＳ Ｐゴシック" charset="-128"/>
                <a:cs typeface="ＭＳ Ｐゴシック" charset="-128"/>
              </a:rPr>
              <a:t>Write a number bond for a number between 0-10 with a missing part or whole. Students write</a:t>
            </a:r>
          </a:p>
          <a:p>
            <a:r>
              <a:rPr lang="en-US" sz="1200" kern="1200" dirty="0" smtClean="0">
                <a:solidFill>
                  <a:schemeClr val="tx1"/>
                </a:solidFill>
                <a:effectLst/>
                <a:latin typeface="Calibri" charset="0"/>
                <a:ea typeface="ＭＳ Ｐゴシック" charset="-128"/>
                <a:cs typeface="ＭＳ Ｐゴシック" charset="-128"/>
              </a:rPr>
              <a:t>An addition and subtraction sentence with a box for the missing number in each equation. They then solve for the missing number. </a:t>
            </a:r>
          </a:p>
          <a:p>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endParaRPr lang="en-US" sz="1200" kern="1200" dirty="0" smtClean="0">
              <a:solidFill>
                <a:schemeClr val="tx1"/>
              </a:solidFill>
              <a:effectLst/>
              <a:latin typeface="Calibri" charset="0"/>
              <a:ea typeface="ＭＳ Ｐゴシック" charset="-128"/>
              <a:cs typeface="ＭＳ Ｐゴシック" charset="-128"/>
            </a:endParaRPr>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z="1200" smtClean="0"/>
              <a:t>November, 2013</a:t>
            </a:r>
          </a:p>
          <a:p>
            <a:pPr>
              <a:defRPr/>
            </a:pPr>
            <a:r>
              <a:rPr lang="en-US" sz="1200" smtClean="0"/>
              <a:t>Network Team Institute</a:t>
            </a:r>
            <a:endParaRPr lang="en-US" sz="1200" dirty="0"/>
          </a:p>
        </p:txBody>
      </p:sp>
      <p:sp>
        <p:nvSpPr>
          <p:cNvPr id="9" name="Header Placeholder 8"/>
          <p:cNvSpPr>
            <a:spLocks noGrp="1"/>
          </p:cNvSpPr>
          <p:nvPr>
            <p:ph type="hdr" sz="quarter" idx="14"/>
          </p:nvPr>
        </p:nvSpPr>
        <p:spPr/>
        <p:txBody>
          <a:bodyPr/>
          <a:lstStyle/>
          <a:p>
            <a:pPr>
              <a:defRPr/>
            </a:pPr>
            <a:r>
              <a:rPr lang="en-US" smtClean="0"/>
              <a:t>Grade 1 – Module 4</a:t>
            </a:r>
          </a:p>
          <a:p>
            <a:pPr>
              <a:defRPr/>
            </a:pPr>
            <a:r>
              <a:rPr lang="en-US" smtClean="0"/>
              <a:t>Module Focus Session</a:t>
            </a:r>
            <a:endParaRPr lang="en-US" dirty="0" smtClean="0"/>
          </a:p>
        </p:txBody>
      </p:sp>
    </p:spTree>
    <p:extLst>
      <p:ext uri="{BB962C8B-B14F-4D97-AF65-F5344CB8AC3E}">
        <p14:creationId xmlns:p14="http://schemas.microsoft.com/office/powerpoint/2010/main" val="1547193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wmf"/><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0" y="0"/>
            <a:ext cx="9144000" cy="3971636"/>
          </a:xfrm>
          <a:prstGeom prst="rect">
            <a:avLst/>
          </a:prstGeom>
        </p:spPr>
      </p:pic>
      <p:sp>
        <p:nvSpPr>
          <p:cNvPr id="2" name="Title 1"/>
          <p:cNvSpPr>
            <a:spLocks noGrp="1"/>
          </p:cNvSpPr>
          <p:nvPr>
            <p:ph type="ctrTitle"/>
          </p:nvPr>
        </p:nvSpPr>
        <p:spPr>
          <a:xfrm>
            <a:off x="501037" y="1616246"/>
            <a:ext cx="5489843" cy="1733444"/>
          </a:xfrm>
        </p:spPr>
        <p:txBody>
          <a:bodyPr lIns="0" anchor="b" anchorCtr="0">
            <a:noAutofit/>
          </a:bodyPr>
          <a:lstStyle>
            <a:lvl1pPr algn="l">
              <a:lnSpc>
                <a:spcPct val="90000"/>
              </a:lnSpc>
              <a:defRPr sz="6000" b="1">
                <a:solidFill>
                  <a:srgbClr val="7B083C"/>
                </a:solidFill>
                <a:latin typeface="Calibri"/>
                <a:cs typeface="Calibri"/>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457200" y="6298828"/>
            <a:ext cx="279400" cy="241300"/>
          </a:xfrm>
          <a:prstGeom prst="rect">
            <a:avLst/>
          </a:prstGeom>
        </p:spPr>
      </p:pic>
      <p:pic>
        <p:nvPicPr>
          <p:cNvPr id="9" name="Picture 8"/>
          <p:cNvPicPr>
            <a:picLocks noChangeAspect="1"/>
          </p:cNvPicPr>
          <p:nvPr userDrawn="1"/>
        </p:nvPicPr>
        <p:blipFill>
          <a:blip r:embed="rId4"/>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1" name="Straight Connector 10"/>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engageny_logo_bw.jpg"/>
          <p:cNvPicPr>
            <a:picLocks noChangeAspect="1"/>
          </p:cNvPicPr>
          <p:nvPr userDrawn="1"/>
        </p:nvPicPr>
        <p:blipFill>
          <a:blip r:embed="rId5">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16" name="TextBox 15"/>
          <p:cNvSpPr txBox="1"/>
          <p:nvPr userDrawn="1"/>
        </p:nvSpPr>
        <p:spPr>
          <a:xfrm>
            <a:off x="457787" y="429405"/>
            <a:ext cx="5305715" cy="338554"/>
          </a:xfrm>
          <a:prstGeom prst="rect">
            <a:avLst/>
          </a:prstGeom>
          <a:noFill/>
        </p:spPr>
        <p:txBody>
          <a:bodyPr wrap="square" rtlCol="0">
            <a:spAutoFit/>
          </a:bodyPr>
          <a:lstStyle/>
          <a:p>
            <a:r>
              <a:rPr lang="en-US" sz="1600" b="1" spc="100" baseline="0" dirty="0" smtClean="0">
                <a:solidFill>
                  <a:srgbClr val="0A668B">
                    <a:alpha val="42000"/>
                  </a:srgbClr>
                </a:solidFill>
                <a:latin typeface="Calibri"/>
                <a:cs typeface="Calibri"/>
              </a:rPr>
              <a:t>NYS COMMON CORE MATHEMATICS CURRICULUM</a:t>
            </a:r>
            <a:endParaRPr lang="en-US" sz="1600" b="1" spc="100" baseline="0" dirty="0">
              <a:solidFill>
                <a:srgbClr val="0A668B">
                  <a:alpha val="42000"/>
                </a:srgbClr>
              </a:solidFill>
              <a:latin typeface="Calibri"/>
              <a:cs typeface="Calibri"/>
            </a:endParaRPr>
          </a:p>
        </p:txBody>
      </p:sp>
      <p:sp>
        <p:nvSpPr>
          <p:cNvPr id="12" name="Rectangle 11"/>
          <p:cNvSpPr/>
          <p:nvPr userDrawn="1"/>
        </p:nvSpPr>
        <p:spPr>
          <a:xfrm>
            <a:off x="0" y="11272"/>
            <a:ext cx="9144000" cy="119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108625"/>
          </a:xfrm>
          <a:prstGeom prst="rect">
            <a:avLst/>
          </a:prstGeom>
          <a:solidFill>
            <a:srgbClr val="0A6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5437650" y="475248"/>
            <a:ext cx="0" cy="2893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5504498" y="402798"/>
            <a:ext cx="1915162" cy="406265"/>
          </a:xfrm>
          <a:prstGeom prst="rect">
            <a:avLst/>
          </a:prstGeom>
          <a:noFill/>
        </p:spPr>
        <p:txBody>
          <a:bodyPr wrap="square" rtlCol="0">
            <a:spAutoFit/>
          </a:bodyPr>
          <a:lstStyle/>
          <a:p>
            <a:r>
              <a:rPr lang="en-US" sz="1800" b="1" spc="0" baseline="0" dirty="0" smtClean="0">
                <a:solidFill>
                  <a:schemeClr val="bg1"/>
                </a:solidFill>
                <a:effectLst>
                  <a:glow rad="127000">
                    <a:srgbClr val="95B4BF">
                      <a:alpha val="12000"/>
                    </a:srgbClr>
                  </a:glow>
                </a:effectLst>
                <a:latin typeface="Calibri"/>
                <a:cs typeface="Calibri"/>
              </a:rPr>
              <a:t>A Story of Units</a:t>
            </a:r>
            <a:endParaRPr lang="en-US" sz="1800" b="1" spc="0" baseline="0" dirty="0">
              <a:solidFill>
                <a:schemeClr val="bg1"/>
              </a:solidFill>
              <a:effectLst>
                <a:glow rad="127000">
                  <a:srgbClr val="95B4BF">
                    <a:alpha val="12000"/>
                  </a:srgbClr>
                </a:glow>
              </a:effectLst>
              <a:latin typeface="Calibri"/>
              <a:cs typeface="Calibri"/>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15"/>
          <p:cNvPicPr/>
          <p:nvPr userDrawn="1"/>
        </p:nvPicPr>
        <p:blipFill>
          <a:blip r:embed="rId5">
            <a:extLst>
              <a:ext uri="{28A0092B-C50C-407E-A947-70E740481C1C}">
                <a14:useLocalDpi xmlns:a14="http://schemas.microsoft.com/office/drawing/2010/main" val="0"/>
              </a:ext>
            </a:extLst>
          </a:blip>
          <a:stretch>
            <a:fillRect/>
          </a:stretch>
        </p:blipFill>
        <p:spPr>
          <a:xfrm>
            <a:off x="6112674" y="3814602"/>
            <a:ext cx="2326943" cy="2125637"/>
          </a:xfrm>
          <a:prstGeom prst="rect">
            <a:avLst/>
          </a:prstGeom>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2" descr="C:\Documents and Settings\jdiniz\Local Settings\Temporary Internet Files\Content.IE5\3CKUH0AK\MC900239461[1].wm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93952"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05266" y="2651760"/>
            <a:ext cx="204216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954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7" name="Slide Number Placeholder 5"/>
          <p:cNvSpPr>
            <a:spLocks noGrp="1"/>
          </p:cNvSpPr>
          <p:nvPr>
            <p:ph type="sldNum" sz="quarter" idx="4"/>
          </p:nvPr>
        </p:nvSpPr>
        <p:spPr>
          <a:xfrm>
            <a:off x="8234363" y="6356350"/>
            <a:ext cx="452437"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mn-lt"/>
                <a:ea typeface="+mn-ea"/>
                <a:cs typeface="+mn-cs"/>
              </a:defRPr>
            </a:lvl1pPr>
          </a:lstStyle>
          <a:p>
            <a:pPr>
              <a:defRPr/>
            </a:pPr>
            <a:fld id="{CF9147F9-DCE1-4C7B-AAAC-63EA3FF959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57" r:id="rId6"/>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37" y="1532686"/>
            <a:ext cx="5489843" cy="1817004"/>
          </a:xfrm>
        </p:spPr>
        <p:txBody>
          <a:bodyPr anchor="b" anchorCtr="0"/>
          <a:lstStyle/>
          <a:p>
            <a:r>
              <a:rPr lang="en-US" i="1" dirty="0" smtClean="0"/>
              <a:t>A Story of Units</a:t>
            </a:r>
            <a:endParaRPr lang="en-US" i="1" dirty="0"/>
          </a:p>
        </p:txBody>
      </p:sp>
      <p:sp>
        <p:nvSpPr>
          <p:cNvPr id="5" name="TextBox 4"/>
          <p:cNvSpPr txBox="1"/>
          <p:nvPr/>
        </p:nvSpPr>
        <p:spPr>
          <a:xfrm>
            <a:off x="442400" y="3349690"/>
            <a:ext cx="5615155" cy="461665"/>
          </a:xfrm>
          <a:prstGeom prst="rect">
            <a:avLst/>
          </a:prstGeom>
          <a:noFill/>
        </p:spPr>
        <p:txBody>
          <a:bodyPr wrap="square" lIns="0" rtlCol="0" anchor="t">
            <a:spAutoFit/>
          </a:bodyPr>
          <a:lstStyle/>
          <a:p>
            <a:r>
              <a:rPr lang="en-US" sz="2400" baseline="0" dirty="0" smtClean="0">
                <a:solidFill>
                  <a:srgbClr val="B9899D"/>
                </a:solidFill>
                <a:latin typeface="Calibri"/>
                <a:cs typeface="Calibri"/>
              </a:rPr>
              <a:t>Grade 1 – Module 4</a:t>
            </a:r>
            <a:endParaRPr lang="en-US" sz="3200" baseline="0" dirty="0">
              <a:solidFill>
                <a:srgbClr val="B9899D"/>
              </a:solidFill>
              <a:latin typeface="Calibri"/>
              <a:cs typeface="Calibri"/>
            </a:endParaRPr>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Work: Make Ten &amp; Take From Ten 						 Strategy</a:t>
            </a:r>
            <a:endParaRPr lang="en-US" dirty="0"/>
          </a:p>
        </p:txBody>
      </p:sp>
      <p:sp>
        <p:nvSpPr>
          <p:cNvPr id="4" name="Content Placeholder 3"/>
          <p:cNvSpPr>
            <a:spLocks noGrp="1"/>
          </p:cNvSpPr>
          <p:nvPr>
            <p:ph idx="1"/>
          </p:nvPr>
        </p:nvSpPr>
        <p:spPr>
          <a:xfrm>
            <a:off x="457200" y="2218274"/>
            <a:ext cx="8229600" cy="4019126"/>
          </a:xfrm>
        </p:spPr>
        <p:txBody>
          <a:bodyPr/>
          <a:lstStyle/>
          <a:p>
            <a:r>
              <a:rPr lang="en-US" dirty="0" smtClean="0"/>
              <a:t>Magic Counting Sticks (M4-Lesson 3)</a:t>
            </a:r>
          </a:p>
          <a:p>
            <a:endParaRPr lang="en-US" dirty="0" smtClean="0"/>
          </a:p>
          <a:p>
            <a:r>
              <a:rPr lang="en-US" dirty="0" smtClean="0"/>
              <a:t>Make Ten Addition </a:t>
            </a:r>
          </a:p>
          <a:p>
            <a:r>
              <a:rPr lang="en-US" dirty="0" smtClean="0"/>
              <a:t>with Partners (M4-Lesson 14)</a:t>
            </a:r>
            <a:endParaRPr lang="en-US" dirty="0"/>
          </a:p>
        </p:txBody>
      </p:sp>
    </p:spTree>
    <p:extLst>
      <p:ext uri="{BB962C8B-B14F-4D97-AF65-F5344CB8AC3E}">
        <p14:creationId xmlns:p14="http://schemas.microsoft.com/office/powerpoint/2010/main" val="892486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Work: Units of Ten</a:t>
            </a:r>
            <a:endParaRPr lang="en-US" dirty="0"/>
          </a:p>
        </p:txBody>
      </p:sp>
      <p:sp>
        <p:nvSpPr>
          <p:cNvPr id="4" name="Content Placeholder 3"/>
          <p:cNvSpPr>
            <a:spLocks noGrp="1"/>
          </p:cNvSpPr>
          <p:nvPr>
            <p:ph idx="1"/>
          </p:nvPr>
        </p:nvSpPr>
        <p:spPr/>
        <p:txBody>
          <a:bodyPr/>
          <a:lstStyle/>
          <a:p>
            <a:r>
              <a:rPr lang="en-US" dirty="0" smtClean="0"/>
              <a:t>Change 10 Pennies for 1 Dime (M4-Lesson 1)</a:t>
            </a:r>
          </a:p>
          <a:p>
            <a:endParaRPr lang="en-US" dirty="0" smtClean="0"/>
          </a:p>
          <a:p>
            <a:r>
              <a:rPr lang="en-US" dirty="0" smtClean="0"/>
              <a:t>Happy Counting by 10s (M4-Lesson 1)</a:t>
            </a:r>
          </a:p>
          <a:p>
            <a:endParaRPr lang="en-US" dirty="0" smtClean="0"/>
          </a:p>
          <a:p>
            <a:r>
              <a:rPr lang="en-US" dirty="0" smtClean="0"/>
              <a:t>Hide Zero Number Sentences (M3-Lesson 13)</a:t>
            </a:r>
            <a:endParaRPr lang="en-US" dirty="0"/>
          </a:p>
        </p:txBody>
      </p:sp>
    </p:spTree>
    <p:extLst>
      <p:ext uri="{BB962C8B-B14F-4D97-AF65-F5344CB8AC3E}">
        <p14:creationId xmlns:p14="http://schemas.microsoft.com/office/powerpoint/2010/main" val="1846360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4" name="Content Placeholder 3"/>
          <p:cNvSpPr>
            <a:spLocks noGrp="1"/>
          </p:cNvSpPr>
          <p:nvPr>
            <p:ph idx="1"/>
          </p:nvPr>
        </p:nvSpPr>
        <p:spPr>
          <a:xfrm>
            <a:off x="457200" y="1913474"/>
            <a:ext cx="6197600" cy="4019126"/>
          </a:xfrm>
        </p:spPr>
        <p:txBody>
          <a:bodyPr/>
          <a:lstStyle/>
          <a:p>
            <a:r>
              <a:rPr lang="en-US" dirty="0" smtClean="0"/>
              <a:t>What is the new key learning in Module 4?</a:t>
            </a:r>
          </a:p>
          <a:p>
            <a:endParaRPr lang="en-US" dirty="0"/>
          </a:p>
          <a:p>
            <a:r>
              <a:rPr lang="en-US" dirty="0" smtClean="0"/>
              <a:t>What is the reasoning behind working with numbers to 40?</a:t>
            </a:r>
            <a:endParaRPr lang="en-US" dirty="0"/>
          </a:p>
        </p:txBody>
      </p:sp>
    </p:spTree>
    <p:extLst>
      <p:ext uri="{BB962C8B-B14F-4D97-AF65-F5344CB8AC3E}">
        <p14:creationId xmlns:p14="http://schemas.microsoft.com/office/powerpoint/2010/main" val="1905478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13</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883" y="1704419"/>
            <a:ext cx="2946165" cy="3812684"/>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4" name="Content Placeholder 3"/>
          <p:cNvSpPr>
            <a:spLocks noGrp="1"/>
          </p:cNvSpPr>
          <p:nvPr>
            <p:ph idx="1"/>
          </p:nvPr>
        </p:nvSpPr>
        <p:spPr>
          <a:xfrm>
            <a:off x="254000" y="1913474"/>
            <a:ext cx="5816600" cy="4019126"/>
          </a:xfrm>
        </p:spPr>
        <p:txBody>
          <a:bodyPr/>
          <a:lstStyle/>
          <a:p>
            <a:r>
              <a:rPr lang="en-US" dirty="0" smtClean="0"/>
              <a:t>Read the narrative and the assessment.</a:t>
            </a:r>
          </a:p>
          <a:p>
            <a:pPr marL="457200" indent="-457200">
              <a:buFont typeface="Arial"/>
              <a:buChar char="•"/>
            </a:pPr>
            <a:r>
              <a:rPr lang="en-US" dirty="0" smtClean="0"/>
              <a:t>What </a:t>
            </a:r>
            <a:r>
              <a:rPr lang="en-US" dirty="0"/>
              <a:t>do you see as key </a:t>
            </a:r>
            <a:r>
              <a:rPr lang="en-US" dirty="0" smtClean="0"/>
              <a:t>learning for students as they participate in </a:t>
            </a:r>
            <a:r>
              <a:rPr lang="en-US" dirty="0"/>
              <a:t>Module </a:t>
            </a:r>
            <a:r>
              <a:rPr lang="en-US" dirty="0" smtClean="0"/>
              <a:t>4?</a:t>
            </a:r>
            <a:endParaRPr lang="en-US" dirty="0"/>
          </a:p>
          <a:p>
            <a:pPr marL="457200" indent="-457200">
              <a:buFont typeface="Arial"/>
              <a:buChar char="•"/>
            </a:pPr>
            <a:endParaRPr lang="en-US" dirty="0"/>
          </a:p>
          <a:p>
            <a:r>
              <a:rPr lang="en-US" dirty="0"/>
              <a:t>What is the reasoning behind working with numbers to 40?</a:t>
            </a:r>
          </a:p>
        </p:txBody>
      </p:sp>
    </p:spTree>
    <p:extLst>
      <p:ext uri="{BB962C8B-B14F-4D97-AF65-F5344CB8AC3E}">
        <p14:creationId xmlns:p14="http://schemas.microsoft.com/office/powerpoint/2010/main" val="1426875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14</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383" y="1552019"/>
            <a:ext cx="2946165" cy="3812684"/>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4" name="Content Placeholder 3"/>
          <p:cNvSpPr>
            <a:spLocks noGrp="1"/>
          </p:cNvSpPr>
          <p:nvPr>
            <p:ph idx="1"/>
          </p:nvPr>
        </p:nvSpPr>
        <p:spPr>
          <a:xfrm>
            <a:off x="457200" y="1913474"/>
            <a:ext cx="5387183" cy="4019126"/>
          </a:xfrm>
        </p:spPr>
        <p:txBody>
          <a:bodyPr/>
          <a:lstStyle/>
          <a:p>
            <a:r>
              <a:rPr lang="en-US" dirty="0" smtClean="0"/>
              <a:t>Key Learning in Module 4</a:t>
            </a:r>
          </a:p>
          <a:p>
            <a:pPr marL="457200" indent="-457200">
              <a:buFont typeface="Arial"/>
              <a:buChar char="•"/>
            </a:pPr>
            <a:r>
              <a:rPr lang="en-US" dirty="0" smtClean="0"/>
              <a:t>Naming digits as tens or ones</a:t>
            </a:r>
          </a:p>
          <a:p>
            <a:pPr marL="457200" indent="-457200">
              <a:buFont typeface="Arial"/>
              <a:buChar char="•"/>
            </a:pPr>
            <a:r>
              <a:rPr lang="en-US" dirty="0" smtClean="0"/>
              <a:t>Using comparison symbols</a:t>
            </a:r>
          </a:p>
          <a:p>
            <a:pPr marL="457200" indent="-457200">
              <a:buFont typeface="Arial"/>
              <a:buChar char="•"/>
            </a:pPr>
            <a:r>
              <a:rPr lang="en-US" dirty="0" smtClean="0"/>
              <a:t>Adding/subtracting tens</a:t>
            </a:r>
          </a:p>
          <a:p>
            <a:pPr marL="457200" indent="-457200">
              <a:buFont typeface="Arial"/>
              <a:buChar char="•"/>
            </a:pPr>
            <a:r>
              <a:rPr lang="en-US" dirty="0" smtClean="0"/>
              <a:t>Adding two-digit numbers using Level 3 strategies</a:t>
            </a:r>
            <a:endParaRPr lang="en-US" dirty="0"/>
          </a:p>
          <a:p>
            <a:pPr marL="457200" indent="-457200">
              <a:buFont typeface="Arial"/>
              <a:buChar char="•"/>
            </a:pPr>
            <a:r>
              <a:rPr lang="en-US" dirty="0" smtClean="0"/>
              <a:t>Formal introduction of the tape diagram</a:t>
            </a:r>
            <a:endParaRPr lang="en-US" dirty="0"/>
          </a:p>
        </p:txBody>
      </p:sp>
    </p:spTree>
    <p:extLst>
      <p:ext uri="{BB962C8B-B14F-4D97-AF65-F5344CB8AC3E}">
        <p14:creationId xmlns:p14="http://schemas.microsoft.com/office/powerpoint/2010/main" val="1932167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A: Tens and Ones</a:t>
            </a:r>
            <a:endParaRPr lang="en-US" dirty="0"/>
          </a:p>
        </p:txBody>
      </p:sp>
      <p:graphicFrame>
        <p:nvGraphicFramePr>
          <p:cNvPr id="51" name="Content Placeholder 50"/>
          <p:cNvGraphicFramePr>
            <a:graphicFrameLocks noGrp="1"/>
          </p:cNvGraphicFramePr>
          <p:nvPr>
            <p:ph idx="1"/>
            <p:extLst>
              <p:ext uri="{D42A27DB-BD31-4B8C-83A1-F6EECF244321}">
                <p14:modId xmlns:p14="http://schemas.microsoft.com/office/powerpoint/2010/main" val="3671691204"/>
              </p:ext>
            </p:extLst>
          </p:nvPr>
        </p:nvGraphicFramePr>
        <p:xfrm>
          <a:off x="2653983" y="1789444"/>
          <a:ext cx="2210118" cy="1218000"/>
        </p:xfrm>
        <a:graphic>
          <a:graphicData uri="http://schemas.openxmlformats.org/drawingml/2006/table">
            <a:tbl>
              <a:tblPr firstRow="1" bandRow="1">
                <a:tableStyleId>{5940675A-B579-460E-94D1-54222C63F5DA}</a:tableStyleId>
              </a:tblPr>
              <a:tblGrid>
                <a:gridCol w="1105059"/>
                <a:gridCol w="1105059"/>
              </a:tblGrid>
              <a:tr h="602650">
                <a:tc>
                  <a:txBody>
                    <a:bodyPr/>
                    <a:lstStyle/>
                    <a:p>
                      <a:pPr algn="ctr"/>
                      <a:r>
                        <a:rPr lang="en-US" dirty="0" smtClean="0"/>
                        <a:t>tens</a:t>
                      </a:r>
                      <a:endParaRPr lang="en-US" dirty="0"/>
                    </a:p>
                  </a:txBody>
                  <a:tcPr/>
                </a:tc>
                <a:tc>
                  <a:txBody>
                    <a:bodyPr/>
                    <a:lstStyle/>
                    <a:p>
                      <a:pPr algn="ctr"/>
                      <a:r>
                        <a:rPr lang="en-US" dirty="0" smtClean="0"/>
                        <a:t>ones</a:t>
                      </a:r>
                      <a:endParaRPr lang="en-US" dirty="0"/>
                    </a:p>
                  </a:txBody>
                  <a:tcPr/>
                </a:tc>
              </a:tr>
              <a:tr h="615350">
                <a:tc>
                  <a:txBody>
                    <a:bodyPr/>
                    <a:lstStyle/>
                    <a:p>
                      <a:pPr algn="ctr"/>
                      <a:r>
                        <a:rPr lang="en-US" sz="2800" dirty="0" smtClean="0"/>
                        <a:t>3</a:t>
                      </a:r>
                      <a:endParaRPr lang="en-US" sz="2800" dirty="0"/>
                    </a:p>
                  </a:txBody>
                  <a:tcPr/>
                </a:tc>
                <a:tc>
                  <a:txBody>
                    <a:bodyPr/>
                    <a:lstStyle/>
                    <a:p>
                      <a:pPr algn="ctr"/>
                      <a:r>
                        <a:rPr lang="en-US" sz="2800" dirty="0" smtClean="0"/>
                        <a:t>8</a:t>
                      </a:r>
                      <a:endParaRPr lang="en-US" sz="2800" dirty="0"/>
                    </a:p>
                  </a:txBody>
                  <a:tcPr/>
                </a:tc>
              </a:tr>
            </a:tbl>
          </a:graphicData>
        </a:graphic>
      </p:graphicFrame>
      <p:sp>
        <p:nvSpPr>
          <p:cNvPr id="5" name="Text Placeholder 4"/>
          <p:cNvSpPr>
            <a:spLocks noGrp="1"/>
          </p:cNvSpPr>
          <p:nvPr>
            <p:ph type="body" sz="quarter" idx="11"/>
          </p:nvPr>
        </p:nvSpPr>
        <p:spPr/>
        <p:txBody>
          <a:bodyPr/>
          <a:lstStyle/>
          <a:p>
            <a:r>
              <a:rPr lang="en-US" dirty="0" smtClean="0"/>
              <a:t>Lessons 1-6</a:t>
            </a:r>
            <a:endParaRPr lang="en-US" dirty="0"/>
          </a:p>
        </p:txBody>
      </p:sp>
      <p:grpSp>
        <p:nvGrpSpPr>
          <p:cNvPr id="6" name="Group 5"/>
          <p:cNvGrpSpPr>
            <a:grpSpLocks/>
          </p:cNvGrpSpPr>
          <p:nvPr/>
        </p:nvGrpSpPr>
        <p:grpSpPr bwMode="auto">
          <a:xfrm>
            <a:off x="557530" y="1905676"/>
            <a:ext cx="1392555" cy="1134745"/>
            <a:chOff x="8060" y="3008"/>
            <a:chExt cx="2193" cy="1787"/>
          </a:xfrm>
        </p:grpSpPr>
        <p:grpSp>
          <p:nvGrpSpPr>
            <p:cNvPr id="7" name="Group 6"/>
            <p:cNvGrpSpPr>
              <a:grpSpLocks/>
            </p:cNvGrpSpPr>
            <p:nvPr/>
          </p:nvGrpSpPr>
          <p:grpSpPr bwMode="auto">
            <a:xfrm>
              <a:off x="8060" y="3072"/>
              <a:ext cx="245" cy="1685"/>
              <a:chOff x="6385" y="6535"/>
              <a:chExt cx="245" cy="1685"/>
            </a:xfrm>
          </p:grpSpPr>
          <p:sp>
            <p:nvSpPr>
              <p:cNvPr id="46" name="AutoShape 586"/>
              <p:cNvSpPr>
                <a:spLocks noChangeArrowheads="1"/>
              </p:cNvSpPr>
              <p:nvPr/>
            </p:nvSpPr>
            <p:spPr bwMode="auto">
              <a:xfrm>
                <a:off x="6385" y="6895"/>
                <a:ext cx="245" cy="245"/>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7" name="AutoShape 587"/>
              <p:cNvSpPr>
                <a:spLocks noChangeArrowheads="1"/>
              </p:cNvSpPr>
              <p:nvPr/>
            </p:nvSpPr>
            <p:spPr bwMode="auto">
              <a:xfrm>
                <a:off x="6385" y="7255"/>
                <a:ext cx="245" cy="245"/>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8" name="AutoShape 588"/>
              <p:cNvSpPr>
                <a:spLocks noChangeArrowheads="1"/>
              </p:cNvSpPr>
              <p:nvPr/>
            </p:nvSpPr>
            <p:spPr bwMode="auto">
              <a:xfrm>
                <a:off x="6385" y="6535"/>
                <a:ext cx="245" cy="245"/>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9" name="AutoShape 589"/>
              <p:cNvSpPr>
                <a:spLocks noChangeArrowheads="1"/>
              </p:cNvSpPr>
              <p:nvPr/>
            </p:nvSpPr>
            <p:spPr bwMode="auto">
              <a:xfrm>
                <a:off x="6385" y="7615"/>
                <a:ext cx="245" cy="245"/>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50" name="AutoShape 590"/>
              <p:cNvSpPr>
                <a:spLocks noChangeArrowheads="1"/>
              </p:cNvSpPr>
              <p:nvPr/>
            </p:nvSpPr>
            <p:spPr bwMode="auto">
              <a:xfrm>
                <a:off x="6385" y="7975"/>
                <a:ext cx="245" cy="245"/>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8" name="Group 7"/>
            <p:cNvGrpSpPr>
              <a:grpSpLocks/>
            </p:cNvGrpSpPr>
            <p:nvPr/>
          </p:nvGrpSpPr>
          <p:grpSpPr bwMode="auto">
            <a:xfrm>
              <a:off x="8451" y="3072"/>
              <a:ext cx="245" cy="965"/>
              <a:chOff x="8585" y="6535"/>
              <a:chExt cx="245" cy="965"/>
            </a:xfrm>
          </p:grpSpPr>
          <p:sp>
            <p:nvSpPr>
              <p:cNvPr id="43" name="AutoShape 592"/>
              <p:cNvSpPr>
                <a:spLocks noChangeArrowheads="1"/>
              </p:cNvSpPr>
              <p:nvPr/>
            </p:nvSpPr>
            <p:spPr bwMode="auto">
              <a:xfrm>
                <a:off x="8585" y="6895"/>
                <a:ext cx="245" cy="245"/>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4" name="AutoShape 593"/>
              <p:cNvSpPr>
                <a:spLocks noChangeArrowheads="1"/>
              </p:cNvSpPr>
              <p:nvPr/>
            </p:nvSpPr>
            <p:spPr bwMode="auto">
              <a:xfrm>
                <a:off x="8585" y="7255"/>
                <a:ext cx="245" cy="245"/>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5" name="AutoShape 594"/>
              <p:cNvSpPr>
                <a:spLocks noChangeArrowheads="1"/>
              </p:cNvSpPr>
              <p:nvPr/>
            </p:nvSpPr>
            <p:spPr bwMode="auto">
              <a:xfrm>
                <a:off x="8585" y="6535"/>
                <a:ext cx="245" cy="245"/>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9" name="Group 8"/>
            <p:cNvGrpSpPr>
              <a:grpSpLocks/>
            </p:cNvGrpSpPr>
            <p:nvPr/>
          </p:nvGrpSpPr>
          <p:grpSpPr bwMode="auto">
            <a:xfrm>
              <a:off x="9270" y="3008"/>
              <a:ext cx="983" cy="1787"/>
              <a:chOff x="9167" y="6421"/>
              <a:chExt cx="983" cy="1787"/>
            </a:xfrm>
          </p:grpSpPr>
          <p:grpSp>
            <p:nvGrpSpPr>
              <p:cNvPr id="10" name="Group 9"/>
              <p:cNvGrpSpPr>
                <a:grpSpLocks/>
              </p:cNvGrpSpPr>
              <p:nvPr/>
            </p:nvGrpSpPr>
            <p:grpSpPr bwMode="auto">
              <a:xfrm>
                <a:off x="9167" y="6428"/>
                <a:ext cx="205" cy="1780"/>
                <a:chOff x="0" y="0"/>
                <a:chExt cx="2286" cy="18288"/>
              </a:xfrm>
            </p:grpSpPr>
            <p:sp>
              <p:nvSpPr>
                <p:cNvPr id="33" name="Cube 32"/>
                <p:cNvSpPr>
                  <a:spLocks noChangeArrowheads="1"/>
                </p:cNvSpPr>
                <p:nvPr/>
              </p:nvSpPr>
              <p:spPr bwMode="auto">
                <a:xfrm>
                  <a:off x="0" y="16002"/>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4" name="Cube 33"/>
                <p:cNvSpPr>
                  <a:spLocks noChangeArrowheads="1"/>
                </p:cNvSpPr>
                <p:nvPr/>
              </p:nvSpPr>
              <p:spPr bwMode="auto">
                <a:xfrm>
                  <a:off x="0" y="14224"/>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5" name="Cube 34"/>
                <p:cNvSpPr>
                  <a:spLocks noChangeArrowheads="1"/>
                </p:cNvSpPr>
                <p:nvPr/>
              </p:nvSpPr>
              <p:spPr bwMode="auto">
                <a:xfrm>
                  <a:off x="0" y="12446"/>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6" name="Cube 35"/>
                <p:cNvSpPr>
                  <a:spLocks noChangeArrowheads="1"/>
                </p:cNvSpPr>
                <p:nvPr/>
              </p:nvSpPr>
              <p:spPr bwMode="auto">
                <a:xfrm>
                  <a:off x="0" y="10668"/>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7" name="Cube 36"/>
                <p:cNvSpPr>
                  <a:spLocks noChangeArrowheads="1"/>
                </p:cNvSpPr>
                <p:nvPr/>
              </p:nvSpPr>
              <p:spPr bwMode="auto">
                <a:xfrm>
                  <a:off x="0" y="8890"/>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8" name="Cube 37"/>
                <p:cNvSpPr>
                  <a:spLocks noChangeArrowheads="1"/>
                </p:cNvSpPr>
                <p:nvPr/>
              </p:nvSpPr>
              <p:spPr bwMode="auto">
                <a:xfrm>
                  <a:off x="0" y="7112"/>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9" name="Cube 38"/>
                <p:cNvSpPr>
                  <a:spLocks noChangeArrowheads="1"/>
                </p:cNvSpPr>
                <p:nvPr/>
              </p:nvSpPr>
              <p:spPr bwMode="auto">
                <a:xfrm>
                  <a:off x="0" y="5334"/>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0" name="Cube 39"/>
                <p:cNvSpPr>
                  <a:spLocks noChangeArrowheads="1"/>
                </p:cNvSpPr>
                <p:nvPr/>
              </p:nvSpPr>
              <p:spPr bwMode="auto">
                <a:xfrm>
                  <a:off x="0" y="3556"/>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1" name="Cube 40"/>
                <p:cNvSpPr>
                  <a:spLocks noChangeArrowheads="1"/>
                </p:cNvSpPr>
                <p:nvPr/>
              </p:nvSpPr>
              <p:spPr bwMode="auto">
                <a:xfrm>
                  <a:off x="0" y="1778"/>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42" name="Cube 41"/>
                <p:cNvSpPr>
                  <a:spLocks noChangeArrowheads="1"/>
                </p:cNvSpPr>
                <p:nvPr/>
              </p:nvSpPr>
              <p:spPr bwMode="auto">
                <a:xfrm>
                  <a:off x="0" y="0"/>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1" name="Group 10"/>
              <p:cNvGrpSpPr>
                <a:grpSpLocks/>
              </p:cNvGrpSpPr>
              <p:nvPr/>
            </p:nvGrpSpPr>
            <p:grpSpPr bwMode="auto">
              <a:xfrm>
                <a:off x="9593" y="6421"/>
                <a:ext cx="205" cy="1780"/>
                <a:chOff x="0" y="0"/>
                <a:chExt cx="2286" cy="18288"/>
              </a:xfrm>
            </p:grpSpPr>
            <p:sp>
              <p:nvSpPr>
                <p:cNvPr id="23" name="Cube 22"/>
                <p:cNvSpPr>
                  <a:spLocks noChangeArrowheads="1"/>
                </p:cNvSpPr>
                <p:nvPr/>
              </p:nvSpPr>
              <p:spPr bwMode="auto">
                <a:xfrm>
                  <a:off x="0" y="16002"/>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4" name="Cube 23"/>
                <p:cNvSpPr>
                  <a:spLocks noChangeArrowheads="1"/>
                </p:cNvSpPr>
                <p:nvPr/>
              </p:nvSpPr>
              <p:spPr bwMode="auto">
                <a:xfrm>
                  <a:off x="0" y="14224"/>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5" name="Cube 24"/>
                <p:cNvSpPr>
                  <a:spLocks noChangeArrowheads="1"/>
                </p:cNvSpPr>
                <p:nvPr/>
              </p:nvSpPr>
              <p:spPr bwMode="auto">
                <a:xfrm>
                  <a:off x="0" y="12446"/>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6" name="Cube 25"/>
                <p:cNvSpPr>
                  <a:spLocks noChangeArrowheads="1"/>
                </p:cNvSpPr>
                <p:nvPr/>
              </p:nvSpPr>
              <p:spPr bwMode="auto">
                <a:xfrm>
                  <a:off x="0" y="10668"/>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7" name="Cube 26"/>
                <p:cNvSpPr>
                  <a:spLocks noChangeArrowheads="1"/>
                </p:cNvSpPr>
                <p:nvPr/>
              </p:nvSpPr>
              <p:spPr bwMode="auto">
                <a:xfrm>
                  <a:off x="0" y="8890"/>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8" name="Cube 27"/>
                <p:cNvSpPr>
                  <a:spLocks noChangeArrowheads="1"/>
                </p:cNvSpPr>
                <p:nvPr/>
              </p:nvSpPr>
              <p:spPr bwMode="auto">
                <a:xfrm>
                  <a:off x="0" y="7112"/>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9" name="Cube 28"/>
                <p:cNvSpPr>
                  <a:spLocks noChangeArrowheads="1"/>
                </p:cNvSpPr>
                <p:nvPr/>
              </p:nvSpPr>
              <p:spPr bwMode="auto">
                <a:xfrm>
                  <a:off x="0" y="5334"/>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0" name="Cube 29"/>
                <p:cNvSpPr>
                  <a:spLocks noChangeArrowheads="1"/>
                </p:cNvSpPr>
                <p:nvPr/>
              </p:nvSpPr>
              <p:spPr bwMode="auto">
                <a:xfrm>
                  <a:off x="0" y="3556"/>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1" name="Cube 30"/>
                <p:cNvSpPr>
                  <a:spLocks noChangeArrowheads="1"/>
                </p:cNvSpPr>
                <p:nvPr/>
              </p:nvSpPr>
              <p:spPr bwMode="auto">
                <a:xfrm>
                  <a:off x="0" y="1778"/>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32" name="Cube 31"/>
                <p:cNvSpPr>
                  <a:spLocks noChangeArrowheads="1"/>
                </p:cNvSpPr>
                <p:nvPr/>
              </p:nvSpPr>
              <p:spPr bwMode="auto">
                <a:xfrm>
                  <a:off x="0" y="0"/>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nvGrpSpPr>
              <p:cNvPr id="12" name="Group 11"/>
              <p:cNvGrpSpPr>
                <a:grpSpLocks/>
              </p:cNvGrpSpPr>
              <p:nvPr/>
            </p:nvGrpSpPr>
            <p:grpSpPr bwMode="auto">
              <a:xfrm>
                <a:off x="9945" y="6421"/>
                <a:ext cx="205" cy="1780"/>
                <a:chOff x="0" y="0"/>
                <a:chExt cx="2286" cy="18288"/>
              </a:xfrm>
            </p:grpSpPr>
            <p:sp>
              <p:nvSpPr>
                <p:cNvPr id="13" name="Cube 12"/>
                <p:cNvSpPr>
                  <a:spLocks noChangeArrowheads="1"/>
                </p:cNvSpPr>
                <p:nvPr/>
              </p:nvSpPr>
              <p:spPr bwMode="auto">
                <a:xfrm>
                  <a:off x="0" y="16002"/>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4" name="Cube 13"/>
                <p:cNvSpPr>
                  <a:spLocks noChangeArrowheads="1"/>
                </p:cNvSpPr>
                <p:nvPr/>
              </p:nvSpPr>
              <p:spPr bwMode="auto">
                <a:xfrm>
                  <a:off x="0" y="14224"/>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5" name="Cube 14"/>
                <p:cNvSpPr>
                  <a:spLocks noChangeArrowheads="1"/>
                </p:cNvSpPr>
                <p:nvPr/>
              </p:nvSpPr>
              <p:spPr bwMode="auto">
                <a:xfrm>
                  <a:off x="0" y="12446"/>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6" name="Cube 15"/>
                <p:cNvSpPr>
                  <a:spLocks noChangeArrowheads="1"/>
                </p:cNvSpPr>
                <p:nvPr/>
              </p:nvSpPr>
              <p:spPr bwMode="auto">
                <a:xfrm>
                  <a:off x="0" y="10668"/>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7" name="Cube 16"/>
                <p:cNvSpPr>
                  <a:spLocks noChangeArrowheads="1"/>
                </p:cNvSpPr>
                <p:nvPr/>
              </p:nvSpPr>
              <p:spPr bwMode="auto">
                <a:xfrm>
                  <a:off x="0" y="8890"/>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8" name="Cube 17"/>
                <p:cNvSpPr>
                  <a:spLocks noChangeArrowheads="1"/>
                </p:cNvSpPr>
                <p:nvPr/>
              </p:nvSpPr>
              <p:spPr bwMode="auto">
                <a:xfrm>
                  <a:off x="0" y="7112"/>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19" name="Cube 18"/>
                <p:cNvSpPr>
                  <a:spLocks noChangeArrowheads="1"/>
                </p:cNvSpPr>
                <p:nvPr/>
              </p:nvSpPr>
              <p:spPr bwMode="auto">
                <a:xfrm>
                  <a:off x="0" y="5334"/>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0" name="Cube 19"/>
                <p:cNvSpPr>
                  <a:spLocks noChangeArrowheads="1"/>
                </p:cNvSpPr>
                <p:nvPr/>
              </p:nvSpPr>
              <p:spPr bwMode="auto">
                <a:xfrm>
                  <a:off x="0" y="3556"/>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1" name="Cube 20"/>
                <p:cNvSpPr>
                  <a:spLocks noChangeArrowheads="1"/>
                </p:cNvSpPr>
                <p:nvPr/>
              </p:nvSpPr>
              <p:spPr bwMode="auto">
                <a:xfrm>
                  <a:off x="0" y="1778"/>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sp>
              <p:nvSpPr>
                <p:cNvPr id="22" name="Cube 21"/>
                <p:cNvSpPr>
                  <a:spLocks noChangeArrowheads="1"/>
                </p:cNvSpPr>
                <p:nvPr/>
              </p:nvSpPr>
              <p:spPr bwMode="auto">
                <a:xfrm>
                  <a:off x="0" y="0"/>
                  <a:ext cx="2286" cy="2286"/>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endParaRPr lang="en-US"/>
                </a:p>
              </p:txBody>
            </p:sp>
          </p:grpSp>
        </p:grpSp>
      </p:grpSp>
      <p:grpSp>
        <p:nvGrpSpPr>
          <p:cNvPr id="52" name="Group 51"/>
          <p:cNvGrpSpPr/>
          <p:nvPr/>
        </p:nvGrpSpPr>
        <p:grpSpPr>
          <a:xfrm>
            <a:off x="2768807" y="3675824"/>
            <a:ext cx="2929892" cy="2025599"/>
            <a:chOff x="0" y="0"/>
            <a:chExt cx="3953510" cy="2468880"/>
          </a:xfrm>
        </p:grpSpPr>
        <p:pic>
          <p:nvPicPr>
            <p:cNvPr id="53" name="Picture 5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 y="0"/>
              <a:ext cx="645160" cy="645160"/>
            </a:xfrm>
            <a:prstGeom prst="rect">
              <a:avLst/>
            </a:prstGeom>
            <a:noFill/>
            <a:ln>
              <a:noFill/>
            </a:ln>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0"/>
              <a:ext cx="645795" cy="645795"/>
            </a:xfrm>
            <a:prstGeom prst="rect">
              <a:avLst/>
            </a:prstGeom>
            <a:noFill/>
            <a:ln>
              <a:noFill/>
            </a:ln>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0"/>
              <a:ext cx="645795" cy="645795"/>
            </a:xfrm>
            <a:prstGeom prst="rect">
              <a:avLst/>
            </a:prstGeom>
            <a:noFill/>
            <a:ln>
              <a:noFill/>
            </a:ln>
          </p:spPr>
        </p:pic>
        <p:pic>
          <p:nvPicPr>
            <p:cNvPr id="56" name="Picture 5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800100"/>
              <a:ext cx="754380" cy="754380"/>
            </a:xfrm>
            <a:prstGeom prst="rect">
              <a:avLst/>
            </a:prstGeom>
            <a:noFill/>
            <a:ln>
              <a:noFill/>
            </a:ln>
          </p:spPr>
        </p:pic>
        <p:pic>
          <p:nvPicPr>
            <p:cNvPr id="57" name="Picture 5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800100"/>
              <a:ext cx="753110" cy="753110"/>
            </a:xfrm>
            <a:prstGeom prst="rect">
              <a:avLst/>
            </a:prstGeom>
            <a:noFill/>
            <a:ln>
              <a:noFill/>
            </a:ln>
          </p:spPr>
        </p:pic>
        <p:pic>
          <p:nvPicPr>
            <p:cNvPr id="58" name="Picture 5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714500"/>
              <a:ext cx="753110" cy="753110"/>
            </a:xfrm>
            <a:prstGeom prst="rect">
              <a:avLst/>
            </a:prstGeom>
            <a:noFill/>
            <a:ln>
              <a:noFill/>
            </a:ln>
          </p:spPr>
        </p:pic>
        <p:pic>
          <p:nvPicPr>
            <p:cNvPr id="59"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800100"/>
              <a:ext cx="753110" cy="753110"/>
            </a:xfrm>
            <a:prstGeom prst="rect">
              <a:avLst/>
            </a:prstGeom>
            <a:noFill/>
            <a:ln>
              <a:noFill/>
            </a:ln>
          </p:spPr>
        </p:pic>
        <p:pic>
          <p:nvPicPr>
            <p:cNvPr id="60"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100" y="1714500"/>
              <a:ext cx="753110" cy="753110"/>
            </a:xfrm>
            <a:prstGeom prst="rect">
              <a:avLst/>
            </a:prstGeom>
            <a:noFill/>
            <a:ln>
              <a:noFill/>
            </a:ln>
          </p:spPr>
        </p:pic>
        <p:pic>
          <p:nvPicPr>
            <p:cNvPr id="61"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800100"/>
              <a:ext cx="753110" cy="753110"/>
            </a:xfrm>
            <a:prstGeom prst="rect">
              <a:avLst/>
            </a:prstGeom>
            <a:noFill/>
            <a:ln>
              <a:noFill/>
            </a:ln>
          </p:spPr>
        </p:pic>
        <p:pic>
          <p:nvPicPr>
            <p:cNvPr id="62" name="Picture 6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100" y="800100"/>
              <a:ext cx="754380" cy="754380"/>
            </a:xfrm>
            <a:prstGeom prst="rect">
              <a:avLst/>
            </a:prstGeom>
            <a:noFill/>
            <a:ln>
              <a:noFill/>
            </a:ln>
          </p:spPr>
        </p:pic>
        <p:pic>
          <p:nvPicPr>
            <p:cNvPr id="63" name="Picture 6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714500"/>
              <a:ext cx="754380" cy="754380"/>
            </a:xfrm>
            <a:prstGeom prst="rect">
              <a:avLst/>
            </a:prstGeom>
            <a:noFill/>
            <a:ln>
              <a:noFill/>
            </a:ln>
          </p:spPr>
        </p:pic>
      </p:grpSp>
      <p:grpSp>
        <p:nvGrpSpPr>
          <p:cNvPr id="64" name="Group 63"/>
          <p:cNvGrpSpPr/>
          <p:nvPr/>
        </p:nvGrpSpPr>
        <p:grpSpPr>
          <a:xfrm>
            <a:off x="570227" y="3405672"/>
            <a:ext cx="800099" cy="1650997"/>
            <a:chOff x="0" y="0"/>
            <a:chExt cx="914400" cy="2108196"/>
          </a:xfrm>
        </p:grpSpPr>
        <p:sp>
          <p:nvSpPr>
            <p:cNvPr id="65" name="Freeform 64"/>
            <p:cNvSpPr/>
            <p:nvPr/>
          </p:nvSpPr>
          <p:spPr>
            <a:xfrm>
              <a:off x="411480" y="0"/>
              <a:ext cx="45719" cy="2071370"/>
            </a:xfrm>
            <a:custGeom>
              <a:avLst/>
              <a:gdLst>
                <a:gd name="connsiteX0" fmla="*/ 76209 w 102363"/>
                <a:gd name="connsiteY0" fmla="*/ 0 h 1398793"/>
                <a:gd name="connsiteX1" fmla="*/ 101609 w 102363"/>
                <a:gd name="connsiteY1" fmla="*/ 88900 h 1398793"/>
                <a:gd name="connsiteX2" fmla="*/ 88909 w 102363"/>
                <a:gd name="connsiteY2" fmla="*/ 444500 h 1398793"/>
                <a:gd name="connsiteX3" fmla="*/ 76209 w 102363"/>
                <a:gd name="connsiteY3" fmla="*/ 495300 h 1398793"/>
                <a:gd name="connsiteX4" fmla="*/ 63509 w 102363"/>
                <a:gd name="connsiteY4" fmla="*/ 584200 h 1398793"/>
                <a:gd name="connsiteX5" fmla="*/ 50809 w 102363"/>
                <a:gd name="connsiteY5" fmla="*/ 812800 h 1398793"/>
                <a:gd name="connsiteX6" fmla="*/ 25409 w 102363"/>
                <a:gd name="connsiteY6" fmla="*/ 1168400 h 1398793"/>
                <a:gd name="connsiteX7" fmla="*/ 12709 w 102363"/>
                <a:gd name="connsiteY7" fmla="*/ 1320800 h 1398793"/>
                <a:gd name="connsiteX8" fmla="*/ 9 w 102363"/>
                <a:gd name="connsiteY8" fmla="*/ 1371600 h 139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63" h="1398793">
                  <a:moveTo>
                    <a:pt x="76209" y="0"/>
                  </a:moveTo>
                  <a:cubicBezTo>
                    <a:pt x="84676" y="29633"/>
                    <a:pt x="100729" y="58093"/>
                    <a:pt x="101609" y="88900"/>
                  </a:cubicBezTo>
                  <a:cubicBezTo>
                    <a:pt x="104996" y="207461"/>
                    <a:pt x="96308" y="326122"/>
                    <a:pt x="88909" y="444500"/>
                  </a:cubicBezTo>
                  <a:cubicBezTo>
                    <a:pt x="87820" y="461920"/>
                    <a:pt x="79331" y="478127"/>
                    <a:pt x="76209" y="495300"/>
                  </a:cubicBezTo>
                  <a:cubicBezTo>
                    <a:pt x="70854" y="524751"/>
                    <a:pt x="67742" y="554567"/>
                    <a:pt x="63509" y="584200"/>
                  </a:cubicBezTo>
                  <a:cubicBezTo>
                    <a:pt x="59276" y="660400"/>
                    <a:pt x="54527" y="736573"/>
                    <a:pt x="50809" y="812800"/>
                  </a:cubicBezTo>
                  <a:cubicBezTo>
                    <a:pt x="34972" y="1137464"/>
                    <a:pt x="57709" y="1006898"/>
                    <a:pt x="25409" y="1168400"/>
                  </a:cubicBezTo>
                  <a:cubicBezTo>
                    <a:pt x="21176" y="1219200"/>
                    <a:pt x="18665" y="1270173"/>
                    <a:pt x="12709" y="1320800"/>
                  </a:cubicBezTo>
                  <a:cubicBezTo>
                    <a:pt x="-821" y="1435807"/>
                    <a:pt x="9" y="1396599"/>
                    <a:pt x="9" y="1371600"/>
                  </a:cubicBezTo>
                </a:path>
              </a:pathLst>
            </a:cu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66" name="Group 65"/>
            <p:cNvGrpSpPr/>
            <p:nvPr/>
          </p:nvGrpSpPr>
          <p:grpSpPr>
            <a:xfrm>
              <a:off x="800100" y="457200"/>
              <a:ext cx="114300" cy="1650996"/>
              <a:chOff x="0" y="0"/>
              <a:chExt cx="127000" cy="1765300"/>
            </a:xfrm>
          </p:grpSpPr>
          <p:grpSp>
            <p:nvGrpSpPr>
              <p:cNvPr id="69" name="Group 68"/>
              <p:cNvGrpSpPr/>
              <p:nvPr/>
            </p:nvGrpSpPr>
            <p:grpSpPr>
              <a:xfrm>
                <a:off x="0" y="228600"/>
                <a:ext cx="114300" cy="1536700"/>
                <a:chOff x="0" y="0"/>
                <a:chExt cx="114300" cy="1536700"/>
              </a:xfrm>
            </p:grpSpPr>
            <p:sp>
              <p:nvSpPr>
                <p:cNvPr id="71" name="Freeform 70"/>
                <p:cNvSpPr/>
                <p:nvPr/>
              </p:nvSpPr>
              <p:spPr>
                <a:xfrm>
                  <a:off x="0" y="0"/>
                  <a:ext cx="114300" cy="165100"/>
                </a:xfrm>
                <a:custGeom>
                  <a:avLst/>
                  <a:gdLst>
                    <a:gd name="connsiteX0" fmla="*/ 114506 w 178388"/>
                    <a:gd name="connsiteY0" fmla="*/ 139700 h 139709"/>
                    <a:gd name="connsiteX1" fmla="*/ 25606 w 178388"/>
                    <a:gd name="connsiteY1" fmla="*/ 127000 h 139709"/>
                    <a:gd name="connsiteX2" fmla="*/ 12906 w 178388"/>
                    <a:gd name="connsiteY2" fmla="*/ 50800 h 139709"/>
                    <a:gd name="connsiteX3" fmla="*/ 51006 w 178388"/>
                    <a:gd name="connsiteY3" fmla="*/ 38100 h 139709"/>
                    <a:gd name="connsiteX4" fmla="*/ 127206 w 178388"/>
                    <a:gd name="connsiteY4" fmla="*/ 0 h 139709"/>
                    <a:gd name="connsiteX5" fmla="*/ 165306 w 178388"/>
                    <a:gd name="connsiteY5" fmla="*/ 12700 h 139709"/>
                    <a:gd name="connsiteX6" fmla="*/ 165306 w 178388"/>
                    <a:gd name="connsiteY6" fmla="*/ 127000 h 139709"/>
                    <a:gd name="connsiteX7" fmla="*/ 114506 w 178388"/>
                    <a:gd name="connsiteY7" fmla="*/ 139700 h 13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388" h="139709">
                      <a:moveTo>
                        <a:pt x="114506" y="139700"/>
                      </a:moveTo>
                      <a:cubicBezTo>
                        <a:pt x="91223" y="139700"/>
                        <a:pt x="52960" y="139157"/>
                        <a:pt x="25606" y="127000"/>
                      </a:cubicBezTo>
                      <a:cubicBezTo>
                        <a:pt x="-3538" y="114047"/>
                        <a:pt x="-7850" y="71556"/>
                        <a:pt x="12906" y="50800"/>
                      </a:cubicBezTo>
                      <a:cubicBezTo>
                        <a:pt x="22372" y="41334"/>
                        <a:pt x="39032" y="44087"/>
                        <a:pt x="51006" y="38100"/>
                      </a:cubicBezTo>
                      <a:cubicBezTo>
                        <a:pt x="149483" y="-11139"/>
                        <a:pt x="31441" y="31922"/>
                        <a:pt x="127206" y="0"/>
                      </a:cubicBezTo>
                      <a:cubicBezTo>
                        <a:pt x="139906" y="4233"/>
                        <a:pt x="155840" y="3234"/>
                        <a:pt x="165306" y="12700"/>
                      </a:cubicBezTo>
                      <a:cubicBezTo>
                        <a:pt x="188108" y="35502"/>
                        <a:pt x="176439" y="114012"/>
                        <a:pt x="165306" y="127000"/>
                      </a:cubicBezTo>
                      <a:cubicBezTo>
                        <a:pt x="153709" y="140530"/>
                        <a:pt x="137789" y="139700"/>
                        <a:pt x="114506" y="139700"/>
                      </a:cubicBezTo>
                      <a:close/>
                    </a:path>
                  </a:pathLst>
                </a:cu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71"/>
                <p:cNvSpPr/>
                <p:nvPr/>
              </p:nvSpPr>
              <p:spPr>
                <a:xfrm>
                  <a:off x="0" y="228600"/>
                  <a:ext cx="114300" cy="165100"/>
                </a:xfrm>
                <a:custGeom>
                  <a:avLst/>
                  <a:gdLst>
                    <a:gd name="connsiteX0" fmla="*/ 114506 w 178388"/>
                    <a:gd name="connsiteY0" fmla="*/ 139700 h 139709"/>
                    <a:gd name="connsiteX1" fmla="*/ 25606 w 178388"/>
                    <a:gd name="connsiteY1" fmla="*/ 127000 h 139709"/>
                    <a:gd name="connsiteX2" fmla="*/ 12906 w 178388"/>
                    <a:gd name="connsiteY2" fmla="*/ 50800 h 139709"/>
                    <a:gd name="connsiteX3" fmla="*/ 51006 w 178388"/>
                    <a:gd name="connsiteY3" fmla="*/ 38100 h 139709"/>
                    <a:gd name="connsiteX4" fmla="*/ 127206 w 178388"/>
                    <a:gd name="connsiteY4" fmla="*/ 0 h 139709"/>
                    <a:gd name="connsiteX5" fmla="*/ 165306 w 178388"/>
                    <a:gd name="connsiteY5" fmla="*/ 12700 h 139709"/>
                    <a:gd name="connsiteX6" fmla="*/ 165306 w 178388"/>
                    <a:gd name="connsiteY6" fmla="*/ 127000 h 139709"/>
                    <a:gd name="connsiteX7" fmla="*/ 114506 w 178388"/>
                    <a:gd name="connsiteY7" fmla="*/ 139700 h 13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388" h="139709">
                      <a:moveTo>
                        <a:pt x="114506" y="139700"/>
                      </a:moveTo>
                      <a:cubicBezTo>
                        <a:pt x="91223" y="139700"/>
                        <a:pt x="52960" y="139157"/>
                        <a:pt x="25606" y="127000"/>
                      </a:cubicBezTo>
                      <a:cubicBezTo>
                        <a:pt x="-3538" y="114047"/>
                        <a:pt x="-7850" y="71556"/>
                        <a:pt x="12906" y="50800"/>
                      </a:cubicBezTo>
                      <a:cubicBezTo>
                        <a:pt x="22372" y="41334"/>
                        <a:pt x="39032" y="44087"/>
                        <a:pt x="51006" y="38100"/>
                      </a:cubicBezTo>
                      <a:cubicBezTo>
                        <a:pt x="149483" y="-11139"/>
                        <a:pt x="31441" y="31922"/>
                        <a:pt x="127206" y="0"/>
                      </a:cubicBezTo>
                      <a:cubicBezTo>
                        <a:pt x="139906" y="4233"/>
                        <a:pt x="155840" y="3234"/>
                        <a:pt x="165306" y="12700"/>
                      </a:cubicBezTo>
                      <a:cubicBezTo>
                        <a:pt x="188108" y="35502"/>
                        <a:pt x="176439" y="114012"/>
                        <a:pt x="165306" y="127000"/>
                      </a:cubicBezTo>
                      <a:cubicBezTo>
                        <a:pt x="153709" y="140530"/>
                        <a:pt x="137789" y="139700"/>
                        <a:pt x="114506" y="139700"/>
                      </a:cubicBezTo>
                      <a:close/>
                    </a:path>
                  </a:pathLst>
                </a:cu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72"/>
                <p:cNvSpPr/>
                <p:nvPr/>
              </p:nvSpPr>
              <p:spPr>
                <a:xfrm>
                  <a:off x="0" y="457200"/>
                  <a:ext cx="114300" cy="165100"/>
                </a:xfrm>
                <a:custGeom>
                  <a:avLst/>
                  <a:gdLst>
                    <a:gd name="connsiteX0" fmla="*/ 114506 w 178388"/>
                    <a:gd name="connsiteY0" fmla="*/ 139700 h 139709"/>
                    <a:gd name="connsiteX1" fmla="*/ 25606 w 178388"/>
                    <a:gd name="connsiteY1" fmla="*/ 127000 h 139709"/>
                    <a:gd name="connsiteX2" fmla="*/ 12906 w 178388"/>
                    <a:gd name="connsiteY2" fmla="*/ 50800 h 139709"/>
                    <a:gd name="connsiteX3" fmla="*/ 51006 w 178388"/>
                    <a:gd name="connsiteY3" fmla="*/ 38100 h 139709"/>
                    <a:gd name="connsiteX4" fmla="*/ 127206 w 178388"/>
                    <a:gd name="connsiteY4" fmla="*/ 0 h 139709"/>
                    <a:gd name="connsiteX5" fmla="*/ 165306 w 178388"/>
                    <a:gd name="connsiteY5" fmla="*/ 12700 h 139709"/>
                    <a:gd name="connsiteX6" fmla="*/ 165306 w 178388"/>
                    <a:gd name="connsiteY6" fmla="*/ 127000 h 139709"/>
                    <a:gd name="connsiteX7" fmla="*/ 114506 w 178388"/>
                    <a:gd name="connsiteY7" fmla="*/ 139700 h 13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388" h="139709">
                      <a:moveTo>
                        <a:pt x="114506" y="139700"/>
                      </a:moveTo>
                      <a:cubicBezTo>
                        <a:pt x="91223" y="139700"/>
                        <a:pt x="52960" y="139157"/>
                        <a:pt x="25606" y="127000"/>
                      </a:cubicBezTo>
                      <a:cubicBezTo>
                        <a:pt x="-3538" y="114047"/>
                        <a:pt x="-7850" y="71556"/>
                        <a:pt x="12906" y="50800"/>
                      </a:cubicBezTo>
                      <a:cubicBezTo>
                        <a:pt x="22372" y="41334"/>
                        <a:pt x="39032" y="44087"/>
                        <a:pt x="51006" y="38100"/>
                      </a:cubicBezTo>
                      <a:cubicBezTo>
                        <a:pt x="149483" y="-11139"/>
                        <a:pt x="31441" y="31922"/>
                        <a:pt x="127206" y="0"/>
                      </a:cubicBezTo>
                      <a:cubicBezTo>
                        <a:pt x="139906" y="4233"/>
                        <a:pt x="155840" y="3234"/>
                        <a:pt x="165306" y="12700"/>
                      </a:cubicBezTo>
                      <a:cubicBezTo>
                        <a:pt x="188108" y="35502"/>
                        <a:pt x="176439" y="114012"/>
                        <a:pt x="165306" y="127000"/>
                      </a:cubicBezTo>
                      <a:cubicBezTo>
                        <a:pt x="153709" y="140530"/>
                        <a:pt x="137789" y="139700"/>
                        <a:pt x="114506" y="139700"/>
                      </a:cubicBezTo>
                      <a:close/>
                    </a:path>
                  </a:pathLst>
                </a:cu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73"/>
                <p:cNvSpPr/>
                <p:nvPr/>
              </p:nvSpPr>
              <p:spPr>
                <a:xfrm>
                  <a:off x="0" y="685800"/>
                  <a:ext cx="114300" cy="165100"/>
                </a:xfrm>
                <a:custGeom>
                  <a:avLst/>
                  <a:gdLst>
                    <a:gd name="connsiteX0" fmla="*/ 114506 w 178388"/>
                    <a:gd name="connsiteY0" fmla="*/ 139700 h 139709"/>
                    <a:gd name="connsiteX1" fmla="*/ 25606 w 178388"/>
                    <a:gd name="connsiteY1" fmla="*/ 127000 h 139709"/>
                    <a:gd name="connsiteX2" fmla="*/ 12906 w 178388"/>
                    <a:gd name="connsiteY2" fmla="*/ 50800 h 139709"/>
                    <a:gd name="connsiteX3" fmla="*/ 51006 w 178388"/>
                    <a:gd name="connsiteY3" fmla="*/ 38100 h 139709"/>
                    <a:gd name="connsiteX4" fmla="*/ 127206 w 178388"/>
                    <a:gd name="connsiteY4" fmla="*/ 0 h 139709"/>
                    <a:gd name="connsiteX5" fmla="*/ 165306 w 178388"/>
                    <a:gd name="connsiteY5" fmla="*/ 12700 h 139709"/>
                    <a:gd name="connsiteX6" fmla="*/ 165306 w 178388"/>
                    <a:gd name="connsiteY6" fmla="*/ 127000 h 139709"/>
                    <a:gd name="connsiteX7" fmla="*/ 114506 w 178388"/>
                    <a:gd name="connsiteY7" fmla="*/ 139700 h 13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388" h="139709">
                      <a:moveTo>
                        <a:pt x="114506" y="139700"/>
                      </a:moveTo>
                      <a:cubicBezTo>
                        <a:pt x="91223" y="139700"/>
                        <a:pt x="52960" y="139157"/>
                        <a:pt x="25606" y="127000"/>
                      </a:cubicBezTo>
                      <a:cubicBezTo>
                        <a:pt x="-3538" y="114047"/>
                        <a:pt x="-7850" y="71556"/>
                        <a:pt x="12906" y="50800"/>
                      </a:cubicBezTo>
                      <a:cubicBezTo>
                        <a:pt x="22372" y="41334"/>
                        <a:pt x="39032" y="44087"/>
                        <a:pt x="51006" y="38100"/>
                      </a:cubicBezTo>
                      <a:cubicBezTo>
                        <a:pt x="149483" y="-11139"/>
                        <a:pt x="31441" y="31922"/>
                        <a:pt x="127206" y="0"/>
                      </a:cubicBezTo>
                      <a:cubicBezTo>
                        <a:pt x="139906" y="4233"/>
                        <a:pt x="155840" y="3234"/>
                        <a:pt x="165306" y="12700"/>
                      </a:cubicBezTo>
                      <a:cubicBezTo>
                        <a:pt x="188108" y="35502"/>
                        <a:pt x="176439" y="114012"/>
                        <a:pt x="165306" y="127000"/>
                      </a:cubicBezTo>
                      <a:cubicBezTo>
                        <a:pt x="153709" y="140530"/>
                        <a:pt x="137789" y="139700"/>
                        <a:pt x="114506" y="139700"/>
                      </a:cubicBezTo>
                      <a:close/>
                    </a:path>
                  </a:pathLst>
                </a:cu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Freeform 74"/>
                <p:cNvSpPr/>
                <p:nvPr/>
              </p:nvSpPr>
              <p:spPr>
                <a:xfrm>
                  <a:off x="0" y="914400"/>
                  <a:ext cx="114300" cy="165100"/>
                </a:xfrm>
                <a:custGeom>
                  <a:avLst/>
                  <a:gdLst>
                    <a:gd name="connsiteX0" fmla="*/ 114506 w 178388"/>
                    <a:gd name="connsiteY0" fmla="*/ 139700 h 139709"/>
                    <a:gd name="connsiteX1" fmla="*/ 25606 w 178388"/>
                    <a:gd name="connsiteY1" fmla="*/ 127000 h 139709"/>
                    <a:gd name="connsiteX2" fmla="*/ 12906 w 178388"/>
                    <a:gd name="connsiteY2" fmla="*/ 50800 h 139709"/>
                    <a:gd name="connsiteX3" fmla="*/ 51006 w 178388"/>
                    <a:gd name="connsiteY3" fmla="*/ 38100 h 139709"/>
                    <a:gd name="connsiteX4" fmla="*/ 127206 w 178388"/>
                    <a:gd name="connsiteY4" fmla="*/ 0 h 139709"/>
                    <a:gd name="connsiteX5" fmla="*/ 165306 w 178388"/>
                    <a:gd name="connsiteY5" fmla="*/ 12700 h 139709"/>
                    <a:gd name="connsiteX6" fmla="*/ 165306 w 178388"/>
                    <a:gd name="connsiteY6" fmla="*/ 127000 h 139709"/>
                    <a:gd name="connsiteX7" fmla="*/ 114506 w 178388"/>
                    <a:gd name="connsiteY7" fmla="*/ 139700 h 13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388" h="139709">
                      <a:moveTo>
                        <a:pt x="114506" y="139700"/>
                      </a:moveTo>
                      <a:cubicBezTo>
                        <a:pt x="91223" y="139700"/>
                        <a:pt x="52960" y="139157"/>
                        <a:pt x="25606" y="127000"/>
                      </a:cubicBezTo>
                      <a:cubicBezTo>
                        <a:pt x="-3538" y="114047"/>
                        <a:pt x="-7850" y="71556"/>
                        <a:pt x="12906" y="50800"/>
                      </a:cubicBezTo>
                      <a:cubicBezTo>
                        <a:pt x="22372" y="41334"/>
                        <a:pt x="39032" y="44087"/>
                        <a:pt x="51006" y="38100"/>
                      </a:cubicBezTo>
                      <a:cubicBezTo>
                        <a:pt x="149483" y="-11139"/>
                        <a:pt x="31441" y="31922"/>
                        <a:pt x="127206" y="0"/>
                      </a:cubicBezTo>
                      <a:cubicBezTo>
                        <a:pt x="139906" y="4233"/>
                        <a:pt x="155840" y="3234"/>
                        <a:pt x="165306" y="12700"/>
                      </a:cubicBezTo>
                      <a:cubicBezTo>
                        <a:pt x="188108" y="35502"/>
                        <a:pt x="176439" y="114012"/>
                        <a:pt x="165306" y="127000"/>
                      </a:cubicBezTo>
                      <a:cubicBezTo>
                        <a:pt x="153709" y="140530"/>
                        <a:pt x="137789" y="139700"/>
                        <a:pt x="114506" y="139700"/>
                      </a:cubicBezTo>
                      <a:close/>
                    </a:path>
                  </a:pathLst>
                </a:cu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75"/>
                <p:cNvSpPr/>
                <p:nvPr/>
              </p:nvSpPr>
              <p:spPr>
                <a:xfrm>
                  <a:off x="0" y="1143000"/>
                  <a:ext cx="114300" cy="165100"/>
                </a:xfrm>
                <a:custGeom>
                  <a:avLst/>
                  <a:gdLst>
                    <a:gd name="connsiteX0" fmla="*/ 114506 w 178388"/>
                    <a:gd name="connsiteY0" fmla="*/ 139700 h 139709"/>
                    <a:gd name="connsiteX1" fmla="*/ 25606 w 178388"/>
                    <a:gd name="connsiteY1" fmla="*/ 127000 h 139709"/>
                    <a:gd name="connsiteX2" fmla="*/ 12906 w 178388"/>
                    <a:gd name="connsiteY2" fmla="*/ 50800 h 139709"/>
                    <a:gd name="connsiteX3" fmla="*/ 51006 w 178388"/>
                    <a:gd name="connsiteY3" fmla="*/ 38100 h 139709"/>
                    <a:gd name="connsiteX4" fmla="*/ 127206 w 178388"/>
                    <a:gd name="connsiteY4" fmla="*/ 0 h 139709"/>
                    <a:gd name="connsiteX5" fmla="*/ 165306 w 178388"/>
                    <a:gd name="connsiteY5" fmla="*/ 12700 h 139709"/>
                    <a:gd name="connsiteX6" fmla="*/ 165306 w 178388"/>
                    <a:gd name="connsiteY6" fmla="*/ 127000 h 139709"/>
                    <a:gd name="connsiteX7" fmla="*/ 114506 w 178388"/>
                    <a:gd name="connsiteY7" fmla="*/ 139700 h 13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388" h="139709">
                      <a:moveTo>
                        <a:pt x="114506" y="139700"/>
                      </a:moveTo>
                      <a:cubicBezTo>
                        <a:pt x="91223" y="139700"/>
                        <a:pt x="52960" y="139157"/>
                        <a:pt x="25606" y="127000"/>
                      </a:cubicBezTo>
                      <a:cubicBezTo>
                        <a:pt x="-3538" y="114047"/>
                        <a:pt x="-7850" y="71556"/>
                        <a:pt x="12906" y="50800"/>
                      </a:cubicBezTo>
                      <a:cubicBezTo>
                        <a:pt x="22372" y="41334"/>
                        <a:pt x="39032" y="44087"/>
                        <a:pt x="51006" y="38100"/>
                      </a:cubicBezTo>
                      <a:cubicBezTo>
                        <a:pt x="149483" y="-11139"/>
                        <a:pt x="31441" y="31922"/>
                        <a:pt x="127206" y="0"/>
                      </a:cubicBezTo>
                      <a:cubicBezTo>
                        <a:pt x="139906" y="4233"/>
                        <a:pt x="155840" y="3234"/>
                        <a:pt x="165306" y="12700"/>
                      </a:cubicBezTo>
                      <a:cubicBezTo>
                        <a:pt x="188108" y="35502"/>
                        <a:pt x="176439" y="114012"/>
                        <a:pt x="165306" y="127000"/>
                      </a:cubicBezTo>
                      <a:cubicBezTo>
                        <a:pt x="153709" y="140530"/>
                        <a:pt x="137789" y="139700"/>
                        <a:pt x="114506" y="139700"/>
                      </a:cubicBezTo>
                      <a:close/>
                    </a:path>
                  </a:pathLst>
                </a:cu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Freeform 76"/>
                <p:cNvSpPr/>
                <p:nvPr/>
              </p:nvSpPr>
              <p:spPr>
                <a:xfrm>
                  <a:off x="0" y="1371600"/>
                  <a:ext cx="114300" cy="165100"/>
                </a:xfrm>
                <a:custGeom>
                  <a:avLst/>
                  <a:gdLst>
                    <a:gd name="connsiteX0" fmla="*/ 114506 w 178388"/>
                    <a:gd name="connsiteY0" fmla="*/ 139700 h 139709"/>
                    <a:gd name="connsiteX1" fmla="*/ 25606 w 178388"/>
                    <a:gd name="connsiteY1" fmla="*/ 127000 h 139709"/>
                    <a:gd name="connsiteX2" fmla="*/ 12906 w 178388"/>
                    <a:gd name="connsiteY2" fmla="*/ 50800 h 139709"/>
                    <a:gd name="connsiteX3" fmla="*/ 51006 w 178388"/>
                    <a:gd name="connsiteY3" fmla="*/ 38100 h 139709"/>
                    <a:gd name="connsiteX4" fmla="*/ 127206 w 178388"/>
                    <a:gd name="connsiteY4" fmla="*/ 0 h 139709"/>
                    <a:gd name="connsiteX5" fmla="*/ 165306 w 178388"/>
                    <a:gd name="connsiteY5" fmla="*/ 12700 h 139709"/>
                    <a:gd name="connsiteX6" fmla="*/ 165306 w 178388"/>
                    <a:gd name="connsiteY6" fmla="*/ 127000 h 139709"/>
                    <a:gd name="connsiteX7" fmla="*/ 114506 w 178388"/>
                    <a:gd name="connsiteY7" fmla="*/ 139700 h 13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388" h="139709">
                      <a:moveTo>
                        <a:pt x="114506" y="139700"/>
                      </a:moveTo>
                      <a:cubicBezTo>
                        <a:pt x="91223" y="139700"/>
                        <a:pt x="52960" y="139157"/>
                        <a:pt x="25606" y="127000"/>
                      </a:cubicBezTo>
                      <a:cubicBezTo>
                        <a:pt x="-3538" y="114047"/>
                        <a:pt x="-7850" y="71556"/>
                        <a:pt x="12906" y="50800"/>
                      </a:cubicBezTo>
                      <a:cubicBezTo>
                        <a:pt x="22372" y="41334"/>
                        <a:pt x="39032" y="44087"/>
                        <a:pt x="51006" y="38100"/>
                      </a:cubicBezTo>
                      <a:cubicBezTo>
                        <a:pt x="149483" y="-11139"/>
                        <a:pt x="31441" y="31922"/>
                        <a:pt x="127206" y="0"/>
                      </a:cubicBezTo>
                      <a:cubicBezTo>
                        <a:pt x="139906" y="4233"/>
                        <a:pt x="155840" y="3234"/>
                        <a:pt x="165306" y="12700"/>
                      </a:cubicBezTo>
                      <a:cubicBezTo>
                        <a:pt x="188108" y="35502"/>
                        <a:pt x="176439" y="114012"/>
                        <a:pt x="165306" y="127000"/>
                      </a:cubicBezTo>
                      <a:cubicBezTo>
                        <a:pt x="153709" y="140530"/>
                        <a:pt x="137789" y="139700"/>
                        <a:pt x="114506" y="139700"/>
                      </a:cubicBezTo>
                      <a:close/>
                    </a:path>
                  </a:pathLst>
                </a:cu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0" name="Freeform 69"/>
              <p:cNvSpPr/>
              <p:nvPr/>
            </p:nvSpPr>
            <p:spPr>
              <a:xfrm>
                <a:off x="12700" y="0"/>
                <a:ext cx="114300" cy="165100"/>
              </a:xfrm>
              <a:custGeom>
                <a:avLst/>
                <a:gdLst>
                  <a:gd name="connsiteX0" fmla="*/ 114506 w 178388"/>
                  <a:gd name="connsiteY0" fmla="*/ 139700 h 139709"/>
                  <a:gd name="connsiteX1" fmla="*/ 25606 w 178388"/>
                  <a:gd name="connsiteY1" fmla="*/ 127000 h 139709"/>
                  <a:gd name="connsiteX2" fmla="*/ 12906 w 178388"/>
                  <a:gd name="connsiteY2" fmla="*/ 50800 h 139709"/>
                  <a:gd name="connsiteX3" fmla="*/ 51006 w 178388"/>
                  <a:gd name="connsiteY3" fmla="*/ 38100 h 139709"/>
                  <a:gd name="connsiteX4" fmla="*/ 127206 w 178388"/>
                  <a:gd name="connsiteY4" fmla="*/ 0 h 139709"/>
                  <a:gd name="connsiteX5" fmla="*/ 165306 w 178388"/>
                  <a:gd name="connsiteY5" fmla="*/ 12700 h 139709"/>
                  <a:gd name="connsiteX6" fmla="*/ 165306 w 178388"/>
                  <a:gd name="connsiteY6" fmla="*/ 127000 h 139709"/>
                  <a:gd name="connsiteX7" fmla="*/ 114506 w 178388"/>
                  <a:gd name="connsiteY7" fmla="*/ 139700 h 13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388" h="139709">
                    <a:moveTo>
                      <a:pt x="114506" y="139700"/>
                    </a:moveTo>
                    <a:cubicBezTo>
                      <a:pt x="91223" y="139700"/>
                      <a:pt x="52960" y="139157"/>
                      <a:pt x="25606" y="127000"/>
                    </a:cubicBezTo>
                    <a:cubicBezTo>
                      <a:pt x="-3538" y="114047"/>
                      <a:pt x="-7850" y="71556"/>
                      <a:pt x="12906" y="50800"/>
                    </a:cubicBezTo>
                    <a:cubicBezTo>
                      <a:pt x="22372" y="41334"/>
                      <a:pt x="39032" y="44087"/>
                      <a:pt x="51006" y="38100"/>
                    </a:cubicBezTo>
                    <a:cubicBezTo>
                      <a:pt x="149483" y="-11139"/>
                      <a:pt x="31441" y="31922"/>
                      <a:pt x="127206" y="0"/>
                    </a:cubicBezTo>
                    <a:cubicBezTo>
                      <a:pt x="139906" y="4233"/>
                      <a:pt x="155840" y="3234"/>
                      <a:pt x="165306" y="12700"/>
                    </a:cubicBezTo>
                    <a:cubicBezTo>
                      <a:pt x="188108" y="35502"/>
                      <a:pt x="176439" y="114012"/>
                      <a:pt x="165306" y="127000"/>
                    </a:cubicBezTo>
                    <a:cubicBezTo>
                      <a:pt x="153709" y="140530"/>
                      <a:pt x="137789" y="139700"/>
                      <a:pt x="114506" y="139700"/>
                    </a:cubicBezTo>
                    <a:close/>
                  </a:path>
                </a:pathLst>
              </a:custGeom>
              <a:solidFill>
                <a:schemeClr val="bg1"/>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7" name="Freeform 66"/>
            <p:cNvSpPr/>
            <p:nvPr/>
          </p:nvSpPr>
          <p:spPr>
            <a:xfrm>
              <a:off x="228600" y="0"/>
              <a:ext cx="45085" cy="2071370"/>
            </a:xfrm>
            <a:custGeom>
              <a:avLst/>
              <a:gdLst>
                <a:gd name="connsiteX0" fmla="*/ 76209 w 102363"/>
                <a:gd name="connsiteY0" fmla="*/ 0 h 1398793"/>
                <a:gd name="connsiteX1" fmla="*/ 101609 w 102363"/>
                <a:gd name="connsiteY1" fmla="*/ 88900 h 1398793"/>
                <a:gd name="connsiteX2" fmla="*/ 88909 w 102363"/>
                <a:gd name="connsiteY2" fmla="*/ 444500 h 1398793"/>
                <a:gd name="connsiteX3" fmla="*/ 76209 w 102363"/>
                <a:gd name="connsiteY3" fmla="*/ 495300 h 1398793"/>
                <a:gd name="connsiteX4" fmla="*/ 63509 w 102363"/>
                <a:gd name="connsiteY4" fmla="*/ 584200 h 1398793"/>
                <a:gd name="connsiteX5" fmla="*/ 50809 w 102363"/>
                <a:gd name="connsiteY5" fmla="*/ 812800 h 1398793"/>
                <a:gd name="connsiteX6" fmla="*/ 25409 w 102363"/>
                <a:gd name="connsiteY6" fmla="*/ 1168400 h 1398793"/>
                <a:gd name="connsiteX7" fmla="*/ 12709 w 102363"/>
                <a:gd name="connsiteY7" fmla="*/ 1320800 h 1398793"/>
                <a:gd name="connsiteX8" fmla="*/ 9 w 102363"/>
                <a:gd name="connsiteY8" fmla="*/ 1371600 h 139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63" h="1398793">
                  <a:moveTo>
                    <a:pt x="76209" y="0"/>
                  </a:moveTo>
                  <a:cubicBezTo>
                    <a:pt x="84676" y="29633"/>
                    <a:pt x="100729" y="58093"/>
                    <a:pt x="101609" y="88900"/>
                  </a:cubicBezTo>
                  <a:cubicBezTo>
                    <a:pt x="104996" y="207461"/>
                    <a:pt x="96308" y="326122"/>
                    <a:pt x="88909" y="444500"/>
                  </a:cubicBezTo>
                  <a:cubicBezTo>
                    <a:pt x="87820" y="461920"/>
                    <a:pt x="79331" y="478127"/>
                    <a:pt x="76209" y="495300"/>
                  </a:cubicBezTo>
                  <a:cubicBezTo>
                    <a:pt x="70854" y="524751"/>
                    <a:pt x="67742" y="554567"/>
                    <a:pt x="63509" y="584200"/>
                  </a:cubicBezTo>
                  <a:cubicBezTo>
                    <a:pt x="59276" y="660400"/>
                    <a:pt x="54527" y="736573"/>
                    <a:pt x="50809" y="812800"/>
                  </a:cubicBezTo>
                  <a:cubicBezTo>
                    <a:pt x="34972" y="1137464"/>
                    <a:pt x="57709" y="1006898"/>
                    <a:pt x="25409" y="1168400"/>
                  </a:cubicBezTo>
                  <a:cubicBezTo>
                    <a:pt x="21176" y="1219200"/>
                    <a:pt x="18665" y="1270173"/>
                    <a:pt x="12709" y="1320800"/>
                  </a:cubicBezTo>
                  <a:cubicBezTo>
                    <a:pt x="-821" y="1435807"/>
                    <a:pt x="9" y="1396599"/>
                    <a:pt x="9" y="1371600"/>
                  </a:cubicBezTo>
                </a:path>
              </a:pathLst>
            </a:cu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67"/>
            <p:cNvSpPr/>
            <p:nvPr/>
          </p:nvSpPr>
          <p:spPr>
            <a:xfrm>
              <a:off x="0" y="0"/>
              <a:ext cx="45085" cy="2071370"/>
            </a:xfrm>
            <a:custGeom>
              <a:avLst/>
              <a:gdLst>
                <a:gd name="connsiteX0" fmla="*/ 76209 w 102363"/>
                <a:gd name="connsiteY0" fmla="*/ 0 h 1398793"/>
                <a:gd name="connsiteX1" fmla="*/ 101609 w 102363"/>
                <a:gd name="connsiteY1" fmla="*/ 88900 h 1398793"/>
                <a:gd name="connsiteX2" fmla="*/ 88909 w 102363"/>
                <a:gd name="connsiteY2" fmla="*/ 444500 h 1398793"/>
                <a:gd name="connsiteX3" fmla="*/ 76209 w 102363"/>
                <a:gd name="connsiteY3" fmla="*/ 495300 h 1398793"/>
                <a:gd name="connsiteX4" fmla="*/ 63509 w 102363"/>
                <a:gd name="connsiteY4" fmla="*/ 584200 h 1398793"/>
                <a:gd name="connsiteX5" fmla="*/ 50809 w 102363"/>
                <a:gd name="connsiteY5" fmla="*/ 812800 h 1398793"/>
                <a:gd name="connsiteX6" fmla="*/ 25409 w 102363"/>
                <a:gd name="connsiteY6" fmla="*/ 1168400 h 1398793"/>
                <a:gd name="connsiteX7" fmla="*/ 12709 w 102363"/>
                <a:gd name="connsiteY7" fmla="*/ 1320800 h 1398793"/>
                <a:gd name="connsiteX8" fmla="*/ 9 w 102363"/>
                <a:gd name="connsiteY8" fmla="*/ 1371600 h 139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63" h="1398793">
                  <a:moveTo>
                    <a:pt x="76209" y="0"/>
                  </a:moveTo>
                  <a:cubicBezTo>
                    <a:pt x="84676" y="29633"/>
                    <a:pt x="100729" y="58093"/>
                    <a:pt x="101609" y="88900"/>
                  </a:cubicBezTo>
                  <a:cubicBezTo>
                    <a:pt x="104996" y="207461"/>
                    <a:pt x="96308" y="326122"/>
                    <a:pt x="88909" y="444500"/>
                  </a:cubicBezTo>
                  <a:cubicBezTo>
                    <a:pt x="87820" y="461920"/>
                    <a:pt x="79331" y="478127"/>
                    <a:pt x="76209" y="495300"/>
                  </a:cubicBezTo>
                  <a:cubicBezTo>
                    <a:pt x="70854" y="524751"/>
                    <a:pt x="67742" y="554567"/>
                    <a:pt x="63509" y="584200"/>
                  </a:cubicBezTo>
                  <a:cubicBezTo>
                    <a:pt x="59276" y="660400"/>
                    <a:pt x="54527" y="736573"/>
                    <a:pt x="50809" y="812800"/>
                  </a:cubicBezTo>
                  <a:cubicBezTo>
                    <a:pt x="34972" y="1137464"/>
                    <a:pt x="57709" y="1006898"/>
                    <a:pt x="25409" y="1168400"/>
                  </a:cubicBezTo>
                  <a:cubicBezTo>
                    <a:pt x="21176" y="1219200"/>
                    <a:pt x="18665" y="1270173"/>
                    <a:pt x="12709" y="1320800"/>
                  </a:cubicBezTo>
                  <a:cubicBezTo>
                    <a:pt x="-821" y="1435807"/>
                    <a:pt x="9" y="1396599"/>
                    <a:pt x="9" y="1371600"/>
                  </a:cubicBezTo>
                </a:path>
              </a:pathLst>
            </a:cu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 name="Group 2"/>
          <p:cNvGrpSpPr/>
          <p:nvPr/>
        </p:nvGrpSpPr>
        <p:grpSpPr>
          <a:xfrm>
            <a:off x="5583875" y="1452805"/>
            <a:ext cx="1246139" cy="1444221"/>
            <a:chOff x="6526186" y="1452805"/>
            <a:chExt cx="1246139" cy="1444221"/>
          </a:xfrm>
        </p:grpSpPr>
        <p:pic>
          <p:nvPicPr>
            <p:cNvPr id="86" name="Picture 85"/>
            <p:cNvPicPr>
              <a:picLocks noChangeAspect="1"/>
            </p:cNvPicPr>
            <p:nvPr/>
          </p:nvPicPr>
          <p:blipFill rotWithShape="1">
            <a:blip r:embed="rId7">
              <a:extLst>
                <a:ext uri="{28A0092B-C50C-407E-A947-70E740481C1C}">
                  <a14:useLocalDpi xmlns:a14="http://schemas.microsoft.com/office/drawing/2010/main" val="0"/>
                </a:ext>
              </a:extLst>
            </a:blip>
            <a:srcRect t="2223" r="75603" b="-1"/>
            <a:stretch/>
          </p:blipFill>
          <p:spPr bwMode="auto">
            <a:xfrm>
              <a:off x="7097611" y="1452805"/>
              <a:ext cx="319114" cy="1444221"/>
            </a:xfrm>
            <a:prstGeom prst="rect">
              <a:avLst/>
            </a:prstGeom>
            <a:noFill/>
            <a:ln>
              <a:noFill/>
            </a:ln>
          </p:spPr>
        </p:pic>
        <p:pic>
          <p:nvPicPr>
            <p:cNvPr id="91" name="Picture 90"/>
            <p:cNvPicPr/>
            <p:nvPr/>
          </p:nvPicPr>
          <p:blipFill rotWithShape="1">
            <a:blip r:embed="rId7">
              <a:extLst>
                <a:ext uri="{28A0092B-C50C-407E-A947-70E740481C1C}">
                  <a14:useLocalDpi xmlns:a14="http://schemas.microsoft.com/office/drawing/2010/main" val="0"/>
                </a:ext>
              </a:extLst>
            </a:blip>
            <a:srcRect l="44684" t="24980" r="28081" b="-861"/>
            <a:stretch/>
          </p:blipFill>
          <p:spPr bwMode="auto">
            <a:xfrm>
              <a:off x="7416725" y="1778791"/>
              <a:ext cx="355600" cy="1118235"/>
            </a:xfrm>
            <a:prstGeom prst="rect">
              <a:avLst/>
            </a:prstGeom>
            <a:noFill/>
            <a:ln>
              <a:noFill/>
            </a:ln>
            <a:extLst>
              <a:ext uri="{53640926-AAD7-44D8-BBD7-CCE9431645EC}">
                <a14:shadowObscured xmlns:a14="http://schemas.microsoft.com/office/drawing/2010/main"/>
              </a:ext>
            </a:extLst>
          </p:spPr>
        </p:pic>
        <p:pic>
          <p:nvPicPr>
            <p:cNvPr id="92" name="Picture 91"/>
            <p:cNvPicPr>
              <a:picLocks noChangeAspect="1"/>
            </p:cNvPicPr>
            <p:nvPr/>
          </p:nvPicPr>
          <p:blipFill rotWithShape="1">
            <a:blip r:embed="rId7">
              <a:extLst>
                <a:ext uri="{28A0092B-C50C-407E-A947-70E740481C1C}">
                  <a14:useLocalDpi xmlns:a14="http://schemas.microsoft.com/office/drawing/2010/main" val="0"/>
                </a:ext>
              </a:extLst>
            </a:blip>
            <a:srcRect t="2223" r="56315" b="-1"/>
            <a:stretch/>
          </p:blipFill>
          <p:spPr bwMode="auto">
            <a:xfrm>
              <a:off x="6526186" y="1452805"/>
              <a:ext cx="571425" cy="1444221"/>
            </a:xfrm>
            <a:prstGeom prst="rect">
              <a:avLst/>
            </a:prstGeom>
            <a:noFill/>
            <a:ln>
              <a:noFill/>
            </a:ln>
          </p:spPr>
        </p:pic>
      </p:grpSp>
    </p:spTree>
    <p:extLst>
      <p:ext uri="{BB962C8B-B14F-4D97-AF65-F5344CB8AC3E}">
        <p14:creationId xmlns:p14="http://schemas.microsoft.com/office/powerpoint/2010/main" val="2366064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A: Tens and Ones</a:t>
            </a:r>
            <a:endParaRPr lang="en-US" dirty="0"/>
          </a:p>
        </p:txBody>
      </p:sp>
      <p:sp>
        <p:nvSpPr>
          <p:cNvPr id="4" name="Content Placeholder 3"/>
          <p:cNvSpPr>
            <a:spLocks noGrp="1"/>
          </p:cNvSpPr>
          <p:nvPr>
            <p:ph idx="1"/>
          </p:nvPr>
        </p:nvSpPr>
        <p:spPr/>
        <p:txBody>
          <a:bodyPr/>
          <a:lstStyle/>
          <a:p>
            <a:r>
              <a:rPr lang="en-US" dirty="0" smtClean="0"/>
              <a:t>Key Learning:</a:t>
            </a:r>
          </a:p>
          <a:p>
            <a:pPr marL="457200" indent="-457200">
              <a:buFont typeface="Arial"/>
              <a:buChar char="•"/>
            </a:pPr>
            <a:r>
              <a:rPr lang="en-US" sz="2000" dirty="0" smtClean="0"/>
              <a:t>Efficiency of 10 as a unit</a:t>
            </a:r>
          </a:p>
          <a:p>
            <a:pPr marL="457200" indent="-457200">
              <a:buFont typeface="Arial"/>
              <a:buChar char="•"/>
            </a:pPr>
            <a:r>
              <a:rPr lang="en-US" sz="2000" dirty="0" smtClean="0"/>
              <a:t>Use of the place value to represent and decompose 2-digit numbers</a:t>
            </a:r>
          </a:p>
          <a:p>
            <a:pPr marL="457200" indent="-457200">
              <a:buFont typeface="Arial"/>
              <a:buChar char="•"/>
            </a:pPr>
            <a:r>
              <a:rPr lang="en-US" sz="2000" dirty="0" smtClean="0"/>
              <a:t>Two-digit numbers can be represented as </a:t>
            </a:r>
          </a:p>
          <a:p>
            <a:pPr marL="0" indent="0"/>
            <a:r>
              <a:rPr lang="en-US" sz="2000" dirty="0" smtClean="0"/>
              <a:t>	tens and ones or just ones.</a:t>
            </a:r>
          </a:p>
          <a:p>
            <a:pPr>
              <a:buFont typeface="Arial"/>
              <a:buChar char="•"/>
            </a:pPr>
            <a:r>
              <a:rPr lang="en-US" sz="2000" dirty="0" smtClean="0"/>
              <a:t>Write two-digit numbers as addition sentences</a:t>
            </a:r>
          </a:p>
          <a:p>
            <a:pPr>
              <a:buFont typeface="Arial"/>
              <a:buChar char="•"/>
            </a:pPr>
            <a:r>
              <a:rPr lang="en-US" sz="2000" dirty="0" smtClean="0"/>
              <a:t>Use dimes and pennies as representations of tens and ones.</a:t>
            </a:r>
          </a:p>
          <a:p>
            <a:pPr marL="0" indent="0"/>
            <a:r>
              <a:rPr lang="en-US" sz="2000" dirty="0" smtClean="0"/>
              <a:t> </a:t>
            </a:r>
          </a:p>
          <a:p>
            <a:pPr marL="457200" indent="-457200">
              <a:buFont typeface="Arial"/>
              <a:buChar char="•"/>
            </a:pPr>
            <a:endParaRPr lang="en-US" dirty="0"/>
          </a:p>
        </p:txBody>
      </p:sp>
      <p:sp>
        <p:nvSpPr>
          <p:cNvPr id="5" name="Text Placeholder 4"/>
          <p:cNvSpPr>
            <a:spLocks noGrp="1"/>
          </p:cNvSpPr>
          <p:nvPr>
            <p:ph type="body" sz="quarter" idx="11"/>
          </p:nvPr>
        </p:nvSpPr>
        <p:spPr/>
        <p:txBody>
          <a:bodyPr/>
          <a:lstStyle/>
          <a:p>
            <a:r>
              <a:rPr lang="en-US" dirty="0" smtClean="0"/>
              <a:t>Lessons 1-6</a:t>
            </a:r>
            <a:endParaRPr lang="en-US" dirty="0"/>
          </a:p>
        </p:txBody>
      </p:sp>
    </p:spTree>
    <p:extLst>
      <p:ext uri="{BB962C8B-B14F-4D97-AF65-F5344CB8AC3E}">
        <p14:creationId xmlns:p14="http://schemas.microsoft.com/office/powerpoint/2010/main" val="3071052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B: Comparison of Pairs of Two-Digit Numbers</a:t>
            </a:r>
            <a:endParaRPr lang="en-US" dirty="0"/>
          </a:p>
        </p:txBody>
      </p:sp>
      <p:sp>
        <p:nvSpPr>
          <p:cNvPr id="4" name="Content Placeholder 3"/>
          <p:cNvSpPr>
            <a:spLocks noGrp="1"/>
          </p:cNvSpPr>
          <p:nvPr>
            <p:ph idx="1"/>
          </p:nvPr>
        </p:nvSpPr>
        <p:spPr>
          <a:xfrm>
            <a:off x="457200" y="3708400"/>
            <a:ext cx="8229600" cy="2224200"/>
          </a:xfrm>
        </p:spPr>
        <p:txBody>
          <a:bodyPr/>
          <a:lstStyle/>
          <a:p>
            <a:r>
              <a:rPr lang="en-US" dirty="0" smtClean="0"/>
              <a:t>What is this students’ misunderstanding?</a:t>
            </a:r>
            <a:endParaRPr lang="en-US" dirty="0"/>
          </a:p>
        </p:txBody>
      </p:sp>
      <p:sp>
        <p:nvSpPr>
          <p:cNvPr id="5" name="Text Placeholder 4"/>
          <p:cNvSpPr>
            <a:spLocks noGrp="1"/>
          </p:cNvSpPr>
          <p:nvPr>
            <p:ph type="body" sz="quarter" idx="11"/>
          </p:nvPr>
        </p:nvSpPr>
        <p:spPr/>
        <p:txBody>
          <a:bodyPr/>
          <a:lstStyle/>
          <a:p>
            <a:r>
              <a:rPr lang="en-US" dirty="0" smtClean="0"/>
              <a:t>Lesson 7-10</a:t>
            </a:r>
            <a:endParaRPr lang="en-US" dirty="0"/>
          </a:p>
        </p:txBody>
      </p:sp>
      <p:sp>
        <p:nvSpPr>
          <p:cNvPr id="6" name="TextBox 5"/>
          <p:cNvSpPr txBox="1"/>
          <p:nvPr/>
        </p:nvSpPr>
        <p:spPr>
          <a:xfrm>
            <a:off x="3822700" y="1974592"/>
            <a:ext cx="2197100" cy="1733808"/>
          </a:xfrm>
          <a:prstGeom prst="rect">
            <a:avLst/>
          </a:prstGeom>
          <a:noFill/>
        </p:spPr>
        <p:txBody>
          <a:bodyPr wrap="square" rtlCol="0">
            <a:spAutoFit/>
          </a:bodyPr>
          <a:lstStyle/>
          <a:p>
            <a:r>
              <a:rPr lang="en-US" sz="8000" b="1" dirty="0">
                <a:solidFill>
                  <a:schemeClr val="accent1">
                    <a:lumMod val="50000"/>
                  </a:schemeClr>
                </a:solidFill>
                <a:latin typeface="+mn-lt"/>
              </a:rPr>
              <a:t>19 &gt; 30</a:t>
            </a:r>
          </a:p>
          <a:p>
            <a:endParaRPr lang="en-US" sz="8000" b="1" dirty="0">
              <a:solidFill>
                <a:schemeClr val="accent1">
                  <a:lumMod val="50000"/>
                </a:schemeClr>
              </a:solidFill>
              <a:latin typeface="+mn-lt"/>
            </a:endParaRPr>
          </a:p>
        </p:txBody>
      </p:sp>
      <p:sp>
        <p:nvSpPr>
          <p:cNvPr id="7" name="Cloud Callout 6"/>
          <p:cNvSpPr/>
          <p:nvPr/>
        </p:nvSpPr>
        <p:spPr>
          <a:xfrm>
            <a:off x="3403600" y="1913473"/>
            <a:ext cx="3238500" cy="1579027"/>
          </a:xfrm>
          <a:prstGeom prst="cloudCallout">
            <a:avLst>
              <a:gd name="adj1" fmla="val 45091"/>
              <a:gd name="adj2" fmla="val 48023"/>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286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B: Comparison of Pairs of Two-Digit Numbers</a:t>
            </a:r>
            <a:endParaRPr lang="en-US" dirty="0"/>
          </a:p>
        </p:txBody>
      </p:sp>
      <p:sp>
        <p:nvSpPr>
          <p:cNvPr id="4" name="Content Placeholder 3"/>
          <p:cNvSpPr>
            <a:spLocks noGrp="1"/>
          </p:cNvSpPr>
          <p:nvPr>
            <p:ph idx="1"/>
          </p:nvPr>
        </p:nvSpPr>
        <p:spPr>
          <a:xfrm>
            <a:off x="457200" y="2463800"/>
            <a:ext cx="8229600" cy="3468800"/>
          </a:xfrm>
        </p:spPr>
        <p:txBody>
          <a:bodyPr/>
          <a:lstStyle/>
          <a:p>
            <a:r>
              <a:rPr lang="en-US" dirty="0" smtClean="0"/>
              <a:t>Key Learning:</a:t>
            </a:r>
          </a:p>
          <a:p>
            <a:pPr marL="457200" indent="-457200">
              <a:buFont typeface="Arial"/>
              <a:buChar char="•"/>
            </a:pPr>
            <a:r>
              <a:rPr lang="en-US" dirty="0" smtClean="0"/>
              <a:t>Comparison of quantities</a:t>
            </a:r>
          </a:p>
          <a:p>
            <a:pPr marL="457200" indent="-457200">
              <a:buFont typeface="Arial"/>
              <a:buChar char="•"/>
            </a:pPr>
            <a:r>
              <a:rPr lang="en-US" dirty="0" smtClean="0"/>
              <a:t>Comparing quantities from left to right</a:t>
            </a:r>
          </a:p>
          <a:p>
            <a:pPr marL="457200" indent="-457200">
              <a:buFont typeface="Arial"/>
              <a:buChar char="•"/>
            </a:pPr>
            <a:r>
              <a:rPr lang="en-US" dirty="0" smtClean="0"/>
              <a:t>Using &lt;, &gt;, and = symbols</a:t>
            </a:r>
            <a:endParaRPr lang="en-US" dirty="0"/>
          </a:p>
        </p:txBody>
      </p:sp>
      <p:sp>
        <p:nvSpPr>
          <p:cNvPr id="5" name="Text Placeholder 4"/>
          <p:cNvSpPr>
            <a:spLocks noGrp="1"/>
          </p:cNvSpPr>
          <p:nvPr>
            <p:ph type="body" sz="quarter" idx="11"/>
          </p:nvPr>
        </p:nvSpPr>
        <p:spPr/>
        <p:txBody>
          <a:bodyPr/>
          <a:lstStyle/>
          <a:p>
            <a:r>
              <a:rPr lang="en-US" dirty="0" smtClean="0"/>
              <a:t>Lessons 7-10</a:t>
            </a:r>
            <a:endParaRPr lang="en-US" dirty="0"/>
          </a:p>
        </p:txBody>
      </p:sp>
    </p:spTree>
    <p:extLst>
      <p:ext uri="{BB962C8B-B14F-4D97-AF65-F5344CB8AC3E}">
        <p14:creationId xmlns:p14="http://schemas.microsoft.com/office/powerpoint/2010/main" val="3460282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C: Addition &amp; Subtraction of Tens</a:t>
            </a:r>
            <a:endParaRPr lang="en-US" dirty="0"/>
          </a:p>
        </p:txBody>
      </p:sp>
      <p:sp>
        <p:nvSpPr>
          <p:cNvPr id="5" name="Text Placeholder 4"/>
          <p:cNvSpPr>
            <a:spLocks noGrp="1"/>
          </p:cNvSpPr>
          <p:nvPr>
            <p:ph type="body" sz="quarter" idx="11"/>
          </p:nvPr>
        </p:nvSpPr>
        <p:spPr/>
        <p:txBody>
          <a:bodyPr/>
          <a:lstStyle/>
          <a:p>
            <a:r>
              <a:rPr lang="en-US" dirty="0" smtClean="0"/>
              <a:t>Lessons 11-12</a:t>
            </a:r>
            <a:endParaRPr lang="en-US" dirty="0"/>
          </a:p>
        </p:txBody>
      </p:sp>
      <p:pic>
        <p:nvPicPr>
          <p:cNvPr id="6" name="Picture 5" descr="Lesson 11 Image 1 001"/>
          <p:cNvPicPr/>
          <p:nvPr/>
        </p:nvPicPr>
        <p:blipFill>
          <a:blip r:embed="rId3" cstate="print">
            <a:extLst>
              <a:ext uri="{BEBA8EAE-BF5A-486C-A8C5-ECC9F3942E4B}">
                <a14:imgProps xmlns:a14="http://schemas.microsoft.com/office/drawing/2010/main">
                  <a14:imgLayer r:embed="rId4">
                    <a14:imgEffect>
                      <a14:sharpenSoften amount="74000"/>
                    </a14:imgEffect>
                    <a14:imgEffect>
                      <a14:brightnessContrast contrast="-17000"/>
                    </a14:imgEffect>
                  </a14:imgLayer>
                </a14:imgProps>
              </a:ext>
            </a:extLst>
          </a:blip>
          <a:srcRect l="755" t="3152" r="27431" b="61877"/>
          <a:stretch>
            <a:fillRect/>
          </a:stretch>
        </p:blipFill>
        <p:spPr bwMode="auto">
          <a:xfrm>
            <a:off x="482600" y="1913473"/>
            <a:ext cx="3733800" cy="3344281"/>
          </a:xfrm>
          <a:prstGeom prst="rect">
            <a:avLst/>
          </a:prstGeom>
          <a:noFill/>
        </p:spPr>
      </p:pic>
      <p:sp>
        <p:nvSpPr>
          <p:cNvPr id="7" name="Content Placeholder 3"/>
          <p:cNvSpPr>
            <a:spLocks noGrp="1"/>
          </p:cNvSpPr>
          <p:nvPr>
            <p:ph idx="1"/>
          </p:nvPr>
        </p:nvSpPr>
        <p:spPr>
          <a:xfrm>
            <a:off x="4216400" y="2459573"/>
            <a:ext cx="2197100" cy="1210727"/>
          </a:xfrm>
        </p:spPr>
        <p:txBody>
          <a:bodyPr/>
          <a:lstStyle/>
          <a:p>
            <a:r>
              <a:rPr lang="en-US" sz="3200" dirty="0" smtClean="0"/>
              <a:t>20 + 10 = 30</a:t>
            </a:r>
          </a:p>
          <a:p>
            <a:endParaRPr lang="en-US" sz="3200" dirty="0" smtClean="0"/>
          </a:p>
          <a:p>
            <a:r>
              <a:rPr lang="en-US" sz="3200" dirty="0" smtClean="0"/>
              <a:t>30 – 10 = 20</a:t>
            </a:r>
            <a:endParaRPr lang="en-US" sz="3200" dirty="0"/>
          </a:p>
        </p:txBody>
      </p:sp>
    </p:spTree>
    <p:extLst>
      <p:ext uri="{BB962C8B-B14F-4D97-AF65-F5344CB8AC3E}">
        <p14:creationId xmlns:p14="http://schemas.microsoft.com/office/powerpoint/2010/main" val="218770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4" name="Content Placeholder 3"/>
          <p:cNvSpPr>
            <a:spLocks noGrp="1"/>
          </p:cNvSpPr>
          <p:nvPr>
            <p:ph idx="1"/>
          </p:nvPr>
        </p:nvSpPr>
        <p:spPr/>
        <p:txBody>
          <a:bodyPr/>
          <a:lstStyle/>
          <a:p>
            <a:pPr lvl="1" indent="-457200">
              <a:spcBef>
                <a:spcPts val="672"/>
              </a:spcBef>
              <a:spcAft>
                <a:spcPts val="0"/>
              </a:spcAft>
            </a:pPr>
            <a:r>
              <a:rPr lang="en-US" sz="2800" dirty="0">
                <a:solidFill>
                  <a:srgbClr val="0A2D6B"/>
                </a:solidFill>
              </a:rPr>
              <a:t>Examination of the development of mathematical understanding across the module using a focus on Concept Development within the lessons.</a:t>
            </a:r>
            <a:r>
              <a:rPr lang="en-US" sz="2800" dirty="0" smtClean="0">
                <a:solidFill>
                  <a:srgbClr val="0A2D6B"/>
                </a:solidFill>
              </a:rPr>
              <a:t/>
            </a:r>
            <a:br>
              <a:rPr lang="en-US" sz="2800" dirty="0" smtClean="0">
                <a:solidFill>
                  <a:srgbClr val="0A2D6B"/>
                </a:solidFill>
              </a:rPr>
            </a:br>
            <a:endParaRPr lang="en-US" sz="2800" dirty="0" smtClean="0">
              <a:solidFill>
                <a:srgbClr val="0A2D6B"/>
              </a:solidFill>
            </a:endParaRPr>
          </a:p>
          <a:p>
            <a:pPr lvl="1" indent="-457200">
              <a:spcBef>
                <a:spcPts val="672"/>
              </a:spcBef>
              <a:spcAft>
                <a:spcPts val="0"/>
              </a:spcAft>
            </a:pPr>
            <a:r>
              <a:rPr lang="en-US" sz="2800" dirty="0">
                <a:solidFill>
                  <a:srgbClr val="0A2D6B"/>
                </a:solidFill>
              </a:rPr>
              <a:t>Introduction to mathematical models and instructional strategies to support implementation of </a:t>
            </a:r>
            <a:r>
              <a:rPr lang="en-US" sz="2800" i="1" dirty="0">
                <a:solidFill>
                  <a:srgbClr val="0A2D6B"/>
                </a:solidFill>
              </a:rPr>
              <a:t>A Story of Units</a:t>
            </a:r>
            <a:r>
              <a:rPr lang="en-US" sz="2800" i="1" dirty="0" smtClean="0">
                <a:solidFill>
                  <a:srgbClr val="0A2D6B"/>
                </a:solidFill>
              </a:rPr>
              <a:t>.</a:t>
            </a:r>
          </a:p>
        </p:txBody>
      </p:sp>
    </p:spTree>
    <p:extLst>
      <p:ext uri="{BB962C8B-B14F-4D97-AF65-F5344CB8AC3E}">
        <p14:creationId xmlns:p14="http://schemas.microsoft.com/office/powerpoint/2010/main" val="17533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C: Addition &amp; Subtraction of Tens</a:t>
            </a:r>
            <a:endParaRPr lang="en-US" dirty="0"/>
          </a:p>
        </p:txBody>
      </p:sp>
      <p:sp>
        <p:nvSpPr>
          <p:cNvPr id="4" name="Content Placeholder 3"/>
          <p:cNvSpPr>
            <a:spLocks noGrp="1"/>
          </p:cNvSpPr>
          <p:nvPr>
            <p:ph idx="1"/>
          </p:nvPr>
        </p:nvSpPr>
        <p:spPr>
          <a:xfrm>
            <a:off x="457200" y="1913473"/>
            <a:ext cx="6172200" cy="4019127"/>
          </a:xfrm>
        </p:spPr>
        <p:txBody>
          <a:bodyPr/>
          <a:lstStyle/>
          <a:p>
            <a:r>
              <a:rPr lang="en-US" dirty="0" smtClean="0"/>
              <a:t>Key Learning:</a:t>
            </a:r>
          </a:p>
          <a:p>
            <a:pPr marL="457200" indent="-457200">
              <a:buFont typeface="Arial"/>
              <a:buChar char="•"/>
            </a:pPr>
            <a:r>
              <a:rPr lang="en-US" dirty="0"/>
              <a:t>When adding or subtracting tens only the unit changes (e.g., 3 bananas + 1 banana = 4 bananas, just as 3 tens + 1 ten = 4 tens) </a:t>
            </a:r>
          </a:p>
          <a:p>
            <a:pPr marL="457200" indent="-457200">
              <a:buFont typeface="Arial"/>
              <a:buChar char="•"/>
            </a:pPr>
            <a:r>
              <a:rPr lang="en-US" dirty="0"/>
              <a:t>When adding and subtracting tens the </a:t>
            </a:r>
          </a:p>
          <a:p>
            <a:pPr marL="0" indent="0"/>
            <a:r>
              <a:rPr lang="en-US" dirty="0"/>
              <a:t>	ones digit stays the same.</a:t>
            </a:r>
          </a:p>
          <a:p>
            <a:endParaRPr lang="en-US" dirty="0"/>
          </a:p>
        </p:txBody>
      </p:sp>
      <p:sp>
        <p:nvSpPr>
          <p:cNvPr id="5" name="Text Placeholder 4"/>
          <p:cNvSpPr>
            <a:spLocks noGrp="1"/>
          </p:cNvSpPr>
          <p:nvPr>
            <p:ph type="body" sz="quarter" idx="11"/>
          </p:nvPr>
        </p:nvSpPr>
        <p:spPr/>
        <p:txBody>
          <a:bodyPr/>
          <a:lstStyle/>
          <a:p>
            <a:r>
              <a:rPr lang="en-US" dirty="0" smtClean="0"/>
              <a:t>Lessons 11-12</a:t>
            </a:r>
            <a:endParaRPr lang="en-US" dirty="0"/>
          </a:p>
        </p:txBody>
      </p:sp>
      <p:sp>
        <p:nvSpPr>
          <p:cNvPr id="7" name="TextBox 6"/>
          <p:cNvSpPr txBox="1"/>
          <p:nvPr/>
        </p:nvSpPr>
        <p:spPr>
          <a:xfrm>
            <a:off x="2552700" y="2108200"/>
            <a:ext cx="184666"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005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Mac Drive:Users:scott:Desktop:SCAN0043.JPG"/>
          <p:cNvPicPr>
            <a:picLocks noGrp="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789" t="3107" r="29518" b="27828"/>
          <a:stretch/>
        </p:blipFill>
        <p:spPr bwMode="auto">
          <a:xfrm rot="16200000">
            <a:off x="3629908" y="1305804"/>
            <a:ext cx="2354089" cy="364490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Topic D: Addition of Tens OR Ones</a:t>
            </a:r>
            <a:endParaRPr lang="en-US" dirty="0"/>
          </a:p>
        </p:txBody>
      </p:sp>
      <p:sp>
        <p:nvSpPr>
          <p:cNvPr id="5" name="Text Placeholder 4"/>
          <p:cNvSpPr>
            <a:spLocks noGrp="1"/>
          </p:cNvSpPr>
          <p:nvPr>
            <p:ph type="body" sz="quarter" idx="11"/>
          </p:nvPr>
        </p:nvSpPr>
        <p:spPr/>
        <p:txBody>
          <a:bodyPr/>
          <a:lstStyle/>
          <a:p>
            <a:r>
              <a:rPr lang="en-US" dirty="0" smtClean="0"/>
              <a:t>Lessons 13-18</a:t>
            </a:r>
            <a:endParaRPr lang="en-US" dirty="0"/>
          </a:p>
        </p:txBody>
      </p:sp>
      <p:grpSp>
        <p:nvGrpSpPr>
          <p:cNvPr id="6" name="Group 5"/>
          <p:cNvGrpSpPr>
            <a:grpSpLocks/>
          </p:cNvGrpSpPr>
          <p:nvPr/>
        </p:nvGrpSpPr>
        <p:grpSpPr>
          <a:xfrm>
            <a:off x="642188" y="1913472"/>
            <a:ext cx="1863305" cy="3526409"/>
            <a:chOff x="39756" y="556591"/>
            <a:chExt cx="1167765" cy="3226104"/>
          </a:xfrm>
        </p:grpSpPr>
        <p:pic>
          <p:nvPicPr>
            <p:cNvPr id="7" name="Picture 6"/>
            <p:cNvPicPr>
              <a:picLocks noChangeAspect="1"/>
            </p:cNvPicPr>
            <p:nvPr/>
          </p:nvPicPr>
          <p:blipFill rotWithShape="1">
            <a:blip r:embed="rId5">
              <a:biLevel thresh="50000"/>
              <a:extLst>
                <a:ext uri="{28A0092B-C50C-407E-A947-70E740481C1C}">
                  <a14:useLocalDpi xmlns:a14="http://schemas.microsoft.com/office/drawing/2010/main" val="0"/>
                </a:ext>
              </a:extLst>
            </a:blip>
            <a:srcRect l="10001" t="24172" r="9166" b="29986"/>
            <a:stretch/>
          </p:blipFill>
          <p:spPr bwMode="auto">
            <a:xfrm>
              <a:off x="39756" y="1820579"/>
              <a:ext cx="1167765" cy="497205"/>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926" y="2298090"/>
              <a:ext cx="892140" cy="1484605"/>
            </a:xfrm>
            <a:prstGeom prst="rect">
              <a:avLst/>
            </a:prstGeom>
            <a:noFill/>
            <a:ln>
              <a:no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9649" y="556591"/>
              <a:ext cx="819785" cy="1351280"/>
            </a:xfrm>
            <a:prstGeom prst="rect">
              <a:avLst/>
            </a:prstGeom>
            <a:noFill/>
            <a:ln>
              <a:noFill/>
            </a:ln>
          </p:spPr>
        </p:pic>
      </p:grpSp>
    </p:spTree>
    <p:extLst>
      <p:ext uri="{BB962C8B-B14F-4D97-AF65-F5344CB8AC3E}">
        <p14:creationId xmlns:p14="http://schemas.microsoft.com/office/powerpoint/2010/main" val="949979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D: Addition of Tens OR Ones</a:t>
            </a:r>
            <a:endParaRPr lang="en-US" dirty="0"/>
          </a:p>
        </p:txBody>
      </p:sp>
      <p:sp>
        <p:nvSpPr>
          <p:cNvPr id="4" name="Content Placeholder 3"/>
          <p:cNvSpPr>
            <a:spLocks noGrp="1"/>
          </p:cNvSpPr>
          <p:nvPr>
            <p:ph idx="1"/>
          </p:nvPr>
        </p:nvSpPr>
        <p:spPr>
          <a:xfrm>
            <a:off x="457200" y="1735673"/>
            <a:ext cx="8470900" cy="4019127"/>
          </a:xfrm>
        </p:spPr>
        <p:txBody>
          <a:bodyPr/>
          <a:lstStyle/>
          <a:p>
            <a:r>
              <a:rPr lang="en-US" dirty="0" smtClean="0"/>
              <a:t>Key Learning:</a:t>
            </a:r>
          </a:p>
          <a:p>
            <a:pPr marL="457200" indent="-457200">
              <a:buFont typeface="Arial"/>
              <a:buChar char="•"/>
            </a:pPr>
            <a:r>
              <a:rPr lang="en-US" sz="2100" dirty="0" smtClean="0"/>
              <a:t>Applying counting on and the make ten strategy for larger numbers using concrete </a:t>
            </a:r>
            <a:r>
              <a:rPr lang="en-US" sz="2100" dirty="0" err="1" smtClean="0"/>
              <a:t>manipulatives</a:t>
            </a:r>
            <a:r>
              <a:rPr lang="en-US" sz="2100" dirty="0" smtClean="0"/>
              <a:t>, number bonds, arrow notation, and quick tens.</a:t>
            </a:r>
          </a:p>
          <a:p>
            <a:pPr marL="457200" indent="-457200">
              <a:buFont typeface="Arial"/>
              <a:buChar char="•"/>
            </a:pPr>
            <a:r>
              <a:rPr lang="en-US" sz="2100" dirty="0" smtClean="0"/>
              <a:t>Using smaller number sentences to help with </a:t>
            </a:r>
          </a:p>
          <a:p>
            <a:pPr marL="0" indent="0"/>
            <a:r>
              <a:rPr lang="en-US" sz="2100" dirty="0"/>
              <a:t>	</a:t>
            </a:r>
            <a:r>
              <a:rPr lang="en-US" sz="2100" dirty="0" smtClean="0"/>
              <a:t>larger number sentences (8+4 is embedded </a:t>
            </a:r>
          </a:p>
          <a:p>
            <a:pPr marL="0" indent="0"/>
            <a:r>
              <a:rPr lang="en-US" sz="2100" dirty="0"/>
              <a:t>	</a:t>
            </a:r>
            <a:r>
              <a:rPr lang="en-US" sz="2100" dirty="0" smtClean="0"/>
              <a:t>in 18+4, 28+4)</a:t>
            </a:r>
            <a:endParaRPr lang="en-US" sz="2100" dirty="0"/>
          </a:p>
          <a:p>
            <a:pPr marL="457200" indent="-457200">
              <a:buFont typeface="Arial"/>
              <a:buChar char="•"/>
            </a:pPr>
            <a:r>
              <a:rPr lang="en-US" sz="2100" dirty="0" smtClean="0"/>
              <a:t>When adding like units in a two-digit number the </a:t>
            </a:r>
          </a:p>
          <a:p>
            <a:pPr marL="0" indent="0"/>
            <a:r>
              <a:rPr lang="en-US" sz="2100" dirty="0"/>
              <a:t>	</a:t>
            </a:r>
            <a:r>
              <a:rPr lang="en-US" sz="2100" dirty="0" smtClean="0"/>
              <a:t>other digit</a:t>
            </a:r>
            <a:r>
              <a:rPr lang="en-US" sz="2100" dirty="0"/>
              <a:t> </a:t>
            </a:r>
            <a:r>
              <a:rPr lang="en-US" sz="2100" dirty="0" smtClean="0"/>
              <a:t>remains constant.</a:t>
            </a:r>
          </a:p>
          <a:p>
            <a:pPr>
              <a:buFont typeface="Arial"/>
              <a:buChar char="•"/>
            </a:pPr>
            <a:r>
              <a:rPr lang="en-US" sz="2100" dirty="0" smtClean="0"/>
              <a:t>Adding two-digit numbers </a:t>
            </a:r>
            <a:r>
              <a:rPr lang="en-US" sz="2100" dirty="0"/>
              <a:t>u</a:t>
            </a:r>
            <a:r>
              <a:rPr lang="en-US" sz="2100" dirty="0" smtClean="0"/>
              <a:t>sing coins as </a:t>
            </a:r>
          </a:p>
          <a:p>
            <a:pPr marL="0" indent="0"/>
            <a:r>
              <a:rPr lang="en-US" sz="2100" dirty="0"/>
              <a:t>	</a:t>
            </a:r>
            <a:r>
              <a:rPr lang="en-US" sz="2100" dirty="0" smtClean="0"/>
              <a:t>representations of tens and ones.</a:t>
            </a:r>
          </a:p>
          <a:p>
            <a:pPr>
              <a:buFont typeface="Arial"/>
              <a:buChar char="•"/>
            </a:pPr>
            <a:endParaRPr lang="en-US" sz="2000" dirty="0" smtClean="0"/>
          </a:p>
          <a:p>
            <a:pPr marL="457200" indent="-457200">
              <a:buFont typeface="Arial"/>
              <a:buChar char="•"/>
            </a:pPr>
            <a:endParaRPr lang="en-US" dirty="0"/>
          </a:p>
          <a:p>
            <a:pPr marL="457200" indent="-457200">
              <a:buFont typeface="Arial"/>
              <a:buChar char="•"/>
            </a:pPr>
            <a:endParaRPr lang="en-US" dirty="0" smtClean="0"/>
          </a:p>
        </p:txBody>
      </p:sp>
      <p:sp>
        <p:nvSpPr>
          <p:cNvPr id="5" name="Text Placeholder 4"/>
          <p:cNvSpPr>
            <a:spLocks noGrp="1"/>
          </p:cNvSpPr>
          <p:nvPr>
            <p:ph type="body" sz="quarter" idx="11"/>
          </p:nvPr>
        </p:nvSpPr>
        <p:spPr/>
        <p:txBody>
          <a:bodyPr/>
          <a:lstStyle/>
          <a:p>
            <a:r>
              <a:rPr lang="en-US" dirty="0" smtClean="0"/>
              <a:t>Lessons 13-18</a:t>
            </a:r>
            <a:endParaRPr lang="en-US" dirty="0"/>
          </a:p>
        </p:txBody>
      </p:sp>
    </p:spTree>
    <p:extLst>
      <p:ext uri="{BB962C8B-B14F-4D97-AF65-F5344CB8AC3E}">
        <p14:creationId xmlns:p14="http://schemas.microsoft.com/office/powerpoint/2010/main" val="1859350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E: Varied Problem Types within 20</a:t>
            </a:r>
            <a:endParaRPr lang="en-US" dirty="0"/>
          </a:p>
        </p:txBody>
      </p:sp>
      <p:pic>
        <p:nvPicPr>
          <p:cNvPr id="3" name="Content Placeholder 2"/>
          <p:cNvPicPr>
            <a:picLocks noGrp="1" noChangeAspect="1"/>
          </p:cNvPicPr>
          <p:nvPr>
            <p:ph idx="1"/>
          </p:nvPr>
        </p:nvPicPr>
        <p:blipFill>
          <a:blip r:embed="rId3"/>
          <a:srcRect t="10606" b="10606"/>
          <a:stretch>
            <a:fillRect/>
          </a:stretch>
        </p:blipFill>
        <p:spPr>
          <a:xfrm>
            <a:off x="762625" y="3125949"/>
            <a:ext cx="5754983" cy="2425664"/>
          </a:xfrm>
        </p:spPr>
      </p:pic>
      <p:sp>
        <p:nvSpPr>
          <p:cNvPr id="5" name="Text Placeholder 4"/>
          <p:cNvSpPr>
            <a:spLocks noGrp="1"/>
          </p:cNvSpPr>
          <p:nvPr>
            <p:ph type="body" sz="quarter" idx="11"/>
          </p:nvPr>
        </p:nvSpPr>
        <p:spPr/>
        <p:txBody>
          <a:bodyPr/>
          <a:lstStyle/>
          <a:p>
            <a:r>
              <a:rPr lang="en-US" dirty="0" smtClean="0"/>
              <a:t>Lessons 20, Concept Development</a:t>
            </a:r>
            <a:endParaRPr lang="en-US" dirty="0"/>
          </a:p>
        </p:txBody>
      </p:sp>
      <p:sp>
        <p:nvSpPr>
          <p:cNvPr id="6" name="Rectangle 5"/>
          <p:cNvSpPr/>
          <p:nvPr/>
        </p:nvSpPr>
        <p:spPr>
          <a:xfrm>
            <a:off x="457200" y="1740954"/>
            <a:ext cx="8001000" cy="1384995"/>
          </a:xfrm>
          <a:prstGeom prst="rect">
            <a:avLst/>
          </a:prstGeom>
        </p:spPr>
        <p:txBody>
          <a:bodyPr wrap="square">
            <a:spAutoFit/>
          </a:bodyPr>
          <a:lstStyle/>
          <a:p>
            <a:r>
              <a:rPr lang="en-US" sz="2800" baseline="0" dirty="0" smtClean="0">
                <a:solidFill>
                  <a:schemeClr val="tx2">
                    <a:lumMod val="75000"/>
                  </a:schemeClr>
                </a:solidFill>
                <a:latin typeface="+mn-lt"/>
              </a:rPr>
              <a:t>Thirteen </a:t>
            </a:r>
            <a:r>
              <a:rPr lang="en-US" sz="2800" baseline="0" dirty="0">
                <a:solidFill>
                  <a:schemeClr val="tx2">
                    <a:lumMod val="75000"/>
                  </a:schemeClr>
                </a:solidFill>
                <a:latin typeface="+mn-lt"/>
              </a:rPr>
              <a:t>children are on the roller coaster. Three adults are on the roller coaster. How many people are on the roller coaster? </a:t>
            </a:r>
            <a:endParaRPr lang="en-US" sz="2800" dirty="0">
              <a:solidFill>
                <a:schemeClr val="tx2">
                  <a:lumMod val="75000"/>
                </a:schemeClr>
              </a:solidFill>
              <a:latin typeface="+mn-lt"/>
            </a:endParaRPr>
          </a:p>
        </p:txBody>
      </p:sp>
    </p:spTree>
    <p:extLst>
      <p:ext uri="{BB962C8B-B14F-4D97-AF65-F5344CB8AC3E}">
        <p14:creationId xmlns:p14="http://schemas.microsoft.com/office/powerpoint/2010/main" val="2233322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E: Varied Problem Types within 20</a:t>
            </a:r>
            <a:endParaRPr lang="en-US" dirty="0"/>
          </a:p>
        </p:txBody>
      </p:sp>
      <p:sp>
        <p:nvSpPr>
          <p:cNvPr id="5" name="Text Placeholder 4"/>
          <p:cNvSpPr>
            <a:spLocks noGrp="1"/>
          </p:cNvSpPr>
          <p:nvPr>
            <p:ph type="body" sz="quarter" idx="11"/>
          </p:nvPr>
        </p:nvSpPr>
        <p:spPr/>
        <p:txBody>
          <a:bodyPr/>
          <a:lstStyle/>
          <a:p>
            <a:r>
              <a:rPr lang="en-US" dirty="0" smtClean="0"/>
              <a:t>Lessons 20, Concept Development</a:t>
            </a:r>
            <a:endParaRPr lang="en-US" dirty="0"/>
          </a:p>
        </p:txBody>
      </p:sp>
      <p:sp>
        <p:nvSpPr>
          <p:cNvPr id="8" name="Rectangle 7"/>
          <p:cNvSpPr/>
          <p:nvPr/>
        </p:nvSpPr>
        <p:spPr>
          <a:xfrm>
            <a:off x="457200" y="1817154"/>
            <a:ext cx="6451600" cy="3970318"/>
          </a:xfrm>
          <a:prstGeom prst="rect">
            <a:avLst/>
          </a:prstGeom>
        </p:spPr>
        <p:txBody>
          <a:bodyPr wrap="square">
            <a:spAutoFit/>
          </a:bodyPr>
          <a:lstStyle/>
          <a:p>
            <a:r>
              <a:rPr lang="en-US" sz="2800" baseline="0" dirty="0" smtClean="0">
                <a:solidFill>
                  <a:schemeClr val="tx2">
                    <a:lumMod val="75000"/>
                  </a:schemeClr>
                </a:solidFill>
                <a:latin typeface="+mn-lt"/>
              </a:rPr>
              <a:t>Thirteen </a:t>
            </a:r>
            <a:r>
              <a:rPr lang="en-US" sz="2800" baseline="0" dirty="0">
                <a:solidFill>
                  <a:schemeClr val="tx2">
                    <a:lumMod val="75000"/>
                  </a:schemeClr>
                </a:solidFill>
                <a:latin typeface="+mn-lt"/>
              </a:rPr>
              <a:t>people are on the roller coaster now. Three adults are on the roller coaster, and the rest are children. How many children are on the roller coaster? </a:t>
            </a:r>
            <a:endParaRPr lang="en-US" sz="2800" baseline="0" dirty="0" smtClean="0">
              <a:solidFill>
                <a:schemeClr val="tx2">
                  <a:lumMod val="75000"/>
                </a:schemeClr>
              </a:solidFill>
              <a:latin typeface="+mn-lt"/>
            </a:endParaRPr>
          </a:p>
          <a:p>
            <a:endParaRPr lang="en-US" sz="2800" baseline="0" dirty="0">
              <a:solidFill>
                <a:schemeClr val="tx2">
                  <a:lumMod val="75000"/>
                </a:schemeClr>
              </a:solidFill>
              <a:latin typeface="+mn-lt"/>
            </a:endParaRPr>
          </a:p>
          <a:p>
            <a:r>
              <a:rPr lang="en-US" sz="2800" i="1" baseline="0" dirty="0" smtClean="0">
                <a:solidFill>
                  <a:schemeClr val="tx2">
                    <a:lumMod val="75000"/>
                  </a:schemeClr>
                </a:solidFill>
                <a:latin typeface="+mn-lt"/>
              </a:rPr>
              <a:t>Read the problem.</a:t>
            </a:r>
          </a:p>
          <a:p>
            <a:r>
              <a:rPr lang="en-US" sz="2800" i="1" baseline="0" dirty="0" smtClean="0">
                <a:solidFill>
                  <a:schemeClr val="tx2">
                    <a:lumMod val="75000"/>
                  </a:schemeClr>
                </a:solidFill>
                <a:latin typeface="+mn-lt"/>
              </a:rPr>
              <a:t>Draw a tape diagram and label.</a:t>
            </a:r>
            <a:endParaRPr lang="en-US" sz="2800" i="1" dirty="0" smtClean="0">
              <a:solidFill>
                <a:schemeClr val="tx2">
                  <a:lumMod val="75000"/>
                </a:schemeClr>
              </a:solidFill>
              <a:latin typeface="+mn-lt"/>
            </a:endParaRPr>
          </a:p>
          <a:p>
            <a:r>
              <a:rPr lang="en-US" sz="2800" i="1" baseline="0" dirty="0" smtClean="0">
                <a:solidFill>
                  <a:schemeClr val="tx2">
                    <a:lumMod val="75000"/>
                  </a:schemeClr>
                </a:solidFill>
                <a:latin typeface="+mn-lt"/>
              </a:rPr>
              <a:t>Write a number sentence and statement that matches the story.</a:t>
            </a:r>
          </a:p>
        </p:txBody>
      </p:sp>
    </p:spTree>
    <p:extLst>
      <p:ext uri="{BB962C8B-B14F-4D97-AF65-F5344CB8AC3E}">
        <p14:creationId xmlns:p14="http://schemas.microsoft.com/office/powerpoint/2010/main" val="2475119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E: Varied Problem </a:t>
            </a:r>
            <a:r>
              <a:rPr lang="en-US" smtClean="0"/>
              <a:t>Types within 20</a:t>
            </a:r>
            <a:endParaRPr lang="en-US" dirty="0"/>
          </a:p>
        </p:txBody>
      </p:sp>
      <p:sp>
        <p:nvSpPr>
          <p:cNvPr id="4" name="Content Placeholder 3"/>
          <p:cNvSpPr>
            <a:spLocks noGrp="1"/>
          </p:cNvSpPr>
          <p:nvPr>
            <p:ph idx="1"/>
          </p:nvPr>
        </p:nvSpPr>
        <p:spPr>
          <a:xfrm>
            <a:off x="457200" y="1913473"/>
            <a:ext cx="6794500" cy="4019127"/>
          </a:xfrm>
        </p:spPr>
        <p:txBody>
          <a:bodyPr/>
          <a:lstStyle/>
          <a:p>
            <a:r>
              <a:rPr lang="en-US" dirty="0" smtClean="0"/>
              <a:t>Key Learning:</a:t>
            </a:r>
          </a:p>
          <a:p>
            <a:pPr marL="457200" indent="-457200">
              <a:buFont typeface="Arial"/>
              <a:buChar char="•"/>
            </a:pPr>
            <a:r>
              <a:rPr lang="en-US" dirty="0" smtClean="0"/>
              <a:t>Students continue to organize their drawings to assist them in solving increasingly complex and varied story problems.</a:t>
            </a:r>
            <a:endParaRPr lang="en-US" dirty="0"/>
          </a:p>
          <a:p>
            <a:pPr marL="457200" indent="-457200">
              <a:buFont typeface="Arial"/>
              <a:buChar char="•"/>
            </a:pPr>
            <a:r>
              <a:rPr lang="en-US" dirty="0" smtClean="0"/>
              <a:t>Students learn and use the elements</a:t>
            </a:r>
          </a:p>
          <a:p>
            <a:pPr marL="0" indent="0"/>
            <a:r>
              <a:rPr lang="en-US" dirty="0"/>
              <a:t>	</a:t>
            </a:r>
            <a:r>
              <a:rPr lang="en-US" dirty="0" smtClean="0"/>
              <a:t>of the tape diagram.</a:t>
            </a:r>
            <a:endParaRPr lang="en-US" dirty="0"/>
          </a:p>
        </p:txBody>
      </p:sp>
      <p:sp>
        <p:nvSpPr>
          <p:cNvPr id="5" name="Text Placeholder 4"/>
          <p:cNvSpPr>
            <a:spLocks noGrp="1"/>
          </p:cNvSpPr>
          <p:nvPr>
            <p:ph type="body" sz="quarter" idx="11"/>
          </p:nvPr>
        </p:nvSpPr>
        <p:spPr/>
        <p:txBody>
          <a:bodyPr/>
          <a:lstStyle/>
          <a:p>
            <a:r>
              <a:rPr lang="en-US" dirty="0" smtClean="0"/>
              <a:t>Lessons 19-22</a:t>
            </a:r>
            <a:endParaRPr lang="en-US" dirty="0"/>
          </a:p>
        </p:txBody>
      </p:sp>
    </p:spTree>
    <p:extLst>
      <p:ext uri="{BB962C8B-B14F-4D97-AF65-F5344CB8AC3E}">
        <p14:creationId xmlns:p14="http://schemas.microsoft.com/office/powerpoint/2010/main" val="418808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F: Addition of Tens and Ones</a:t>
            </a:r>
            <a:endParaRPr lang="en-US" dirty="0"/>
          </a:p>
        </p:txBody>
      </p:sp>
      <p:sp>
        <p:nvSpPr>
          <p:cNvPr id="5" name="Text Placeholder 4"/>
          <p:cNvSpPr>
            <a:spLocks noGrp="1"/>
          </p:cNvSpPr>
          <p:nvPr>
            <p:ph type="body" sz="quarter" idx="11"/>
          </p:nvPr>
        </p:nvSpPr>
        <p:spPr/>
        <p:txBody>
          <a:bodyPr/>
          <a:lstStyle/>
          <a:p>
            <a:r>
              <a:rPr lang="en-US" dirty="0" smtClean="0"/>
              <a:t>Lessons 23-29</a:t>
            </a:r>
            <a:endParaRPr lang="en-US" dirty="0"/>
          </a:p>
        </p:txBody>
      </p:sp>
      <p:pic>
        <p:nvPicPr>
          <p:cNvPr id="6" name="Picture 5"/>
          <p:cNvPicPr>
            <a:picLocks noChangeAspect="1"/>
          </p:cNvPicPr>
          <p:nvPr/>
        </p:nvPicPr>
        <p:blipFill>
          <a:blip r:embed="rId3"/>
          <a:stretch>
            <a:fillRect/>
          </a:stretch>
        </p:blipFill>
        <p:spPr>
          <a:xfrm>
            <a:off x="3708400" y="1988002"/>
            <a:ext cx="2717800" cy="2903105"/>
          </a:xfrm>
          <a:prstGeom prst="rect">
            <a:avLst/>
          </a:prstGeom>
        </p:spPr>
      </p:pic>
      <p:pic>
        <p:nvPicPr>
          <p:cNvPr id="8" name="Picture 7"/>
          <p:cNvPicPr>
            <a:picLocks noChangeAspect="1"/>
          </p:cNvPicPr>
          <p:nvPr/>
        </p:nvPicPr>
        <p:blipFill>
          <a:blip r:embed="rId4"/>
          <a:stretch>
            <a:fillRect/>
          </a:stretch>
        </p:blipFill>
        <p:spPr>
          <a:xfrm>
            <a:off x="711201" y="1913473"/>
            <a:ext cx="2495854" cy="2959100"/>
          </a:xfrm>
          <a:prstGeom prst="rect">
            <a:avLst/>
          </a:prstGeom>
        </p:spPr>
      </p:pic>
      <p:sp>
        <p:nvSpPr>
          <p:cNvPr id="9" name="Rectangle 8"/>
          <p:cNvSpPr/>
          <p:nvPr/>
        </p:nvSpPr>
        <p:spPr>
          <a:xfrm>
            <a:off x="711201" y="4891107"/>
            <a:ext cx="2058126" cy="369332"/>
          </a:xfrm>
          <a:prstGeom prst="rect">
            <a:avLst/>
          </a:prstGeom>
        </p:spPr>
        <p:txBody>
          <a:bodyPr wrap="none">
            <a:spAutoFit/>
          </a:bodyPr>
          <a:lstStyle/>
          <a:p>
            <a:r>
              <a:rPr lang="en-US" baseline="0" dirty="0">
                <a:solidFill>
                  <a:srgbClr val="17375E"/>
                </a:solidFill>
              </a:rPr>
              <a:t>Adding on ten first </a:t>
            </a:r>
            <a:endParaRPr lang="en-US" dirty="0">
              <a:solidFill>
                <a:srgbClr val="17375E"/>
              </a:solidFill>
            </a:endParaRPr>
          </a:p>
        </p:txBody>
      </p:sp>
      <p:sp>
        <p:nvSpPr>
          <p:cNvPr id="10" name="Rectangle 9"/>
          <p:cNvSpPr/>
          <p:nvPr/>
        </p:nvSpPr>
        <p:spPr>
          <a:xfrm>
            <a:off x="4025900" y="4885847"/>
            <a:ext cx="2514599" cy="646331"/>
          </a:xfrm>
          <a:prstGeom prst="rect">
            <a:avLst/>
          </a:prstGeom>
        </p:spPr>
        <p:txBody>
          <a:bodyPr wrap="square">
            <a:spAutoFit/>
          </a:bodyPr>
          <a:lstStyle/>
          <a:p>
            <a:r>
              <a:rPr lang="en-US" baseline="0" dirty="0">
                <a:solidFill>
                  <a:srgbClr val="17375E"/>
                </a:solidFill>
              </a:rPr>
              <a:t>Adding to make the next ten first </a:t>
            </a:r>
            <a:endParaRPr lang="en-US" dirty="0">
              <a:solidFill>
                <a:srgbClr val="17375E"/>
              </a:solidFill>
            </a:endParaRPr>
          </a:p>
        </p:txBody>
      </p:sp>
    </p:spTree>
    <p:extLst>
      <p:ext uri="{BB962C8B-B14F-4D97-AF65-F5344CB8AC3E}">
        <p14:creationId xmlns:p14="http://schemas.microsoft.com/office/powerpoint/2010/main" val="2612645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F: Addition of Tens and Ones</a:t>
            </a:r>
            <a:endParaRPr lang="en-US" dirty="0"/>
          </a:p>
        </p:txBody>
      </p:sp>
      <p:sp>
        <p:nvSpPr>
          <p:cNvPr id="4" name="Content Placeholder 3"/>
          <p:cNvSpPr>
            <a:spLocks noGrp="1"/>
          </p:cNvSpPr>
          <p:nvPr>
            <p:ph idx="1"/>
          </p:nvPr>
        </p:nvSpPr>
        <p:spPr>
          <a:xfrm>
            <a:off x="457200" y="1786474"/>
            <a:ext cx="6172200" cy="4019126"/>
          </a:xfrm>
        </p:spPr>
        <p:txBody>
          <a:bodyPr/>
          <a:lstStyle/>
          <a:p>
            <a:r>
              <a:rPr lang="en-US" dirty="0" smtClean="0"/>
              <a:t>Key Learning:</a:t>
            </a:r>
          </a:p>
          <a:p>
            <a:pPr marL="457200" indent="-457200">
              <a:buFont typeface="Arial"/>
              <a:buChar char="•"/>
            </a:pPr>
            <a:r>
              <a:rPr lang="en-US" dirty="0" smtClean="0"/>
              <a:t>As long as students attend to the place value of each number, they can use varied strategies to accurately add within 40.</a:t>
            </a:r>
          </a:p>
          <a:p>
            <a:pPr marL="457200" indent="-457200">
              <a:buFont typeface="Arial"/>
              <a:buChar char="•"/>
            </a:pPr>
            <a:r>
              <a:rPr lang="en-US" dirty="0" smtClean="0"/>
              <a:t>The strategy of “making ten” can be applied to addition of two-digit numbers.</a:t>
            </a:r>
            <a:endParaRPr lang="en-US" dirty="0"/>
          </a:p>
        </p:txBody>
      </p:sp>
      <p:sp>
        <p:nvSpPr>
          <p:cNvPr id="5" name="Text Placeholder 4"/>
          <p:cNvSpPr>
            <a:spLocks noGrp="1"/>
          </p:cNvSpPr>
          <p:nvPr>
            <p:ph type="body" sz="quarter" idx="11"/>
          </p:nvPr>
        </p:nvSpPr>
        <p:spPr/>
        <p:txBody>
          <a:bodyPr/>
          <a:lstStyle/>
          <a:p>
            <a:r>
              <a:rPr lang="en-US" dirty="0" smtClean="0"/>
              <a:t>Lessons 23-29</a:t>
            </a:r>
            <a:endParaRPr lang="en-US" dirty="0"/>
          </a:p>
        </p:txBody>
      </p:sp>
    </p:spTree>
    <p:extLst>
      <p:ext uri="{BB962C8B-B14F-4D97-AF65-F5344CB8AC3E}">
        <p14:creationId xmlns:p14="http://schemas.microsoft.com/office/powerpoint/2010/main" val="677561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28</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383" y="1552019"/>
            <a:ext cx="2946165" cy="3812684"/>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4" name="Content Placeholder 3"/>
          <p:cNvSpPr>
            <a:spLocks noGrp="1"/>
          </p:cNvSpPr>
          <p:nvPr>
            <p:ph idx="1"/>
          </p:nvPr>
        </p:nvSpPr>
        <p:spPr>
          <a:xfrm>
            <a:off x="457200" y="1913474"/>
            <a:ext cx="5387183" cy="4019126"/>
          </a:xfrm>
        </p:spPr>
        <p:txBody>
          <a:bodyPr/>
          <a:lstStyle/>
          <a:p>
            <a:r>
              <a:rPr lang="en-US" dirty="0" smtClean="0"/>
              <a:t>Key Learning in Module 4</a:t>
            </a:r>
          </a:p>
          <a:p>
            <a:pPr marL="457200" indent="-457200">
              <a:buFont typeface="Arial"/>
              <a:buChar char="•"/>
            </a:pPr>
            <a:r>
              <a:rPr lang="en-US" dirty="0" smtClean="0"/>
              <a:t>Naming digits as tens or ones</a:t>
            </a:r>
          </a:p>
          <a:p>
            <a:pPr marL="457200" indent="-457200">
              <a:buFont typeface="Arial"/>
              <a:buChar char="•"/>
            </a:pPr>
            <a:r>
              <a:rPr lang="en-US" dirty="0" smtClean="0"/>
              <a:t>Using comparison symbols</a:t>
            </a:r>
          </a:p>
          <a:p>
            <a:pPr marL="457200" indent="-457200">
              <a:buFont typeface="Arial"/>
              <a:buChar char="•"/>
            </a:pPr>
            <a:r>
              <a:rPr lang="en-US" dirty="0" smtClean="0"/>
              <a:t>Adding/subtracting tens</a:t>
            </a:r>
          </a:p>
          <a:p>
            <a:pPr marL="457200" indent="-457200">
              <a:buFont typeface="Arial"/>
              <a:buChar char="•"/>
            </a:pPr>
            <a:r>
              <a:rPr lang="en-US" dirty="0" smtClean="0"/>
              <a:t>Adding two-digit numbers using Level 3 strategies</a:t>
            </a:r>
            <a:endParaRPr lang="en-US" dirty="0"/>
          </a:p>
          <a:p>
            <a:pPr marL="457200" indent="-457200">
              <a:buFont typeface="Arial"/>
              <a:buChar char="•"/>
            </a:pPr>
            <a:r>
              <a:rPr lang="en-US" dirty="0" smtClean="0"/>
              <a:t>Formal introduction of the tape diagram</a:t>
            </a:r>
            <a:endParaRPr lang="en-US" dirty="0"/>
          </a:p>
        </p:txBody>
      </p:sp>
    </p:spTree>
    <p:extLst>
      <p:ext uri="{BB962C8B-B14F-4D97-AF65-F5344CB8AC3E}">
        <p14:creationId xmlns:p14="http://schemas.microsoft.com/office/powerpoint/2010/main" val="1182586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Experiences in Module 4</a:t>
            </a:r>
            <a:endParaRPr lang="en-US" dirty="0"/>
          </a:p>
        </p:txBody>
      </p:sp>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29</a:t>
            </a:fld>
            <a:endParaRPr lang="en-US" dirty="0"/>
          </a:p>
        </p:txBody>
      </p:sp>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8" name="Content Placeholder 3"/>
          <p:cNvSpPr>
            <a:spLocks noGrp="1"/>
          </p:cNvSpPr>
          <p:nvPr>
            <p:ph idx="1"/>
          </p:nvPr>
        </p:nvSpPr>
        <p:spPr>
          <a:xfrm>
            <a:off x="457200" y="1913474"/>
            <a:ext cx="8229600" cy="626526"/>
          </a:xfrm>
        </p:spPr>
        <p:txBody>
          <a:bodyPr/>
          <a:lstStyle/>
          <a:p>
            <a:r>
              <a:rPr lang="en-US" dirty="0" smtClean="0"/>
              <a:t>Read the Topic Opener and attached materials.</a:t>
            </a:r>
          </a:p>
        </p:txBody>
      </p:sp>
      <p:sp>
        <p:nvSpPr>
          <p:cNvPr id="9" name="Content Placeholder 3"/>
          <p:cNvSpPr txBox="1">
            <a:spLocks/>
          </p:cNvSpPr>
          <p:nvPr/>
        </p:nvSpPr>
        <p:spPr bwMode="auto">
          <a:xfrm>
            <a:off x="457200" y="2667000"/>
            <a:ext cx="3784600" cy="21928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baseline="0" dirty="0" smtClean="0"/>
              <a:t>Blue Team: CONCEPT FOCUS</a:t>
            </a:r>
          </a:p>
          <a:p>
            <a:pPr marL="457200" indent="-457200">
              <a:buFont typeface="Arial"/>
              <a:buChar char="•"/>
            </a:pPr>
            <a:r>
              <a:rPr lang="en-US" sz="2000" b="1" baseline="0" dirty="0" smtClean="0"/>
              <a:t>How many lessons?</a:t>
            </a:r>
          </a:p>
          <a:p>
            <a:pPr marL="457200" indent="-457200">
              <a:buFont typeface="Arial"/>
              <a:buChar char="•"/>
            </a:pPr>
            <a:r>
              <a:rPr lang="en-US" sz="2000" b="1" baseline="0" dirty="0" smtClean="0"/>
              <a:t>How is the learning sequenced, or split, among the lessons?</a:t>
            </a:r>
          </a:p>
          <a:p>
            <a:pPr marL="457200" indent="-457200">
              <a:buFont typeface="Arial"/>
              <a:buChar char="•"/>
            </a:pPr>
            <a:r>
              <a:rPr lang="en-US" sz="2000" b="1" baseline="0" dirty="0" smtClean="0"/>
              <a:t>Prepare a portion of a lesson to enable us to “feel” the students’ experience with the topic. </a:t>
            </a:r>
          </a:p>
        </p:txBody>
      </p:sp>
      <p:sp>
        <p:nvSpPr>
          <p:cNvPr id="10" name="Content Placeholder 3"/>
          <p:cNvSpPr txBox="1">
            <a:spLocks/>
          </p:cNvSpPr>
          <p:nvPr/>
        </p:nvSpPr>
        <p:spPr bwMode="auto">
          <a:xfrm>
            <a:off x="4597400" y="2641600"/>
            <a:ext cx="4089400" cy="21928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baseline="0" dirty="0" smtClean="0">
                <a:solidFill>
                  <a:schemeClr val="accent6">
                    <a:lumMod val="50000"/>
                  </a:schemeClr>
                </a:solidFill>
              </a:rPr>
              <a:t>Orange Team: FLUENCY FOCUS</a:t>
            </a:r>
          </a:p>
          <a:p>
            <a:pPr marL="457200" indent="-457200">
              <a:buFont typeface="Arial"/>
              <a:buChar char="•"/>
            </a:pPr>
            <a:r>
              <a:rPr lang="en-US" sz="2000" b="1" baseline="0" dirty="0" smtClean="0">
                <a:solidFill>
                  <a:schemeClr val="accent6">
                    <a:lumMod val="50000"/>
                  </a:schemeClr>
                </a:solidFill>
              </a:rPr>
              <a:t>What concepts or procedures will benefit from fluency work during the topic?</a:t>
            </a:r>
          </a:p>
          <a:p>
            <a:pPr marL="457200" indent="-457200">
              <a:buFont typeface="Arial"/>
              <a:buChar char="•"/>
            </a:pPr>
            <a:r>
              <a:rPr lang="en-US" sz="2000" b="1" baseline="0" dirty="0" smtClean="0">
                <a:solidFill>
                  <a:schemeClr val="accent6">
                    <a:lumMod val="50000"/>
                  </a:schemeClr>
                </a:solidFill>
              </a:rPr>
              <a:t>Read the Concept Development excerpt. Choose a fluency activity from those provided that you feel your students would benefit from</a:t>
            </a:r>
          </a:p>
        </p:txBody>
      </p:sp>
    </p:spTree>
    <p:extLst>
      <p:ext uri="{BB962C8B-B14F-4D97-AF65-F5344CB8AC3E}">
        <p14:creationId xmlns:p14="http://schemas.microsoft.com/office/powerpoint/2010/main" val="2838135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r>
              <a:rPr lang="en-US" b="1" dirty="0" smtClean="0">
                <a:effectLst>
                  <a:glow rad="228600">
                    <a:srgbClr val="B38395">
                      <a:alpha val="40000"/>
                    </a:srgbClr>
                  </a:glow>
                </a:effectLst>
              </a:rPr>
              <a:t>Introduction to the Module</a:t>
            </a:r>
          </a:p>
          <a:p>
            <a:r>
              <a:rPr lang="en-US" b="1" dirty="0" smtClean="0">
                <a:effectLst/>
              </a:rPr>
              <a:t>Concept Development</a:t>
            </a:r>
          </a:p>
          <a:p>
            <a:r>
              <a:rPr lang="en-US" b="1" dirty="0" smtClean="0"/>
              <a:t>Module Review</a:t>
            </a:r>
            <a:endParaRPr lang="en-US" b="1" dirty="0">
              <a:effectLst/>
            </a:endParaRPr>
          </a:p>
        </p:txBody>
      </p:sp>
    </p:spTree>
    <p:extLst>
      <p:ext uri="{BB962C8B-B14F-4D97-AF65-F5344CB8AC3E}">
        <p14:creationId xmlns:p14="http://schemas.microsoft.com/office/powerpoint/2010/main" val="1863456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30</a:t>
            </a:fld>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182" t="37505" r="11711" b="35908"/>
          <a:stretch/>
        </p:blipFill>
        <p:spPr>
          <a:xfrm>
            <a:off x="457199" y="1786473"/>
            <a:ext cx="6973815" cy="2887128"/>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9" name="Title 1"/>
          <p:cNvSpPr>
            <a:spLocks noGrp="1"/>
          </p:cNvSpPr>
          <p:nvPr>
            <p:ph type="title"/>
          </p:nvPr>
        </p:nvSpPr>
        <p:spPr>
          <a:xfrm>
            <a:off x="457200" y="962091"/>
            <a:ext cx="8229600" cy="824382"/>
          </a:xfrm>
        </p:spPr>
        <p:txBody>
          <a:bodyPr/>
          <a:lstStyle/>
          <a:p>
            <a:r>
              <a:rPr lang="en-US" dirty="0" smtClean="0"/>
              <a:t>Student Experiences of Each Topic</a:t>
            </a:r>
            <a:endParaRPr lang="en-US" dirty="0"/>
          </a:p>
        </p:txBody>
      </p:sp>
      <p:sp>
        <p:nvSpPr>
          <p:cNvPr id="8" name="Rectangle 7"/>
          <p:cNvSpPr/>
          <p:nvPr/>
        </p:nvSpPr>
        <p:spPr>
          <a:xfrm>
            <a:off x="457200" y="1888072"/>
            <a:ext cx="6973814" cy="474128"/>
          </a:xfrm>
          <a:prstGeom prst="rect">
            <a:avLst/>
          </a:prstGeom>
          <a:solidFill>
            <a:srgbClr val="FFFF00">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3"/>
          <p:cNvSpPr>
            <a:spLocks noGrp="1"/>
          </p:cNvSpPr>
          <p:nvPr>
            <p:ph idx="1"/>
          </p:nvPr>
        </p:nvSpPr>
        <p:spPr>
          <a:xfrm>
            <a:off x="7519914" y="1786473"/>
            <a:ext cx="1500838" cy="563026"/>
          </a:xfrm>
        </p:spPr>
        <p:txBody>
          <a:bodyPr/>
          <a:lstStyle/>
          <a:p>
            <a:r>
              <a:rPr lang="en-US" dirty="0" smtClean="0"/>
              <a:t>Lesson 2</a:t>
            </a:r>
          </a:p>
        </p:txBody>
      </p:sp>
    </p:spTree>
    <p:extLst>
      <p:ext uri="{BB962C8B-B14F-4D97-AF65-F5344CB8AC3E}">
        <p14:creationId xmlns:p14="http://schemas.microsoft.com/office/powerpoint/2010/main" val="1140413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31</a:t>
            </a:fld>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182" t="37505" r="11711" b="35908"/>
          <a:stretch/>
        </p:blipFill>
        <p:spPr>
          <a:xfrm>
            <a:off x="457199" y="1786473"/>
            <a:ext cx="6973815" cy="2887128"/>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9" name="Title 1"/>
          <p:cNvSpPr>
            <a:spLocks noGrp="1"/>
          </p:cNvSpPr>
          <p:nvPr>
            <p:ph type="title"/>
          </p:nvPr>
        </p:nvSpPr>
        <p:spPr>
          <a:xfrm>
            <a:off x="457200" y="962091"/>
            <a:ext cx="8229600" cy="824382"/>
          </a:xfrm>
        </p:spPr>
        <p:txBody>
          <a:bodyPr/>
          <a:lstStyle/>
          <a:p>
            <a:r>
              <a:rPr lang="en-US" dirty="0" smtClean="0"/>
              <a:t>Student Experiences of Each Topic</a:t>
            </a:r>
            <a:endParaRPr lang="en-US" dirty="0"/>
          </a:p>
        </p:txBody>
      </p:sp>
      <p:sp>
        <p:nvSpPr>
          <p:cNvPr id="8" name="Rectangle 7"/>
          <p:cNvSpPr/>
          <p:nvPr/>
        </p:nvSpPr>
        <p:spPr>
          <a:xfrm>
            <a:off x="457200" y="2379129"/>
            <a:ext cx="6973814" cy="474128"/>
          </a:xfrm>
          <a:prstGeom prst="rect">
            <a:avLst/>
          </a:prstGeom>
          <a:solidFill>
            <a:srgbClr val="FFFF00">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3"/>
          <p:cNvSpPr>
            <a:spLocks noGrp="1"/>
          </p:cNvSpPr>
          <p:nvPr>
            <p:ph idx="1"/>
          </p:nvPr>
        </p:nvSpPr>
        <p:spPr>
          <a:xfrm>
            <a:off x="7519914" y="2294463"/>
            <a:ext cx="1500838" cy="563026"/>
          </a:xfrm>
        </p:spPr>
        <p:txBody>
          <a:bodyPr/>
          <a:lstStyle/>
          <a:p>
            <a:r>
              <a:rPr lang="en-US" dirty="0" smtClean="0"/>
              <a:t>Lesson 8</a:t>
            </a:r>
          </a:p>
        </p:txBody>
      </p:sp>
    </p:spTree>
    <p:extLst>
      <p:ext uri="{BB962C8B-B14F-4D97-AF65-F5344CB8AC3E}">
        <p14:creationId xmlns:p14="http://schemas.microsoft.com/office/powerpoint/2010/main" val="2796542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32</a:t>
            </a:fld>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182" t="37505" r="11711" b="35908"/>
          <a:stretch/>
        </p:blipFill>
        <p:spPr>
          <a:xfrm>
            <a:off x="457199" y="1786473"/>
            <a:ext cx="6973815" cy="2887128"/>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9" name="Title 1"/>
          <p:cNvSpPr>
            <a:spLocks noGrp="1"/>
          </p:cNvSpPr>
          <p:nvPr>
            <p:ph type="title"/>
          </p:nvPr>
        </p:nvSpPr>
        <p:spPr>
          <a:xfrm>
            <a:off x="457200" y="962091"/>
            <a:ext cx="8229600" cy="824382"/>
          </a:xfrm>
        </p:spPr>
        <p:txBody>
          <a:bodyPr/>
          <a:lstStyle/>
          <a:p>
            <a:r>
              <a:rPr lang="en-US" dirty="0" smtClean="0"/>
              <a:t>Student Experiences of Each Topic</a:t>
            </a:r>
            <a:endParaRPr lang="en-US" dirty="0"/>
          </a:p>
        </p:txBody>
      </p:sp>
      <p:sp>
        <p:nvSpPr>
          <p:cNvPr id="8" name="Rectangle 7"/>
          <p:cNvSpPr/>
          <p:nvPr/>
        </p:nvSpPr>
        <p:spPr>
          <a:xfrm>
            <a:off x="457200" y="2836320"/>
            <a:ext cx="6973814" cy="474128"/>
          </a:xfrm>
          <a:prstGeom prst="rect">
            <a:avLst/>
          </a:prstGeom>
          <a:solidFill>
            <a:srgbClr val="FFFF00">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3"/>
          <p:cNvSpPr>
            <a:spLocks noGrp="1"/>
          </p:cNvSpPr>
          <p:nvPr>
            <p:ph idx="1"/>
          </p:nvPr>
        </p:nvSpPr>
        <p:spPr>
          <a:xfrm>
            <a:off x="7519914" y="2751654"/>
            <a:ext cx="1624086" cy="563026"/>
          </a:xfrm>
        </p:spPr>
        <p:txBody>
          <a:bodyPr/>
          <a:lstStyle/>
          <a:p>
            <a:r>
              <a:rPr lang="en-US" dirty="0" smtClean="0"/>
              <a:t>Lesson 11</a:t>
            </a:r>
          </a:p>
        </p:txBody>
      </p:sp>
    </p:spTree>
    <p:extLst>
      <p:ext uri="{BB962C8B-B14F-4D97-AF65-F5344CB8AC3E}">
        <p14:creationId xmlns:p14="http://schemas.microsoft.com/office/powerpoint/2010/main" val="2496986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33</a:t>
            </a:fld>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182" t="37505" r="11711" b="35908"/>
          <a:stretch/>
        </p:blipFill>
        <p:spPr>
          <a:xfrm>
            <a:off x="457199" y="1786473"/>
            <a:ext cx="6973815" cy="2887128"/>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9" name="Title 1"/>
          <p:cNvSpPr>
            <a:spLocks noGrp="1"/>
          </p:cNvSpPr>
          <p:nvPr>
            <p:ph type="title"/>
          </p:nvPr>
        </p:nvSpPr>
        <p:spPr>
          <a:xfrm>
            <a:off x="457200" y="962091"/>
            <a:ext cx="8229600" cy="824382"/>
          </a:xfrm>
        </p:spPr>
        <p:txBody>
          <a:bodyPr/>
          <a:lstStyle/>
          <a:p>
            <a:r>
              <a:rPr lang="en-US" dirty="0" smtClean="0"/>
              <a:t>Student Experiences of Each Topic</a:t>
            </a:r>
            <a:endParaRPr lang="en-US" dirty="0"/>
          </a:p>
        </p:txBody>
      </p:sp>
      <p:sp>
        <p:nvSpPr>
          <p:cNvPr id="8" name="Rectangle 7"/>
          <p:cNvSpPr/>
          <p:nvPr/>
        </p:nvSpPr>
        <p:spPr>
          <a:xfrm>
            <a:off x="457200" y="3310444"/>
            <a:ext cx="6973814" cy="474128"/>
          </a:xfrm>
          <a:prstGeom prst="rect">
            <a:avLst/>
          </a:prstGeom>
          <a:solidFill>
            <a:srgbClr val="FFFF00">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3"/>
          <p:cNvSpPr>
            <a:spLocks noGrp="1"/>
          </p:cNvSpPr>
          <p:nvPr>
            <p:ph idx="1"/>
          </p:nvPr>
        </p:nvSpPr>
        <p:spPr>
          <a:xfrm>
            <a:off x="7519914" y="3242711"/>
            <a:ext cx="1624086" cy="563026"/>
          </a:xfrm>
        </p:spPr>
        <p:txBody>
          <a:bodyPr/>
          <a:lstStyle/>
          <a:p>
            <a:r>
              <a:rPr lang="en-US" dirty="0" smtClean="0"/>
              <a:t>Lesson 14</a:t>
            </a:r>
          </a:p>
        </p:txBody>
      </p:sp>
    </p:spTree>
    <p:extLst>
      <p:ext uri="{BB962C8B-B14F-4D97-AF65-F5344CB8AC3E}">
        <p14:creationId xmlns:p14="http://schemas.microsoft.com/office/powerpoint/2010/main" val="1628332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34</a:t>
            </a:fld>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182" t="37505" r="11711" b="35908"/>
          <a:stretch/>
        </p:blipFill>
        <p:spPr>
          <a:xfrm>
            <a:off x="457199" y="1786473"/>
            <a:ext cx="6973815" cy="2887128"/>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9" name="Title 1"/>
          <p:cNvSpPr>
            <a:spLocks noGrp="1"/>
          </p:cNvSpPr>
          <p:nvPr>
            <p:ph type="title"/>
          </p:nvPr>
        </p:nvSpPr>
        <p:spPr>
          <a:xfrm>
            <a:off x="457200" y="962091"/>
            <a:ext cx="8229600" cy="824382"/>
          </a:xfrm>
        </p:spPr>
        <p:txBody>
          <a:bodyPr/>
          <a:lstStyle/>
          <a:p>
            <a:r>
              <a:rPr lang="en-US" dirty="0" smtClean="0"/>
              <a:t>Student Experiences of Each Topic</a:t>
            </a:r>
            <a:endParaRPr lang="en-US" dirty="0"/>
          </a:p>
        </p:txBody>
      </p:sp>
      <p:sp>
        <p:nvSpPr>
          <p:cNvPr id="8" name="Rectangle 7"/>
          <p:cNvSpPr/>
          <p:nvPr/>
        </p:nvSpPr>
        <p:spPr>
          <a:xfrm>
            <a:off x="457200" y="3784568"/>
            <a:ext cx="6973814" cy="474128"/>
          </a:xfrm>
          <a:prstGeom prst="rect">
            <a:avLst/>
          </a:prstGeom>
          <a:solidFill>
            <a:srgbClr val="FFFF00">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3"/>
          <p:cNvSpPr>
            <a:spLocks noGrp="1"/>
          </p:cNvSpPr>
          <p:nvPr>
            <p:ph idx="1"/>
          </p:nvPr>
        </p:nvSpPr>
        <p:spPr>
          <a:xfrm>
            <a:off x="7519914" y="3699902"/>
            <a:ext cx="1624086" cy="563026"/>
          </a:xfrm>
        </p:spPr>
        <p:txBody>
          <a:bodyPr/>
          <a:lstStyle/>
          <a:p>
            <a:r>
              <a:rPr lang="en-US" dirty="0" smtClean="0"/>
              <a:t>Lesson 19</a:t>
            </a:r>
          </a:p>
        </p:txBody>
      </p:sp>
    </p:spTree>
    <p:extLst>
      <p:ext uri="{BB962C8B-B14F-4D97-AF65-F5344CB8AC3E}">
        <p14:creationId xmlns:p14="http://schemas.microsoft.com/office/powerpoint/2010/main" val="3315222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35</a:t>
            </a:fld>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182" t="37505" r="11711" b="35908"/>
          <a:stretch/>
        </p:blipFill>
        <p:spPr>
          <a:xfrm>
            <a:off x="457199" y="1786473"/>
            <a:ext cx="6973815" cy="2887128"/>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9" name="Title 1"/>
          <p:cNvSpPr>
            <a:spLocks noGrp="1"/>
          </p:cNvSpPr>
          <p:nvPr>
            <p:ph type="title"/>
          </p:nvPr>
        </p:nvSpPr>
        <p:spPr>
          <a:xfrm>
            <a:off x="457200" y="962091"/>
            <a:ext cx="8229600" cy="824382"/>
          </a:xfrm>
        </p:spPr>
        <p:txBody>
          <a:bodyPr/>
          <a:lstStyle/>
          <a:p>
            <a:r>
              <a:rPr lang="en-US" dirty="0" smtClean="0"/>
              <a:t>Student Experiences of Each Topic</a:t>
            </a:r>
            <a:endParaRPr lang="en-US" dirty="0"/>
          </a:p>
        </p:txBody>
      </p:sp>
      <p:sp>
        <p:nvSpPr>
          <p:cNvPr id="8" name="Rectangle 7"/>
          <p:cNvSpPr/>
          <p:nvPr/>
        </p:nvSpPr>
        <p:spPr>
          <a:xfrm>
            <a:off x="457200" y="4190960"/>
            <a:ext cx="6973814" cy="474128"/>
          </a:xfrm>
          <a:prstGeom prst="rect">
            <a:avLst/>
          </a:prstGeom>
          <a:solidFill>
            <a:srgbClr val="FFFF00">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3"/>
          <p:cNvSpPr>
            <a:spLocks noGrp="1"/>
          </p:cNvSpPr>
          <p:nvPr>
            <p:ph idx="1"/>
          </p:nvPr>
        </p:nvSpPr>
        <p:spPr>
          <a:xfrm>
            <a:off x="7519914" y="4089361"/>
            <a:ext cx="1624086" cy="563026"/>
          </a:xfrm>
        </p:spPr>
        <p:txBody>
          <a:bodyPr/>
          <a:lstStyle/>
          <a:p>
            <a:r>
              <a:rPr lang="en-US" dirty="0" smtClean="0"/>
              <a:t>Lesson 26</a:t>
            </a:r>
          </a:p>
        </p:txBody>
      </p:sp>
    </p:spTree>
    <p:extLst>
      <p:ext uri="{BB962C8B-B14F-4D97-AF65-F5344CB8AC3E}">
        <p14:creationId xmlns:p14="http://schemas.microsoft.com/office/powerpoint/2010/main" val="4061536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Fluency Work for New Learning</a:t>
            </a:r>
            <a:endParaRPr lang="en-US" dirty="0"/>
          </a:p>
        </p:txBody>
      </p:sp>
      <p:sp>
        <p:nvSpPr>
          <p:cNvPr id="4" name="Content Placeholder 3"/>
          <p:cNvSpPr>
            <a:spLocks noGrp="1"/>
          </p:cNvSpPr>
          <p:nvPr>
            <p:ph idx="1"/>
          </p:nvPr>
        </p:nvSpPr>
        <p:spPr/>
        <p:txBody>
          <a:bodyPr/>
          <a:lstStyle/>
          <a:p>
            <a:r>
              <a:rPr lang="en-US" dirty="0"/>
              <a:t>Take out 1 or 10 (M4-Lesson 21</a:t>
            </a:r>
            <a:r>
              <a:rPr lang="en-US" dirty="0" smtClean="0"/>
              <a:t>)</a:t>
            </a:r>
          </a:p>
          <a:p>
            <a:endParaRPr lang="en-US" dirty="0"/>
          </a:p>
          <a:p>
            <a:r>
              <a:rPr lang="en-US" dirty="0" smtClean="0"/>
              <a:t>Add </a:t>
            </a:r>
            <a:r>
              <a:rPr lang="en-US" dirty="0"/>
              <a:t>Tens (M4-Lesson 24</a:t>
            </a:r>
            <a:r>
              <a:rPr lang="en-US" dirty="0" smtClean="0"/>
              <a:t>)</a:t>
            </a:r>
          </a:p>
          <a:p>
            <a:endParaRPr lang="en-US" dirty="0" smtClean="0"/>
          </a:p>
          <a:p>
            <a:r>
              <a:rPr lang="en-US" dirty="0" smtClean="0"/>
              <a:t>Longer/Shorter (M4-Lesson 21)</a:t>
            </a:r>
          </a:p>
          <a:p>
            <a:endParaRPr lang="en-US" dirty="0" smtClean="0"/>
          </a:p>
        </p:txBody>
      </p:sp>
    </p:spTree>
    <p:extLst>
      <p:ext uri="{BB962C8B-B14F-4D97-AF65-F5344CB8AC3E}">
        <p14:creationId xmlns:p14="http://schemas.microsoft.com/office/powerpoint/2010/main" val="3889372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r>
              <a:rPr lang="en-US" b="1" dirty="0" smtClean="0">
                <a:effectLst/>
              </a:rPr>
              <a:t>Introduction to the Module</a:t>
            </a:r>
          </a:p>
          <a:p>
            <a:r>
              <a:rPr lang="en-US" b="1" dirty="0" smtClean="0">
                <a:effectLst/>
              </a:rPr>
              <a:t>Concept Development</a:t>
            </a:r>
          </a:p>
          <a:p>
            <a:r>
              <a:rPr lang="en-US" b="1" dirty="0" smtClean="0">
                <a:effectLst>
                  <a:glow rad="228600">
                    <a:srgbClr val="B38395">
                      <a:alpha val="40000"/>
                    </a:srgbClr>
                  </a:glow>
                </a:effectLst>
              </a:rPr>
              <a:t>Module Review</a:t>
            </a:r>
          </a:p>
        </p:txBody>
      </p:sp>
    </p:spTree>
    <p:extLst>
      <p:ext uri="{BB962C8B-B14F-4D97-AF65-F5344CB8AC3E}">
        <p14:creationId xmlns:p14="http://schemas.microsoft.com/office/powerpoint/2010/main" val="69844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38</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579" y="1552019"/>
            <a:ext cx="2946165" cy="3812684"/>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4" name="Content Placeholder 3"/>
          <p:cNvSpPr>
            <a:spLocks noGrp="1"/>
          </p:cNvSpPr>
          <p:nvPr>
            <p:ph idx="1"/>
          </p:nvPr>
        </p:nvSpPr>
        <p:spPr>
          <a:xfrm>
            <a:off x="457200" y="1727210"/>
            <a:ext cx="5655733" cy="3739091"/>
          </a:xfrm>
        </p:spPr>
        <p:txBody>
          <a:bodyPr/>
          <a:lstStyle/>
          <a:p>
            <a:r>
              <a:rPr lang="en-US" dirty="0" smtClean="0"/>
              <a:t>Key Learning in Module 4</a:t>
            </a:r>
          </a:p>
          <a:p>
            <a:pPr marL="457200" indent="-457200">
              <a:buFont typeface="Arial"/>
              <a:buChar char="•"/>
            </a:pPr>
            <a:r>
              <a:rPr lang="en-US" dirty="0" smtClean="0"/>
              <a:t>Place value</a:t>
            </a:r>
          </a:p>
          <a:p>
            <a:pPr marL="457200" indent="-457200">
              <a:buFont typeface="Arial"/>
              <a:buChar char="•"/>
            </a:pPr>
            <a:r>
              <a:rPr lang="en-US" dirty="0" smtClean="0"/>
              <a:t>Addition &amp; Subtraction of Tens</a:t>
            </a:r>
          </a:p>
          <a:p>
            <a:pPr marL="457200" indent="-457200">
              <a:buFont typeface="Arial"/>
              <a:buChar char="•"/>
            </a:pPr>
            <a:r>
              <a:rPr lang="en-US" dirty="0" smtClean="0"/>
              <a:t>Use of place value to add within 40</a:t>
            </a:r>
          </a:p>
          <a:p>
            <a:pPr marL="457200" indent="-457200">
              <a:buFont typeface="Arial"/>
              <a:buChar char="•"/>
            </a:pPr>
            <a:r>
              <a:rPr lang="en-US" dirty="0" smtClean="0"/>
              <a:t>Continued fluency work</a:t>
            </a:r>
          </a:p>
          <a:p>
            <a:pPr marL="457200" indent="-457200">
              <a:buFont typeface="Arial"/>
              <a:buChar char="•"/>
            </a:pPr>
            <a:r>
              <a:rPr lang="en-US" dirty="0" smtClean="0"/>
              <a:t>Continued development of problem solving skills</a:t>
            </a:r>
          </a:p>
        </p:txBody>
      </p:sp>
    </p:spTree>
    <p:extLst>
      <p:ext uri="{BB962C8B-B14F-4D97-AF65-F5344CB8AC3E}">
        <p14:creationId xmlns:p14="http://schemas.microsoft.com/office/powerpoint/2010/main" val="4029326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Takeaway</a:t>
            </a:r>
            <a:endParaRPr lang="en-US" dirty="0"/>
          </a:p>
        </p:txBody>
      </p:sp>
      <p:sp>
        <p:nvSpPr>
          <p:cNvPr id="4" name="Content Placeholder 3"/>
          <p:cNvSpPr>
            <a:spLocks noGrp="1"/>
          </p:cNvSpPr>
          <p:nvPr>
            <p:ph idx="1"/>
          </p:nvPr>
        </p:nvSpPr>
        <p:spPr/>
        <p:txBody>
          <a:bodyPr/>
          <a:lstStyle/>
          <a:p>
            <a:r>
              <a:rPr lang="en-US" dirty="0" smtClean="0"/>
              <a:t>Turn and Talk:</a:t>
            </a:r>
          </a:p>
          <a:p>
            <a:pPr marL="457200" indent="-457200">
              <a:buFont typeface="Arial" pitchFamily="34" charset="0"/>
              <a:buChar char="•"/>
            </a:pPr>
            <a:r>
              <a:rPr lang="en-US" sz="2400" dirty="0" smtClean="0">
                <a:solidFill>
                  <a:schemeClr val="tx1"/>
                </a:solidFill>
              </a:rPr>
              <a:t>What questions were answered for you?</a:t>
            </a:r>
          </a:p>
          <a:p>
            <a:pPr marL="457200" indent="-457200">
              <a:buFont typeface="Arial" pitchFamily="34" charset="0"/>
              <a:buChar char="•"/>
            </a:pPr>
            <a:r>
              <a:rPr lang="en-US" sz="2400" dirty="0" smtClean="0">
                <a:solidFill>
                  <a:schemeClr val="tx1"/>
                </a:solidFill>
              </a:rPr>
              <a:t>What new questions have surfaced?</a:t>
            </a:r>
            <a:endParaRPr lang="en-US" sz="2400" dirty="0">
              <a:solidFill>
                <a:schemeClr val="tx1"/>
              </a:solidFill>
            </a:endParaRPr>
          </a:p>
        </p:txBody>
      </p:sp>
    </p:spTree>
    <p:extLst>
      <p:ext uri="{BB962C8B-B14F-4D97-AF65-F5344CB8AC3E}">
        <p14:creationId xmlns:p14="http://schemas.microsoft.com/office/powerpoint/2010/main" val="399901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Overview of </a:t>
            </a:r>
            <a:r>
              <a:rPr lang="en-US" i="1" dirty="0"/>
              <a:t>A Story of Units</a:t>
            </a:r>
          </a:p>
        </p:txBody>
      </p:sp>
      <p:pic>
        <p:nvPicPr>
          <p:cNvPr id="1026" name="Picture 2" descr="C:\Users\Ian\AppData\Local\Microsoft\Windows\Temporary Internet Files\Content.IE5\QINN6D2Y\A Story of Units Curriculum Map - FINAL.png"/>
          <p:cNvPicPr>
            <a:picLocks noChangeAspect="1" noChangeArrowheads="1"/>
          </p:cNvPicPr>
          <p:nvPr/>
        </p:nvPicPr>
        <p:blipFill rotWithShape="1">
          <a:blip r:embed="rId3">
            <a:extLst>
              <a:ext uri="{28A0092B-C50C-407E-A947-70E740481C1C}">
                <a14:useLocalDpi xmlns:a14="http://schemas.microsoft.com/office/drawing/2010/main" val="0"/>
              </a:ext>
            </a:extLst>
          </a:blip>
          <a:srcRect l="1796" t="8108" r="12474" b="19476"/>
          <a:stretch/>
        </p:blipFill>
        <p:spPr bwMode="auto">
          <a:xfrm>
            <a:off x="1371600" y="1828799"/>
            <a:ext cx="6400800" cy="417737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Oval 3"/>
          <p:cNvSpPr/>
          <p:nvPr/>
        </p:nvSpPr>
        <p:spPr>
          <a:xfrm>
            <a:off x="3545646" y="4056874"/>
            <a:ext cx="822960" cy="844310"/>
          </a:xfrm>
          <a:prstGeom prst="ellipse">
            <a:avLst/>
          </a:prstGeom>
          <a:noFill/>
          <a:ln w="41275">
            <a:solidFill>
              <a:srgbClr val="7B08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Content Placeholder 4"/>
          <p:cNvSpPr>
            <a:spLocks noGrp="1"/>
          </p:cNvSpPr>
          <p:nvPr>
            <p:ph idx="1"/>
          </p:nvPr>
        </p:nvSpPr>
        <p:spPr/>
        <p:txBody>
          <a:bodyPr/>
          <a:lstStyle/>
          <a:p>
            <a:pPr marL="457200" indent="-457200">
              <a:buFont typeface="Arial" pitchFamily="34" charset="0"/>
              <a:buChar char="•"/>
            </a:pPr>
            <a:endParaRPr lang="en-US" sz="2400" dirty="0" smtClean="0"/>
          </a:p>
          <a:p>
            <a:pPr marL="457200" indent="-457200">
              <a:buFont typeface="Arial" pitchFamily="34" charset="0"/>
              <a:buChar char="•"/>
            </a:pPr>
            <a:endParaRPr lang="en-US" sz="2400" dirty="0"/>
          </a:p>
        </p:txBody>
      </p:sp>
      <p:sp>
        <p:nvSpPr>
          <p:cNvPr id="6" name="Content Placeholder 3"/>
          <p:cNvSpPr txBox="1">
            <a:spLocks/>
          </p:cNvSpPr>
          <p:nvPr/>
        </p:nvSpPr>
        <p:spPr bwMode="auto">
          <a:xfrm>
            <a:off x="457200" y="1727210"/>
            <a:ext cx="8043333" cy="3739091"/>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r>
              <a:rPr lang="en-US" baseline="0" dirty="0" smtClean="0"/>
              <a:t>During Module 4, students use Level 3 strategies to add two-digit numbers within 40.</a:t>
            </a:r>
          </a:p>
          <a:p>
            <a:pPr marL="457200" indent="-457200">
              <a:buFont typeface="Arial"/>
              <a:buChar char="•"/>
            </a:pPr>
            <a:r>
              <a:rPr lang="en-US" baseline="0" dirty="0" smtClean="0"/>
              <a:t>Students continue to strengthen their fluency with previous concepts.</a:t>
            </a:r>
          </a:p>
          <a:p>
            <a:pPr marL="457200" indent="-457200">
              <a:buFont typeface="Arial"/>
              <a:buChar char="•"/>
            </a:pPr>
            <a:r>
              <a:rPr lang="en-US" baseline="0" dirty="0" smtClean="0"/>
              <a:t>Tape diagrams are introduced within Module 4.</a:t>
            </a:r>
          </a:p>
        </p:txBody>
      </p:sp>
    </p:spTree>
    <p:extLst>
      <p:ext uri="{BB962C8B-B14F-4D97-AF65-F5344CB8AC3E}">
        <p14:creationId xmlns:p14="http://schemas.microsoft.com/office/powerpoint/2010/main" val="154069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r>
              <a:rPr lang="en-US" b="1" dirty="0" smtClean="0">
                <a:effectLst/>
              </a:rPr>
              <a:t>Introduction to the Module</a:t>
            </a:r>
          </a:p>
          <a:p>
            <a:r>
              <a:rPr lang="en-US" b="1" dirty="0" smtClean="0">
                <a:effectLst>
                  <a:glow rad="228600">
                    <a:srgbClr val="B38395">
                      <a:alpha val="40000"/>
                    </a:srgbClr>
                  </a:glow>
                </a:effectLst>
              </a:rPr>
              <a:t>Concept Development</a:t>
            </a:r>
          </a:p>
          <a:p>
            <a:r>
              <a:rPr lang="en-US" b="1" dirty="0" smtClean="0">
                <a:effectLst/>
              </a:rPr>
              <a:t>Module Review</a:t>
            </a:r>
          </a:p>
        </p:txBody>
      </p:sp>
    </p:spTree>
    <p:extLst>
      <p:ext uri="{BB962C8B-B14F-4D97-AF65-F5344CB8AC3E}">
        <p14:creationId xmlns:p14="http://schemas.microsoft.com/office/powerpoint/2010/main" val="3607840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089091"/>
            <a:ext cx="8458200" cy="824382"/>
          </a:xfrm>
        </p:spPr>
        <p:txBody>
          <a:bodyPr/>
          <a:lstStyle/>
          <a:p>
            <a:r>
              <a:rPr lang="en-US" dirty="0" smtClean="0"/>
              <a:t>Students’ Prior Knowledge &amp; Understanding</a:t>
            </a:r>
            <a:endParaRPr lang="en-US" dirty="0"/>
          </a:p>
        </p:txBody>
      </p:sp>
      <p:sp>
        <p:nvSpPr>
          <p:cNvPr id="4" name="Content Placeholder 3"/>
          <p:cNvSpPr>
            <a:spLocks noGrp="1"/>
          </p:cNvSpPr>
          <p:nvPr>
            <p:ph idx="1"/>
          </p:nvPr>
        </p:nvSpPr>
        <p:spPr/>
        <p:txBody>
          <a:bodyPr/>
          <a:lstStyle/>
          <a:p>
            <a:r>
              <a:rPr lang="en-US" dirty="0" smtClean="0"/>
              <a:t>What tools and experiences do students bring with them to Module 4?</a:t>
            </a:r>
          </a:p>
        </p:txBody>
      </p:sp>
    </p:spTree>
    <p:extLst>
      <p:ext uri="{BB962C8B-B14F-4D97-AF65-F5344CB8AC3E}">
        <p14:creationId xmlns:p14="http://schemas.microsoft.com/office/powerpoint/2010/main" val="2378090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089091"/>
            <a:ext cx="8407400" cy="824382"/>
          </a:xfrm>
        </p:spPr>
        <p:txBody>
          <a:bodyPr/>
          <a:lstStyle/>
          <a:p>
            <a:r>
              <a:rPr lang="en-US" dirty="0"/>
              <a:t>Students’ Prior Knowledge &amp; Understanding</a:t>
            </a:r>
          </a:p>
        </p:txBody>
      </p:sp>
      <p:sp>
        <p:nvSpPr>
          <p:cNvPr id="4" name="Content Placeholder 3"/>
          <p:cNvSpPr>
            <a:spLocks noGrp="1"/>
          </p:cNvSpPr>
          <p:nvPr>
            <p:ph idx="1"/>
          </p:nvPr>
        </p:nvSpPr>
        <p:spPr>
          <a:xfrm>
            <a:off x="406400" y="3640673"/>
            <a:ext cx="6045200" cy="2963326"/>
          </a:xfrm>
        </p:spPr>
        <p:txBody>
          <a:bodyPr/>
          <a:lstStyle/>
          <a:p>
            <a:pPr marL="457200" indent="-457200">
              <a:buFont typeface="Arial"/>
              <a:buChar char="•"/>
            </a:pPr>
            <a:r>
              <a:rPr lang="en-US" dirty="0" smtClean="0"/>
              <a:t>Level 3 strategies of Making Ten (M2)</a:t>
            </a:r>
            <a:endParaRPr lang="en-US" dirty="0"/>
          </a:p>
          <a:p>
            <a:pPr marL="457200" indent="-457200">
              <a:buFont typeface="Arial"/>
              <a:buChar char="•"/>
            </a:pPr>
            <a:r>
              <a:rPr lang="en-US" dirty="0" smtClean="0"/>
              <a:t>Level 3 strategies of Taking from Ten (M2)</a:t>
            </a:r>
          </a:p>
          <a:p>
            <a:pPr marL="457200" indent="-457200">
              <a:buFont typeface="Arial"/>
              <a:buChar char="•"/>
            </a:pPr>
            <a:r>
              <a:rPr lang="en-US" dirty="0" smtClean="0"/>
              <a:t>10 as ten ones and as a unit- 1 “Ten” (M2)</a:t>
            </a:r>
          </a:p>
        </p:txBody>
      </p:sp>
      <p:sp>
        <p:nvSpPr>
          <p:cNvPr id="8" name="Content Placeholder 3"/>
          <p:cNvSpPr txBox="1">
            <a:spLocks/>
          </p:cNvSpPr>
          <p:nvPr/>
        </p:nvSpPr>
        <p:spPr bwMode="auto">
          <a:xfrm>
            <a:off x="406400" y="1710273"/>
            <a:ext cx="8407400" cy="207432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r>
              <a:rPr lang="en-US" baseline="0" dirty="0"/>
              <a:t>Partners of 10 (M1)</a:t>
            </a:r>
          </a:p>
          <a:p>
            <a:pPr marL="457200" indent="-457200">
              <a:buFont typeface="Arial"/>
              <a:buChar char="•"/>
            </a:pPr>
            <a:r>
              <a:rPr lang="en-US" baseline="0" dirty="0"/>
              <a:t>Partners for sums less than 10 (M1)</a:t>
            </a:r>
          </a:p>
          <a:p>
            <a:pPr marL="457200" indent="-457200">
              <a:buFont typeface="Arial"/>
              <a:buChar char="•"/>
            </a:pPr>
            <a:r>
              <a:rPr lang="en-US" baseline="0" dirty="0"/>
              <a:t>Number bonds as a written notation for composing and decomposing numbers (M1)</a:t>
            </a:r>
          </a:p>
        </p:txBody>
      </p:sp>
    </p:spTree>
    <p:extLst>
      <p:ext uri="{BB962C8B-B14F-4D97-AF65-F5344CB8AC3E}">
        <p14:creationId xmlns:p14="http://schemas.microsoft.com/office/powerpoint/2010/main" val="1554345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Work: Partners of 10 or Less</a:t>
            </a:r>
            <a:endParaRPr lang="en-US" dirty="0"/>
          </a:p>
        </p:txBody>
      </p:sp>
      <p:sp>
        <p:nvSpPr>
          <p:cNvPr id="4" name="Content Placeholder 3"/>
          <p:cNvSpPr>
            <a:spLocks noGrp="1"/>
          </p:cNvSpPr>
          <p:nvPr>
            <p:ph idx="1"/>
          </p:nvPr>
        </p:nvSpPr>
        <p:spPr/>
        <p:txBody>
          <a:bodyPr/>
          <a:lstStyle/>
          <a:p>
            <a:r>
              <a:rPr lang="en-US" dirty="0" smtClean="0"/>
              <a:t>Get to 10 or 20 (M3-Lesson 12, M4-Lesson 14)</a:t>
            </a:r>
          </a:p>
          <a:p>
            <a:endParaRPr lang="en-US" dirty="0" smtClean="0"/>
          </a:p>
          <a:p>
            <a:r>
              <a:rPr lang="en-US" dirty="0" smtClean="0"/>
              <a:t>5-Group Flash (M2-Lesson 2)</a:t>
            </a:r>
          </a:p>
          <a:p>
            <a:endParaRPr lang="en-US" dirty="0" smtClean="0"/>
          </a:p>
          <a:p>
            <a:r>
              <a:rPr lang="en-US" dirty="0" smtClean="0"/>
              <a:t>Break </a:t>
            </a:r>
            <a:r>
              <a:rPr lang="en-US" dirty="0"/>
              <a:t>Apart Numbers (M4-Lesson 1)</a:t>
            </a:r>
          </a:p>
          <a:p>
            <a:endParaRPr lang="en-US" dirty="0" smtClean="0"/>
          </a:p>
          <a:p>
            <a:r>
              <a:rPr lang="en-US" dirty="0" smtClean="0"/>
              <a:t>Addition with Cards </a:t>
            </a:r>
          </a:p>
          <a:p>
            <a:r>
              <a:rPr lang="en-US" dirty="0" smtClean="0"/>
              <a:t>				(M3-Lesson 12, M4-Lesson 14)</a:t>
            </a:r>
            <a:endParaRPr lang="en-US" dirty="0"/>
          </a:p>
        </p:txBody>
      </p:sp>
    </p:spTree>
    <p:extLst>
      <p:ext uri="{BB962C8B-B14F-4D97-AF65-F5344CB8AC3E}">
        <p14:creationId xmlns:p14="http://schemas.microsoft.com/office/powerpoint/2010/main" val="3569870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Work: Decomposition Work</a:t>
            </a:r>
            <a:endParaRPr lang="en-US" dirty="0"/>
          </a:p>
        </p:txBody>
      </p:sp>
      <p:sp>
        <p:nvSpPr>
          <p:cNvPr id="4" name="Content Placeholder 3"/>
          <p:cNvSpPr>
            <a:spLocks noGrp="1"/>
          </p:cNvSpPr>
          <p:nvPr>
            <p:ph idx="1"/>
          </p:nvPr>
        </p:nvSpPr>
        <p:spPr/>
        <p:txBody>
          <a:bodyPr/>
          <a:lstStyle/>
          <a:p>
            <a:r>
              <a:rPr lang="en-US" dirty="0" smtClean="0"/>
              <a:t>Take Out 1 (or 2) (M2- Lesson 2)</a:t>
            </a:r>
          </a:p>
          <a:p>
            <a:endParaRPr lang="en-US" dirty="0" smtClean="0"/>
          </a:p>
          <a:p>
            <a:r>
              <a:rPr lang="en-US" dirty="0" smtClean="0"/>
              <a:t>Number Bond Addition and Subtraction </a:t>
            </a:r>
          </a:p>
          <a:p>
            <a:r>
              <a:rPr lang="en-US" dirty="0"/>
              <a:t>	</a:t>
            </a:r>
            <a:r>
              <a:rPr lang="en-US" dirty="0" smtClean="0"/>
              <a:t>									(M4-Lesson 15)</a:t>
            </a:r>
            <a:endParaRPr lang="en-US" dirty="0"/>
          </a:p>
        </p:txBody>
      </p:sp>
    </p:spTree>
    <p:extLst>
      <p:ext uri="{BB962C8B-B14F-4D97-AF65-F5344CB8AC3E}">
        <p14:creationId xmlns:p14="http://schemas.microsoft.com/office/powerpoint/2010/main" val="892486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206FBC8BE44ABBD6A904727FD837" ma:contentTypeVersion="1" ma:contentTypeDescription="Create a new document." ma:contentTypeScope="" ma:versionID="ec9a85c75c8e9ae9d1122699165f214e">
  <xsd:schema xmlns:xsd="http://www.w3.org/2001/XMLSchema" xmlns:xs="http://www.w3.org/2001/XMLSchema" xmlns:p="http://schemas.microsoft.com/office/2006/metadata/properties" xmlns:ns2="d5d5c3e3-3e0e-4d49-b4fd-3aedfb26b5ee" targetNamespace="http://schemas.microsoft.com/office/2006/metadata/properties" ma:root="true" ma:fieldsID="b4babcd66b35adadb13f174249fb9960" ns2:_="">
    <xsd:import namespace="d5d5c3e3-3e0e-4d49-b4fd-3aedfb26b5ee"/>
    <xsd:element name="properties">
      <xsd:complexType>
        <xsd:sequence>
          <xsd:element name="documentManagement">
            <xsd:complexType>
              <xsd:all>
                <xsd:element ref="ns2:Sor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5c3e3-3e0e-4d49-b4fd-3aedfb26b5ee" elementFormDefault="qualified">
    <xsd:import namespace="http://schemas.microsoft.com/office/2006/documentManagement/types"/>
    <xsd:import namespace="http://schemas.microsoft.com/office/infopath/2007/PartnerControls"/>
    <xsd:element name="Sort_x0020_ID" ma:index="8" nillable="true" ma:displayName="Sort ID" ma:decimals="0" ma:internalName="Sort_x0020_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ort_x0020_ID xmlns="d5d5c3e3-3e0e-4d49-b4fd-3aedfb26b5ee">11</Sort_x0020_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5F18F3-CDB9-4F8B-BB60-095AA00D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5c3e3-3e0e-4d49-b4fd-3aedfb26b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CBA2D9-5438-4974-ACB4-E9D0A254C4B4}">
  <ds:schemaRefs>
    <ds:schemaRef ds:uri="http://www.w3.org/XML/1998/namespace"/>
    <ds:schemaRef ds:uri="http://schemas.openxmlformats.org/package/2006/metadata/core-properties"/>
    <ds:schemaRef ds:uri="http://purl.org/dc/elements/1.1/"/>
    <ds:schemaRef ds:uri="http://schemas.microsoft.com/office/2006/metadata/properties"/>
    <ds:schemaRef ds:uri="d5d5c3e3-3e0e-4d49-b4fd-3aedfb26b5ee"/>
    <ds:schemaRef ds:uri="http://schemas.microsoft.com/office/2006/documentManagement/typ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4162C89-4C69-4ABE-B325-FF0E73555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21362</TotalTime>
  <Words>6291</Words>
  <Application>Microsoft Office PowerPoint</Application>
  <PresentationFormat>On-screen Show (4:3)</PresentationFormat>
  <Paragraphs>885</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engageNY_PowerPoint_Template_20110624</vt:lpstr>
      <vt:lpstr>A Story of Units</vt:lpstr>
      <vt:lpstr>Session Objectives</vt:lpstr>
      <vt:lpstr>Agenda</vt:lpstr>
      <vt:lpstr>Curriculum Overview of A Story of Units</vt:lpstr>
      <vt:lpstr>Agenda</vt:lpstr>
      <vt:lpstr>Students’ Prior Knowledge &amp; Understanding</vt:lpstr>
      <vt:lpstr>Students’ Prior Knowledge &amp; Understanding</vt:lpstr>
      <vt:lpstr>Fluency Work: Partners of 10 or Less</vt:lpstr>
      <vt:lpstr>Fluency Work: Decomposition Work</vt:lpstr>
      <vt:lpstr>Fluency Work: Make Ten &amp; Take From Ten        Strategy</vt:lpstr>
      <vt:lpstr>Fluency Work: Units of Ten</vt:lpstr>
      <vt:lpstr>Module Overview</vt:lpstr>
      <vt:lpstr>Module Overview</vt:lpstr>
      <vt:lpstr>Module Overview</vt:lpstr>
      <vt:lpstr>Topic A: Tens and Ones</vt:lpstr>
      <vt:lpstr>Topic A: Tens and Ones</vt:lpstr>
      <vt:lpstr>Topic B: Comparison of Pairs of Two-Digit Numbers</vt:lpstr>
      <vt:lpstr>Topic B: Comparison of Pairs of Two-Digit Numbers</vt:lpstr>
      <vt:lpstr>Topic C: Addition &amp; Subtraction of Tens</vt:lpstr>
      <vt:lpstr>Topic C: Addition &amp; Subtraction of Tens</vt:lpstr>
      <vt:lpstr>Topic D: Addition of Tens OR Ones</vt:lpstr>
      <vt:lpstr>Topic D: Addition of Tens OR Ones</vt:lpstr>
      <vt:lpstr>Topic E: Varied Problem Types within 20</vt:lpstr>
      <vt:lpstr>Topic E: Varied Problem Types within 20</vt:lpstr>
      <vt:lpstr>Topic E: Varied Problem Types within 20</vt:lpstr>
      <vt:lpstr>Topic F: Addition of Tens and Ones</vt:lpstr>
      <vt:lpstr>Topic F: Addition of Tens and Ones</vt:lpstr>
      <vt:lpstr>Module Overview</vt:lpstr>
      <vt:lpstr>Students’ Experiences in Module 4</vt:lpstr>
      <vt:lpstr>Student Experiences of Each Topic</vt:lpstr>
      <vt:lpstr>Student Experiences of Each Topic</vt:lpstr>
      <vt:lpstr>Student Experiences of Each Topic</vt:lpstr>
      <vt:lpstr>Student Experiences of Each Topic</vt:lpstr>
      <vt:lpstr>Student Experiences of Each Topic</vt:lpstr>
      <vt:lpstr>Student Experiences of Each Topic</vt:lpstr>
      <vt:lpstr>Sample Fluency Work for New Learning</vt:lpstr>
      <vt:lpstr>Agenda</vt:lpstr>
      <vt:lpstr>Module Overview</vt:lpstr>
      <vt:lpstr>Biggest Takeaway</vt:lpstr>
      <vt:lpstr>Key Points</vt:lpstr>
    </vt:vector>
  </TitlesOfParts>
  <Company>Something Digital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Erin</cp:lastModifiedBy>
  <cp:revision>823</cp:revision>
  <cp:lastPrinted>2013-07-31T12:50:43Z</cp:lastPrinted>
  <dcterms:created xsi:type="dcterms:W3CDTF">2011-06-29T20:45:58Z</dcterms:created>
  <dcterms:modified xsi:type="dcterms:W3CDTF">2013-12-09T03:58:21Z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0x0101008735206FBC8BE44ABBD6A904727FD837</vt:lpwstr>
  </property>
</Properties>
</file>