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2"/>
  </p:notesMasterIdLst>
  <p:handoutMasterIdLst>
    <p:handoutMasterId r:id="rId53"/>
  </p:handoutMasterIdLst>
  <p:sldIdLst>
    <p:sldId id="256" r:id="rId5"/>
    <p:sldId id="264" r:id="rId6"/>
    <p:sldId id="437" r:id="rId7"/>
    <p:sldId id="445" r:id="rId8"/>
    <p:sldId id="452" r:id="rId9"/>
    <p:sldId id="453" r:id="rId10"/>
    <p:sldId id="447" r:id="rId11"/>
    <p:sldId id="454" r:id="rId12"/>
    <p:sldId id="455" r:id="rId13"/>
    <p:sldId id="456" r:id="rId14"/>
    <p:sldId id="457" r:id="rId15"/>
    <p:sldId id="458" r:id="rId16"/>
    <p:sldId id="459" r:id="rId17"/>
    <p:sldId id="460" r:id="rId18"/>
    <p:sldId id="461" r:id="rId19"/>
    <p:sldId id="463" r:id="rId20"/>
    <p:sldId id="464" r:id="rId21"/>
    <p:sldId id="465" r:id="rId22"/>
    <p:sldId id="467" r:id="rId23"/>
    <p:sldId id="468" r:id="rId24"/>
    <p:sldId id="469" r:id="rId25"/>
    <p:sldId id="470" r:id="rId26"/>
    <p:sldId id="471" r:id="rId27"/>
    <p:sldId id="472" r:id="rId28"/>
    <p:sldId id="476" r:id="rId29"/>
    <p:sldId id="477" r:id="rId30"/>
    <p:sldId id="478" r:id="rId31"/>
    <p:sldId id="479" r:id="rId32"/>
    <p:sldId id="480" r:id="rId33"/>
    <p:sldId id="491" r:id="rId34"/>
    <p:sldId id="481" r:id="rId35"/>
    <p:sldId id="482" r:id="rId36"/>
    <p:sldId id="483" r:id="rId37"/>
    <p:sldId id="484" r:id="rId38"/>
    <p:sldId id="485" r:id="rId39"/>
    <p:sldId id="486" r:id="rId40"/>
    <p:sldId id="487" r:id="rId41"/>
    <p:sldId id="490" r:id="rId42"/>
    <p:sldId id="492" r:id="rId43"/>
    <p:sldId id="489" r:id="rId44"/>
    <p:sldId id="493" r:id="rId45"/>
    <p:sldId id="473" r:id="rId46"/>
    <p:sldId id="474" r:id="rId47"/>
    <p:sldId id="475" r:id="rId48"/>
    <p:sldId id="448" r:id="rId49"/>
    <p:sldId id="439" r:id="rId50"/>
    <p:sldId id="446" r:id="rId51"/>
  </p:sldIdLst>
  <p:sldSz cx="9144000" cy="6858000" type="screen4x3"/>
  <p:notesSz cx="7315200" cy="9601200"/>
  <p:defaultTextStyle>
    <a:defPPr>
      <a:defRPr lang="en-US"/>
    </a:defPPr>
    <a:lvl1pPr algn="l" defTabSz="457200" rtl="0" fontAlgn="base">
      <a:spcBef>
        <a:spcPct val="0"/>
      </a:spcBef>
      <a:spcAft>
        <a:spcPct val="0"/>
      </a:spcAft>
      <a:defRPr kern="1200" baseline="-25000">
        <a:solidFill>
          <a:schemeClr val="tx1"/>
        </a:solidFill>
        <a:latin typeface="Arial" charset="0"/>
        <a:ea typeface="ＭＳ Ｐゴシック"/>
        <a:cs typeface="ＭＳ Ｐゴシック"/>
      </a:defRPr>
    </a:lvl1pPr>
    <a:lvl2pPr marL="457200" algn="l" defTabSz="457200" rtl="0" fontAlgn="base">
      <a:spcBef>
        <a:spcPct val="0"/>
      </a:spcBef>
      <a:spcAft>
        <a:spcPct val="0"/>
      </a:spcAft>
      <a:defRPr kern="1200" baseline="-25000">
        <a:solidFill>
          <a:schemeClr val="tx1"/>
        </a:solidFill>
        <a:latin typeface="Arial" charset="0"/>
        <a:ea typeface="ＭＳ Ｐゴシック"/>
        <a:cs typeface="ＭＳ Ｐゴシック"/>
      </a:defRPr>
    </a:lvl2pPr>
    <a:lvl3pPr marL="914400" algn="l" defTabSz="457200" rtl="0" fontAlgn="base">
      <a:spcBef>
        <a:spcPct val="0"/>
      </a:spcBef>
      <a:spcAft>
        <a:spcPct val="0"/>
      </a:spcAft>
      <a:defRPr kern="1200" baseline="-25000">
        <a:solidFill>
          <a:schemeClr val="tx1"/>
        </a:solidFill>
        <a:latin typeface="Arial" charset="0"/>
        <a:ea typeface="ＭＳ Ｐゴシック"/>
        <a:cs typeface="ＭＳ Ｐゴシック"/>
      </a:defRPr>
    </a:lvl3pPr>
    <a:lvl4pPr marL="1371600" algn="l" defTabSz="457200" rtl="0" fontAlgn="base">
      <a:spcBef>
        <a:spcPct val="0"/>
      </a:spcBef>
      <a:spcAft>
        <a:spcPct val="0"/>
      </a:spcAft>
      <a:defRPr kern="1200" baseline="-25000">
        <a:solidFill>
          <a:schemeClr val="tx1"/>
        </a:solidFill>
        <a:latin typeface="Arial" charset="0"/>
        <a:ea typeface="ＭＳ Ｐゴシック"/>
        <a:cs typeface="ＭＳ Ｐゴシック"/>
      </a:defRPr>
    </a:lvl4pPr>
    <a:lvl5pPr marL="1828800" algn="l" defTabSz="457200" rtl="0" fontAlgn="base">
      <a:spcBef>
        <a:spcPct val="0"/>
      </a:spcBef>
      <a:spcAft>
        <a:spcPct val="0"/>
      </a:spcAft>
      <a:defRPr kern="1200" baseline="-25000">
        <a:solidFill>
          <a:schemeClr val="tx1"/>
        </a:solidFill>
        <a:latin typeface="Arial" charset="0"/>
        <a:ea typeface="ＭＳ Ｐゴシック"/>
        <a:cs typeface="ＭＳ Ｐゴシック"/>
      </a:defRPr>
    </a:lvl5pPr>
    <a:lvl6pPr marL="2286000" algn="l" defTabSz="914400" rtl="0" eaLnBrk="1" latinLnBrk="0" hangingPunct="1">
      <a:defRPr kern="1200" baseline="-25000">
        <a:solidFill>
          <a:schemeClr val="tx1"/>
        </a:solidFill>
        <a:latin typeface="Arial" charset="0"/>
        <a:ea typeface="ＭＳ Ｐゴシック"/>
        <a:cs typeface="ＭＳ Ｐゴシック"/>
      </a:defRPr>
    </a:lvl6pPr>
    <a:lvl7pPr marL="2743200" algn="l" defTabSz="914400" rtl="0" eaLnBrk="1" latinLnBrk="0" hangingPunct="1">
      <a:defRPr kern="1200" baseline="-25000">
        <a:solidFill>
          <a:schemeClr val="tx1"/>
        </a:solidFill>
        <a:latin typeface="Arial" charset="0"/>
        <a:ea typeface="ＭＳ Ｐゴシック"/>
        <a:cs typeface="ＭＳ Ｐゴシック"/>
      </a:defRPr>
    </a:lvl7pPr>
    <a:lvl8pPr marL="3200400" algn="l" defTabSz="914400" rtl="0" eaLnBrk="1" latinLnBrk="0" hangingPunct="1">
      <a:defRPr kern="1200" baseline="-25000">
        <a:solidFill>
          <a:schemeClr val="tx1"/>
        </a:solidFill>
        <a:latin typeface="Arial" charset="0"/>
        <a:ea typeface="ＭＳ Ｐゴシック"/>
        <a:cs typeface="ＭＳ Ｐゴシック"/>
      </a:defRPr>
    </a:lvl8pPr>
    <a:lvl9pPr marL="3657600" algn="l" defTabSz="914400" rtl="0" eaLnBrk="1" latinLnBrk="0" hangingPunct="1">
      <a:defRPr kern="1200" baseline="-25000">
        <a:solidFill>
          <a:schemeClr val="tx1"/>
        </a:solidFill>
        <a:latin typeface="Arial" charset="0"/>
        <a:ea typeface="ＭＳ Ｐゴシック"/>
        <a:cs typeface="ＭＳ Ｐゴシック"/>
      </a:defRPr>
    </a:lvl9pPr>
  </p:defaultTextStyle>
  <p:extLst>
    <p:ext uri="{EFAFB233-063F-42B5-8137-9DF3F51BA10A}">
      <p15:sldGuideLst xmlns="" xmlns:p15="http://schemas.microsoft.com/office/powerpoint/2012/main">
        <p15:guide id="1" orient="horz" pos="2160">
          <p15:clr>
            <a:srgbClr val="A4A3A4"/>
          </p15:clr>
        </p15:guide>
        <p15:guide id="2" pos="5240">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Larry"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083C"/>
    <a:srgbClr val="0A668B"/>
    <a:srgbClr val="404040"/>
    <a:srgbClr val="B38395"/>
    <a:srgbClr val="CFB1BC"/>
    <a:srgbClr val="BC91A1"/>
    <a:srgbClr val="C59FAD"/>
    <a:srgbClr val="AD949C"/>
    <a:srgbClr val="0A2D6B"/>
    <a:srgbClr val="A568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397" autoAdjust="0"/>
    <p:restoredTop sz="71020" autoAdjust="0"/>
  </p:normalViewPr>
  <p:slideViewPr>
    <p:cSldViewPr snapToGrid="0" snapToObjects="1">
      <p:cViewPr>
        <p:scale>
          <a:sx n="100" d="100"/>
          <a:sy n="100" d="100"/>
        </p:scale>
        <p:origin x="-1160" y="80"/>
      </p:cViewPr>
      <p:guideLst>
        <p:guide orient="horz" pos="2160"/>
        <p:guide pos="52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snapToObjects="1">
      <p:cViewPr>
        <p:scale>
          <a:sx n="150" d="100"/>
          <a:sy n="150" d="100"/>
        </p:scale>
        <p:origin x="226" y="-5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baseline="0">
                <a:latin typeface="+mn-lt"/>
                <a:ea typeface="+mn-ea"/>
                <a:cs typeface="+mn-cs"/>
              </a:defRPr>
            </a:lvl1pPr>
          </a:lstStyle>
          <a:p>
            <a:pPr>
              <a:defRPr/>
            </a:pPr>
            <a:r>
              <a:rPr lang="en-US" sz="1200" dirty="0" smtClean="0"/>
              <a:t>November, </a:t>
            </a:r>
            <a:r>
              <a:rPr lang="en-US" sz="1200" dirty="0"/>
              <a:t>2013</a:t>
            </a:r>
          </a:p>
          <a:p>
            <a:pPr>
              <a:defRPr/>
            </a:pPr>
            <a:r>
              <a:rPr lang="en-US" sz="1200" dirty="0" smtClean="0"/>
              <a:t>Network Team Institute</a:t>
            </a:r>
            <a:endParaRPr lang="en-US" sz="1200"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baseline="0">
                <a:latin typeface="+mn-lt"/>
                <a:ea typeface="+mn-ea"/>
                <a:cs typeface="+mn-cs"/>
              </a:defRPr>
            </a:lvl1pPr>
          </a:lstStyle>
          <a:p>
            <a:pPr>
              <a:defRPr/>
            </a:pPr>
            <a:fld id="{FA1B0449-FD53-4981-8CF6-4A0D7CB88F4F}" type="slidenum">
              <a:rPr lang="en-US" sz="1200"/>
              <a:pPr>
                <a:defRPr/>
              </a:pPr>
              <a:t>‹#›</a:t>
            </a:fld>
            <a:endParaRPr lang="en-US" sz="1200" dirty="0"/>
          </a:p>
        </p:txBody>
      </p:sp>
      <p:sp>
        <p:nvSpPr>
          <p:cNvPr id="4" name="Header Placeholder 3"/>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pPr>
              <a:defRPr/>
            </a:pPr>
            <a:r>
              <a:rPr lang="en-US" baseline="0" dirty="0">
                <a:latin typeface="+mn-lt"/>
              </a:rPr>
              <a:t>Grade </a:t>
            </a:r>
            <a:r>
              <a:rPr lang="en-US" baseline="0" dirty="0" smtClean="0">
                <a:latin typeface="+mn-lt"/>
              </a:rPr>
              <a:t>2 </a:t>
            </a:r>
            <a:r>
              <a:rPr lang="en-US" baseline="0" dirty="0">
                <a:latin typeface="+mn-lt"/>
              </a:rPr>
              <a:t>– Module </a:t>
            </a:r>
            <a:r>
              <a:rPr lang="en-US" baseline="0" dirty="0" smtClean="0">
                <a:latin typeface="+mn-lt"/>
              </a:rPr>
              <a:t>5</a:t>
            </a:r>
            <a:endParaRPr lang="en-US" baseline="0" dirty="0">
              <a:latin typeface="+mn-lt"/>
            </a:endParaRPr>
          </a:p>
          <a:p>
            <a:pPr>
              <a:defRPr/>
            </a:pPr>
            <a:r>
              <a:rPr lang="en-US" baseline="0" dirty="0">
                <a:latin typeface="+mn-lt"/>
              </a:rPr>
              <a:t>Module Focus </a:t>
            </a:r>
            <a:r>
              <a:rPr lang="en-US" baseline="0" dirty="0" smtClean="0">
                <a:latin typeface="+mn-lt"/>
              </a:rPr>
              <a:t>Session</a:t>
            </a:r>
            <a:endParaRPr lang="en-US" baseline="0" dirty="0">
              <a:latin typeface="+mn-lt"/>
            </a:endParaRPr>
          </a:p>
        </p:txBody>
      </p:sp>
    </p:spTree>
    <p:extLst>
      <p:ext uri="{BB962C8B-B14F-4D97-AF65-F5344CB8AC3E}">
        <p14:creationId xmlns:p14="http://schemas.microsoft.com/office/powerpoint/2010/main" val="1908377118"/>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defRPr sz="1200" i="0" baseline="0">
                <a:latin typeface="+mn-lt"/>
                <a:ea typeface="ＭＳ Ｐゴシック" charset="-128"/>
                <a:cs typeface="ＭＳ Ｐゴシック" charset="-128"/>
              </a:defRPr>
            </a:lvl1pPr>
          </a:lstStyle>
          <a:p>
            <a:pPr>
              <a:defRPr/>
            </a:pPr>
            <a:r>
              <a:rPr lang="en-US" dirty="0" smtClean="0"/>
              <a:t>Grade 2 – Module 5</a:t>
            </a:r>
          </a:p>
          <a:p>
            <a:pPr>
              <a:defRPr/>
            </a:pPr>
            <a:r>
              <a:rPr lang="en-US" dirty="0" smtClean="0"/>
              <a:t>Module Focus Session</a:t>
            </a:r>
          </a:p>
        </p:txBody>
      </p:sp>
      <p:sp>
        <p:nvSpPr>
          <p:cNvPr id="28675" name="Rectangle 3"/>
          <p:cNvSpPr>
            <a:spLocks noGrp="1" noChangeArrowheads="1"/>
          </p:cNvSpPr>
          <p:nvPr>
            <p:ph type="dt" idx="1"/>
          </p:nvPr>
        </p:nvSpPr>
        <p:spPr bwMode="auto">
          <a:xfrm>
            <a:off x="414528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a:defRPr sz="1200" baseline="0">
                <a:latin typeface="+mn-lt"/>
                <a:ea typeface="ＭＳ Ｐゴシック" charset="-128"/>
                <a:cs typeface="ＭＳ Ｐゴシック" charset="-128"/>
              </a:defRPr>
            </a:lvl1pPr>
          </a:lstStyle>
          <a:p>
            <a:pPr>
              <a:defRPr/>
            </a:pPr>
            <a:r>
              <a:rPr lang="en-US" sz="1200" dirty="0" smtClean="0"/>
              <a:t>November, 2013</a:t>
            </a:r>
          </a:p>
          <a:p>
            <a:pPr>
              <a:defRPr/>
            </a:pPr>
            <a:r>
              <a:rPr lang="en-US" sz="1200" dirty="0" smtClean="0"/>
              <a:t>Network Team Institute</a:t>
            </a:r>
            <a:endParaRPr lang="en-US" sz="1200" dirty="0"/>
          </a:p>
        </p:txBody>
      </p:sp>
      <p:sp>
        <p:nvSpPr>
          <p:cNvPr id="7172" name="Placeholder 4"/>
          <p:cNvSpPr>
            <a:spLocks noGrp="1" noRot="1" noChangeAspect="1" noChangeArrowheads="1" noTextEdit="1"/>
          </p:cNvSpPr>
          <p:nvPr>
            <p:ph type="sldImg" idx="2"/>
          </p:nvPr>
        </p:nvSpPr>
        <p:spPr bwMode="auto">
          <a:xfrm>
            <a:off x="457200" y="731520"/>
            <a:ext cx="3657600" cy="2743200"/>
          </a:xfrm>
          <a:prstGeom prst="rect">
            <a:avLst/>
          </a:prstGeom>
          <a:noFill/>
          <a:ln w="9525">
            <a:solidFill>
              <a:srgbClr val="000000"/>
            </a:solidFill>
            <a:miter lim="800000"/>
            <a:headEnd/>
            <a:tailEnd/>
          </a:ln>
        </p:spPr>
      </p:sp>
      <p:sp>
        <p:nvSpPr>
          <p:cNvPr id="2867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a:defRPr sz="1200" baseline="0">
                <a:latin typeface="+mn-lt"/>
                <a:ea typeface="ＭＳ Ｐゴシック" charset="-128"/>
                <a:cs typeface="ＭＳ Ｐゴシック" charset="-128"/>
              </a:defRPr>
            </a:lvl1pPr>
          </a:lstStyle>
          <a:p>
            <a:pPr>
              <a:defRPr/>
            </a:pPr>
            <a:fld id="{E929375C-F076-478A-B9B0-5F9213CA33B4}" type="slidenum">
              <a:rPr lang="en-US" smtClean="0"/>
              <a:pPr>
                <a:defRPr/>
              </a:pPr>
              <a:t>‹#›</a:t>
            </a:fld>
            <a:endParaRPr lang="en-US" dirty="0"/>
          </a:p>
        </p:txBody>
      </p:sp>
      <p:sp>
        <p:nvSpPr>
          <p:cNvPr id="2" name="Notes Placeholder 1"/>
          <p:cNvSpPr>
            <a:spLocks noGrp="1"/>
          </p:cNvSpPr>
          <p:nvPr>
            <p:ph type="body" sz="quarter" idx="3"/>
          </p:nvPr>
        </p:nvSpPr>
        <p:spPr>
          <a:xfrm>
            <a:off x="457200" y="3657600"/>
            <a:ext cx="6400800" cy="54864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7273250"/>
      </p:ext>
    </p:extLst>
  </p:cSld>
  <p:clrMap bg1="lt1" tx1="dk1" bg2="lt2" tx2="dk2" accent1="accent1" accent2="accent2" accent3="accent3" accent4="accent4" accent5="accent5" accent6="accent6" hlink="hlink" folHlink="folHlink"/>
  <p:hf ftr="0"/>
  <p:notes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r>
              <a:rPr lang="en-US" b="1" i="1" dirty="0"/>
              <a:t>NOTE THAT THIS SESSION IS </a:t>
            </a:r>
            <a:r>
              <a:rPr lang="en-US" b="1" i="1" dirty="0" smtClean="0"/>
              <a:t>DESIGNED TO </a:t>
            </a:r>
            <a:r>
              <a:rPr lang="en-US" b="1" i="1" dirty="0"/>
              <a:t>BE</a:t>
            </a:r>
            <a:r>
              <a:rPr lang="en-US" b="1" i="1" dirty="0">
                <a:solidFill>
                  <a:srgbClr val="FF0000"/>
                </a:solidFill>
              </a:rPr>
              <a:t> </a:t>
            </a:r>
            <a:r>
              <a:rPr lang="en-US" b="1" i="1" dirty="0" smtClean="0"/>
              <a:t>265 MINUTES </a:t>
            </a:r>
            <a:r>
              <a:rPr lang="en-US" b="1" i="1" dirty="0"/>
              <a:t>IN </a:t>
            </a:r>
            <a:r>
              <a:rPr lang="en-US" b="1" i="1" dirty="0" smtClean="0"/>
              <a:t>LENGTH.</a:t>
            </a:r>
            <a:endParaRPr lang="en-US" b="1" i="1" dirty="0"/>
          </a:p>
          <a:p>
            <a:pPr>
              <a:defRPr/>
            </a:pPr>
            <a:endParaRPr lang="en-US" b="1" dirty="0" smtClean="0"/>
          </a:p>
          <a:p>
            <a:pPr>
              <a:defRPr/>
            </a:pPr>
            <a:r>
              <a:rPr lang="en-US" b="0" dirty="0" smtClean="0"/>
              <a:t>Welcome!  In this module</a:t>
            </a:r>
            <a:r>
              <a:rPr lang="en-US" b="0" baseline="0" dirty="0" smtClean="0"/>
              <a:t> focus session, we will examine Grade 2 – Module 5.</a:t>
            </a:r>
            <a:endParaRPr lang="en-US" b="0" dirty="0" smtClean="0"/>
          </a:p>
        </p:txBody>
      </p:sp>
      <p:sp>
        <p:nvSpPr>
          <p:cNvPr id="4" name="Slide Number Placeholder 3"/>
          <p:cNvSpPr>
            <a:spLocks noGrp="1"/>
          </p:cNvSpPr>
          <p:nvPr>
            <p:ph type="sldNum" sz="quarter" idx="10"/>
          </p:nvPr>
        </p:nvSpPr>
        <p:spPr/>
        <p:txBody>
          <a:bodyPr/>
          <a:lstStyle/>
          <a:p>
            <a:pPr>
              <a:defRPr/>
            </a:pPr>
            <a:fld id="{E929375C-F076-478A-B9B0-5F9213CA33B4}" type="slidenum">
              <a:rPr lang="en-US" smtClean="0"/>
              <a:pPr>
                <a:defRPr/>
              </a:pPr>
              <a:t>1</a:t>
            </a:fld>
            <a:endParaRPr lang="en-US"/>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0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Header Placeholder 5"/>
          <p:cNvSpPr>
            <a:spLocks noGrp="1"/>
          </p:cNvSpPr>
          <p:nvPr>
            <p:ph type="hdr" sz="quarter" idx="12"/>
          </p:nvPr>
        </p:nvSpPr>
        <p:spPr/>
        <p:txBody>
          <a:bodyPr/>
          <a:lstStyle/>
          <a:p>
            <a:pPr>
              <a:defRPr/>
            </a:pPr>
            <a:r>
              <a:rPr lang="en-US" smtClean="0"/>
              <a:t>Grade 2 – Module 5</a:t>
            </a:r>
          </a:p>
          <a:p>
            <a:pPr>
              <a:defRPr/>
            </a:pPr>
            <a:r>
              <a:rPr lang="en-US" smtClean="0"/>
              <a:t>Module Focus Session</a:t>
            </a:r>
            <a:endParaRPr lang="en-US" dirty="0" smtClean="0"/>
          </a:p>
        </p:txBody>
      </p:sp>
    </p:spTree>
    <p:extLst>
      <p:ext uri="{BB962C8B-B14F-4D97-AF65-F5344CB8AC3E}">
        <p14:creationId xmlns:p14="http://schemas.microsoft.com/office/powerpoint/2010/main" val="3931997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As students use</a:t>
            </a:r>
            <a:r>
              <a:rPr lang="en-US" baseline="0" dirty="0" smtClean="0"/>
              <a:t> number disks to show 10 more or 100 less than a number, they ground their work with numbers in place value, and use place value language to express what they’re doing.</a:t>
            </a:r>
          </a:p>
          <a:p>
            <a:endParaRPr lang="en-US" baseline="0" dirty="0" smtClean="0"/>
          </a:p>
          <a:p>
            <a:r>
              <a:rPr lang="en-US" baseline="0" dirty="0" smtClean="0"/>
              <a:t>	</a:t>
            </a:r>
            <a:r>
              <a:rPr lang="en-US" i="1" baseline="0" dirty="0" smtClean="0"/>
              <a:t>T:  Show me 10 more.</a:t>
            </a:r>
          </a:p>
          <a:p>
            <a:r>
              <a:rPr lang="en-US" i="1" baseline="0" dirty="0" smtClean="0"/>
              <a:t>	S:  (Add a tens disk to show 1 hundred 6 tens 7 ones.)</a:t>
            </a:r>
          </a:p>
          <a:p>
            <a:r>
              <a:rPr lang="en-US" i="1" baseline="0" dirty="0" smtClean="0"/>
              <a:t>	T:  Use a sentence frame to describe adding 10 to 157.</a:t>
            </a:r>
          </a:p>
          <a:p>
            <a:r>
              <a:rPr lang="en-US" i="1" baseline="0" dirty="0" smtClean="0"/>
              <a:t>	S:  10 more than 157 is 167.  </a:t>
            </a:r>
            <a:r>
              <a:rPr lang="en-US" i="1" baseline="0" dirty="0" smtClean="0">
                <a:sym typeface="Wingdings"/>
              </a:rPr>
              <a:t>  167 is 10 more than 157.</a:t>
            </a:r>
          </a:p>
          <a:p>
            <a:r>
              <a:rPr lang="en-US" i="1" baseline="0" dirty="0" smtClean="0">
                <a:sym typeface="Wingdings"/>
              </a:rPr>
              <a:t>	T:  What did you do to change 157?</a:t>
            </a:r>
            <a:endParaRPr lang="en-US" i="1" baseline="0" dirty="0" smtClean="0"/>
          </a:p>
          <a:p>
            <a:r>
              <a:rPr lang="en-US" i="1" baseline="0" dirty="0" smtClean="0"/>
              <a:t>	S:  We added 10 to the tens place.</a:t>
            </a:r>
          </a:p>
          <a:p>
            <a:r>
              <a:rPr lang="en-US" i="1" baseline="0" dirty="0" smtClean="0"/>
              <a:t>	S:  We added 1 ten to 5 tens and made 6 tens.</a:t>
            </a:r>
          </a:p>
          <a:p>
            <a:r>
              <a:rPr lang="en-US" i="1" baseline="0" dirty="0" smtClean="0"/>
              <a:t>	T:  Give me an addition sentence starting with 157.</a:t>
            </a:r>
          </a:p>
          <a:p>
            <a:r>
              <a:rPr lang="en-US" i="1" baseline="0" dirty="0" smtClean="0"/>
              <a:t>	S:  157 + 10 = 167.</a:t>
            </a:r>
          </a:p>
          <a:p>
            <a:endParaRPr lang="en-US" baseline="0" dirty="0" smtClean="0"/>
          </a:p>
          <a:p>
            <a:r>
              <a:rPr lang="en-US" baseline="0" dirty="0" smtClean="0"/>
              <a:t>Talk with a neighbor:  What important connection did we make today?  What are we actually doing when we talk about 10 more or 100 less than a number?</a:t>
            </a:r>
          </a:p>
          <a:p>
            <a:endParaRPr lang="en-US" baseline="0" dirty="0" smtClean="0"/>
          </a:p>
          <a:p>
            <a:r>
              <a:rPr lang="en-US" baseline="0" dirty="0" smtClean="0"/>
              <a:t>Apply what you learned in Lesson 1 to complete the Lesson 1 problem on the Practice Sheet.</a:t>
            </a:r>
          </a:p>
          <a:p>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10</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10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9 ones, 9 tens, 7 hundreds place value disks</a:t>
            </a:r>
          </a:p>
          <a:p>
            <a:pPr marL="458788" lvl="1" indent="-285750">
              <a:buFont typeface="Arial" pitchFamily="34" charset="0"/>
              <a:buChar char="•"/>
              <a:tabLst/>
            </a:pPr>
            <a:r>
              <a:rPr lang="en-US" sz="1100" baseline="0" dirty="0" smtClean="0"/>
              <a:t>Personal white board and marker</a:t>
            </a:r>
          </a:p>
          <a:p>
            <a:pPr marL="458788" lvl="1" indent="-285750">
              <a:buFont typeface="Arial" pitchFamily="34" charset="0"/>
              <a:buChar char="•"/>
              <a:tabLst/>
            </a:pPr>
            <a:r>
              <a:rPr lang="en-US" sz="1100" baseline="0" dirty="0" smtClean="0"/>
              <a:t>Practice Sheet</a:t>
            </a:r>
          </a:p>
          <a:p>
            <a:pPr marL="458788" lvl="1" indent="-285750">
              <a:buFont typeface="Arial" pitchFamily="34" charset="0"/>
              <a:buChar char="•"/>
              <a:tabLst/>
            </a:pPr>
            <a:r>
              <a:rPr lang="en-US" sz="1100" baseline="0" dirty="0" smtClean="0"/>
              <a:t>Sentence frames for 10 more/less, 100 more/less than ___ is ___.</a:t>
            </a:r>
            <a:endParaRPr lang="en-US" sz="1100" baseline="0" dirty="0"/>
          </a:p>
        </p:txBody>
      </p:sp>
    </p:spTree>
    <p:extLst>
      <p:ext uri="{BB962C8B-B14F-4D97-AF65-F5344CB8AC3E}">
        <p14:creationId xmlns:p14="http://schemas.microsoft.com/office/powerpoint/2010/main" val="2217283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err="1" smtClean="0"/>
              <a:t>Liping</a:t>
            </a:r>
            <a:r>
              <a:rPr lang="en-US" dirty="0" smtClean="0"/>
              <a:t> Ma, the author of </a:t>
            </a:r>
            <a:r>
              <a:rPr lang="en-US" i="1" dirty="0" smtClean="0"/>
              <a:t>Knowin</a:t>
            </a:r>
            <a:r>
              <a:rPr lang="en-US" i="1" baseline="0" dirty="0" smtClean="0"/>
              <a:t>g and Teaching Elementary Mathematics </a:t>
            </a:r>
            <a:r>
              <a:rPr lang="en-US" baseline="0" dirty="0" smtClean="0"/>
              <a:t>gives the example of good math students being akin to good cab drivers -- they know many ways to reach the destination.</a:t>
            </a:r>
          </a:p>
          <a:p>
            <a:endParaRPr lang="en-US" baseline="0" dirty="0" smtClean="0"/>
          </a:p>
          <a:p>
            <a:r>
              <a:rPr lang="en-US" baseline="0" dirty="0" smtClean="0"/>
              <a:t>Talk with a neighbor:  How does place value understanding lead to flexible thinking, and why is flexible thinking so important? </a:t>
            </a:r>
            <a:r>
              <a:rPr lang="en-US" i="1" baseline="0" dirty="0" smtClean="0"/>
              <a:t>(e.g., Instead of becoming stuck using only procedural knowledge, place value understanding allows students to approach problems in a variety of ways, using varied strategies. Flexibility in thinking leads to creative problem solving.)</a:t>
            </a:r>
          </a:p>
          <a:p>
            <a:endParaRPr lang="en-US" baseline="0" dirty="0" smtClean="0"/>
          </a:p>
          <a:p>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11</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2720376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In this lesson,</a:t>
            </a:r>
            <a:r>
              <a:rPr lang="en-US" baseline="0" dirty="0" smtClean="0"/>
              <a:t> the focus is on multiples of 100.  Students add and subtract disks in the hundreds place and relate that action to adding and subtracting hundreds.</a:t>
            </a:r>
          </a:p>
          <a:p>
            <a:endParaRPr lang="en-US" baseline="0" dirty="0" smtClean="0"/>
          </a:p>
          <a:p>
            <a:r>
              <a:rPr lang="en-US" baseline="0" dirty="0" smtClean="0"/>
              <a:t>	T:  Whisper to your partner.  What did you do to change 125 to 325?</a:t>
            </a:r>
          </a:p>
          <a:p>
            <a:r>
              <a:rPr lang="en-US" baseline="0" dirty="0" smtClean="0"/>
              <a:t>	S:  We added 2 more hundreds.</a:t>
            </a:r>
          </a:p>
          <a:p>
            <a:r>
              <a:rPr lang="en-US" baseline="0" dirty="0" smtClean="0"/>
              <a:t>	T:  Give me the addition sentence starting with 125.</a:t>
            </a:r>
          </a:p>
          <a:p>
            <a:r>
              <a:rPr lang="en-US" baseline="0" dirty="0" smtClean="0"/>
              <a:t>	S:  125 + 200 = 325.</a:t>
            </a:r>
          </a:p>
          <a:p>
            <a:r>
              <a:rPr lang="en-US" baseline="0" dirty="0" smtClean="0"/>
              <a:t>	T:  Now show me 541.  (Students model.)</a:t>
            </a:r>
          </a:p>
          <a:p>
            <a:r>
              <a:rPr lang="en-US" baseline="0" dirty="0" smtClean="0"/>
              <a:t>	T:  Say it in unit form.</a:t>
            </a:r>
          </a:p>
          <a:p>
            <a:r>
              <a:rPr lang="en-US" baseline="0" dirty="0" smtClean="0"/>
              <a:t>	S:  5 hundreds 4 tens 1 one.</a:t>
            </a:r>
          </a:p>
          <a:p>
            <a:r>
              <a:rPr lang="en-US" baseline="0" dirty="0" smtClean="0"/>
              <a:t>	T:  Show what happens to the number when you subtract 2 hundreds.</a:t>
            </a:r>
          </a:p>
          <a:p>
            <a:r>
              <a:rPr lang="en-US" baseline="0" dirty="0" smtClean="0"/>
              <a:t>	S:  (Remove 2 hundreds.)</a:t>
            </a:r>
          </a:p>
          <a:p>
            <a:r>
              <a:rPr lang="en-US" baseline="0" dirty="0" smtClean="0"/>
              <a:t>	T:  Say the new number in unit form.</a:t>
            </a:r>
          </a:p>
          <a:p>
            <a:r>
              <a:rPr lang="en-US" baseline="0" dirty="0" smtClean="0"/>
              <a:t>	S:  3 hundreds 4 tens 1 one.</a:t>
            </a:r>
          </a:p>
          <a:p>
            <a:r>
              <a:rPr lang="en-US" baseline="0" dirty="0" smtClean="0"/>
              <a:t>	T:  Tell me the subtraction sentence.</a:t>
            </a:r>
          </a:p>
          <a:p>
            <a:r>
              <a:rPr lang="en-US" baseline="0" dirty="0" smtClean="0"/>
              <a:t>	S:  541 – 200 = 341.</a:t>
            </a:r>
          </a:p>
          <a:p>
            <a:endParaRPr lang="en-US" baseline="0" dirty="0" smtClean="0"/>
          </a:p>
          <a:p>
            <a:r>
              <a:rPr lang="en-US" baseline="0" dirty="0" smtClean="0"/>
              <a:t>Students learn that they can record these changes using arrow notation, including counting on to subtract (541 – ___ = 341 and 341 + ___ = 541.)	</a:t>
            </a:r>
          </a:p>
          <a:p>
            <a:endParaRPr lang="en-US" baseline="0" dirty="0" smtClean="0"/>
          </a:p>
          <a:p>
            <a:r>
              <a:rPr lang="en-US" baseline="0" dirty="0" smtClean="0"/>
              <a:t>Talk with a neighbor: Why is the arrow way a good choice when you have a missing addend?  </a:t>
            </a:r>
          </a:p>
          <a:p>
            <a:endParaRPr lang="en-US" baseline="0" dirty="0" smtClean="0"/>
          </a:p>
          <a:p>
            <a:r>
              <a:rPr lang="en-US" baseline="0" dirty="0" smtClean="0"/>
              <a:t>	</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12</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6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(T) Hide Zero cards</a:t>
            </a:r>
          </a:p>
          <a:p>
            <a:pPr marL="458788" lvl="1" indent="-285750">
              <a:buFont typeface="Arial" pitchFamily="34" charset="0"/>
              <a:buChar char="•"/>
              <a:tabLst/>
            </a:pPr>
            <a:r>
              <a:rPr lang="en-US" sz="1100" baseline="0" dirty="0" smtClean="0"/>
              <a:t>Personal white boards</a:t>
            </a:r>
          </a:p>
          <a:p>
            <a:pPr marL="458788" lvl="1" indent="-285750">
              <a:buFont typeface="Arial" pitchFamily="34" charset="0"/>
              <a:buChar char="•"/>
              <a:tabLst/>
            </a:pPr>
            <a:r>
              <a:rPr lang="en-US" sz="1100" baseline="0" dirty="0" smtClean="0"/>
              <a:t>9 each of ones, tens, and hundreds disks</a:t>
            </a:r>
            <a:endParaRPr lang="en-US" sz="1100" baseline="0" dirty="0"/>
          </a:p>
        </p:txBody>
      </p:sp>
    </p:spTree>
    <p:extLst>
      <p:ext uri="{BB962C8B-B14F-4D97-AF65-F5344CB8AC3E}">
        <p14:creationId xmlns:p14="http://schemas.microsoft.com/office/powerpoint/2010/main" val="1384390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1425575" indent="-1425575"/>
            <a:r>
              <a:rPr lang="en-US" dirty="0" smtClean="0"/>
              <a:t>Talk with a neighbor:  What is it about 590</a:t>
            </a:r>
            <a:r>
              <a:rPr lang="en-US" baseline="0" dirty="0" smtClean="0"/>
              <a:t> + 240 that poses a challenge for some students?  </a:t>
            </a:r>
            <a:r>
              <a:rPr lang="en-US" i="1" baseline="0" dirty="0" smtClean="0"/>
              <a:t>(90 +    40.) </a:t>
            </a:r>
          </a:p>
          <a:p>
            <a:pPr marL="1425575" indent="-57150"/>
            <a:r>
              <a:rPr lang="en-US" i="0" baseline="0" dirty="0" smtClean="0"/>
              <a:t>  How can knowledge of place value and the make a ten strategy help? </a:t>
            </a:r>
            <a:r>
              <a:rPr lang="en-US" i="1" baseline="0" dirty="0" smtClean="0"/>
              <a:t>(It’s a   general method based on place value that extends to making a hundred.)</a:t>
            </a:r>
          </a:p>
          <a:p>
            <a:endParaRPr lang="en-US" i="0" baseline="0" dirty="0" smtClean="0"/>
          </a:p>
          <a:p>
            <a:endParaRPr lang="en-US" i="0"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13</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2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1410520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Students are encouraged to notice and make use</a:t>
            </a:r>
            <a:r>
              <a:rPr lang="en-US" baseline="0" dirty="0" smtClean="0"/>
              <a:t> of </a:t>
            </a:r>
            <a:r>
              <a:rPr lang="en-US" dirty="0" smtClean="0"/>
              <a:t>the </a:t>
            </a:r>
            <a:r>
              <a:rPr lang="en-US" i="1" dirty="0" smtClean="0"/>
              <a:t>relationship of</a:t>
            </a:r>
            <a:r>
              <a:rPr lang="en-US" i="1" baseline="0" dirty="0" smtClean="0"/>
              <a:t> numbers.</a:t>
            </a:r>
          </a:p>
          <a:p>
            <a:endParaRPr lang="en-US" i="1" baseline="0" dirty="0" smtClean="0"/>
          </a:p>
          <a:p>
            <a:r>
              <a:rPr lang="en-US" i="1" dirty="0" smtClean="0"/>
              <a:t>	</a:t>
            </a:r>
            <a:r>
              <a:rPr lang="en-US" dirty="0" smtClean="0"/>
              <a:t>T:</a:t>
            </a:r>
            <a:r>
              <a:rPr lang="en-US" i="0" dirty="0" smtClean="0"/>
              <a:t>  (Write 590 + 240 on the board.)</a:t>
            </a:r>
            <a:endParaRPr lang="en-US" i="0" baseline="0" dirty="0" smtClean="0"/>
          </a:p>
          <a:p>
            <a:pPr marL="400050"/>
            <a:r>
              <a:rPr lang="en-US" i="0" baseline="0" dirty="0" smtClean="0"/>
              <a:t>T:  I notice something interesting about the first number.  (Point to 590.)</a:t>
            </a:r>
            <a:r>
              <a:rPr lang="en-US" i="0" baseline="0" dirty="0"/>
              <a:t> </a:t>
            </a:r>
            <a:r>
              <a:rPr lang="en-US" i="0" baseline="0" dirty="0" smtClean="0"/>
              <a:t> I wonder if anyone    </a:t>
            </a:r>
            <a:r>
              <a:rPr lang="en-US" i="0" dirty="0" smtClean="0"/>
              <a:t>el</a:t>
            </a:r>
            <a:r>
              <a:rPr lang="en-US" i="0" baseline="0" dirty="0" smtClean="0"/>
              <a:t>se notices the same thing.</a:t>
            </a:r>
          </a:p>
          <a:p>
            <a:pPr marL="400050" indent="-400050"/>
            <a:r>
              <a:rPr lang="en-US" i="0" baseline="0" dirty="0" smtClean="0"/>
              <a:t>	S:  It’s close to 600!  </a:t>
            </a:r>
            <a:r>
              <a:rPr lang="en-US" i="0" baseline="0" dirty="0" smtClean="0">
                <a:sym typeface="Wingdings"/>
              </a:rPr>
              <a:t>  It’s just 10 away from 600.    I can make the next 100 to help me solve the problem.</a:t>
            </a:r>
          </a:p>
          <a:p>
            <a:pPr marL="400050" indent="-400050"/>
            <a:r>
              <a:rPr lang="en-US" dirty="0">
                <a:sym typeface="Wingdings"/>
              </a:rPr>
              <a:t>	</a:t>
            </a:r>
            <a:r>
              <a:rPr lang="en-US" dirty="0" smtClean="0">
                <a:sym typeface="Wingdings"/>
              </a:rPr>
              <a:t>T:  Let’s try that!  You write what I write. (Record arrow notation.)</a:t>
            </a:r>
            <a:endParaRPr lang="en-US" i="0" baseline="0" dirty="0" smtClean="0">
              <a:sym typeface="Wingdings"/>
            </a:endParaRPr>
          </a:p>
          <a:p>
            <a:pPr marL="400050"/>
            <a:endParaRPr lang="en-US" i="0" baseline="0" dirty="0" smtClean="0">
              <a:sym typeface="Wingdings"/>
            </a:endParaRPr>
          </a:p>
          <a:p>
            <a:pPr marL="400050"/>
            <a:endParaRPr lang="en-US" i="0" dirty="0">
              <a:sym typeface="Wingdings"/>
            </a:endParaRPr>
          </a:p>
          <a:p>
            <a:pPr marL="1601788" indent="-1601788"/>
            <a:r>
              <a:rPr lang="en-US" i="0" baseline="0" dirty="0" smtClean="0">
                <a:sym typeface="Wingdings"/>
              </a:rPr>
              <a:t>Talk</a:t>
            </a:r>
            <a:r>
              <a:rPr lang="en-US" i="0" dirty="0" smtClean="0">
                <a:sym typeface="Wingdings"/>
              </a:rPr>
              <a:t> with your neighbor:  What strategy have we learned that would be an efficient way to add 590 + 240. </a:t>
            </a:r>
            <a:r>
              <a:rPr lang="en-US" i="1" dirty="0" smtClean="0">
                <a:sym typeface="Wingdings"/>
              </a:rPr>
              <a:t>(Arrow notation.)</a:t>
            </a:r>
          </a:p>
          <a:p>
            <a:pPr indent="1543050"/>
            <a:r>
              <a:rPr lang="en-US" i="0" baseline="0" dirty="0" smtClean="0">
                <a:sym typeface="Wingdings"/>
              </a:rPr>
              <a:t> Is there more than one way to solve this problem?</a:t>
            </a:r>
          </a:p>
          <a:p>
            <a:pPr marL="400050"/>
            <a:endParaRPr lang="en-US" dirty="0">
              <a:sym typeface="Wingdings"/>
            </a:endParaRPr>
          </a:p>
          <a:p>
            <a:pPr marL="400050" indent="-400050"/>
            <a:endParaRPr lang="en-US" baseline="0" dirty="0" smtClean="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14</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Personal white boards</a:t>
            </a:r>
            <a:endParaRPr lang="en-US" sz="1100" baseline="0" dirty="0"/>
          </a:p>
        </p:txBody>
      </p:sp>
    </p:spTree>
    <p:extLst>
      <p:ext uri="{BB962C8B-B14F-4D97-AF65-F5344CB8AC3E}">
        <p14:creationId xmlns:p14="http://schemas.microsoft.com/office/powerpoint/2010/main" val="2406598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Notice the constant focus on strategies that rely upon</a:t>
            </a:r>
            <a:r>
              <a:rPr lang="en-US" baseline="0" dirty="0" smtClean="0"/>
              <a:t> place value understanding.  </a:t>
            </a:r>
          </a:p>
          <a:p>
            <a:endParaRPr lang="en-US" baseline="0" dirty="0" smtClean="0"/>
          </a:p>
          <a:p>
            <a:r>
              <a:rPr lang="en-US" baseline="0" dirty="0" smtClean="0"/>
              <a:t>Talk with a neighbor: Use place value language to explain how the (above) strategy works.</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15</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2168279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Lesson 4 is </a:t>
            </a:r>
            <a:r>
              <a:rPr lang="en-US" dirty="0" err="1" smtClean="0"/>
              <a:t>scaffolded</a:t>
            </a:r>
            <a:r>
              <a:rPr lang="en-US" dirty="0" smtClean="0"/>
              <a:t> (450 – 200, 450 – 210, 450 – 250, 450 – 260) </a:t>
            </a:r>
            <a:r>
              <a:rPr lang="en-US" i="0" baseline="0" dirty="0" smtClean="0"/>
              <a:t>to lead students towards successfully solving problems such as 740 – 690 on the Problem Set independently.</a:t>
            </a:r>
          </a:p>
          <a:p>
            <a:endParaRPr lang="en-US" i="0" baseline="0" dirty="0" smtClean="0"/>
          </a:p>
          <a:p>
            <a:r>
              <a:rPr lang="en-US" i="0" baseline="0" dirty="0" smtClean="0"/>
              <a:t>Let’s solve 740 - 690 together, and then discuss the debrief questions.</a:t>
            </a:r>
          </a:p>
          <a:p>
            <a:r>
              <a:rPr lang="en-US" i="0" baseline="0" dirty="0" smtClean="0"/>
              <a:t>	</a:t>
            </a:r>
            <a:r>
              <a:rPr lang="en-US" i="1" baseline="0" dirty="0" smtClean="0"/>
              <a:t>(The answer is correct.)</a:t>
            </a:r>
          </a:p>
          <a:p>
            <a:r>
              <a:rPr lang="en-US" i="1" baseline="0" dirty="0" smtClean="0"/>
              <a:t>	(The equation is incorrect.)</a:t>
            </a:r>
          </a:p>
          <a:p>
            <a:r>
              <a:rPr lang="en-US" i="1" baseline="0" dirty="0" smtClean="0"/>
              <a:t>	(740 – 600 does not equal 140 – 40, nor do either of those equal 50.)</a:t>
            </a:r>
          </a:p>
          <a:p>
            <a:endParaRPr lang="en-US" i="1" baseline="0" dirty="0" smtClean="0"/>
          </a:p>
          <a:p>
            <a:r>
              <a:rPr lang="en-US" baseline="0" dirty="0" smtClean="0"/>
              <a:t>Apply what you learned in Lesson 4 to complete the Lesson 4 problem on the Practice Sheet.</a:t>
            </a:r>
          </a:p>
          <a:p>
            <a:endParaRPr lang="en-US" dirty="0" smtClean="0"/>
          </a:p>
          <a:p>
            <a:endParaRPr lang="en-US" i="0" baseline="0" dirty="0" smtClean="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16</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Personal white boards</a:t>
            </a:r>
          </a:p>
          <a:p>
            <a:pPr marL="458788" lvl="1" indent="-285750">
              <a:buFont typeface="Arial" pitchFamily="34" charset="0"/>
              <a:buChar char="•"/>
              <a:tabLst/>
            </a:pPr>
            <a:r>
              <a:rPr lang="en-US" sz="1100" baseline="0" dirty="0" smtClean="0"/>
              <a:t>Practice Sheet</a:t>
            </a:r>
            <a:endParaRPr lang="en-US" sz="1100" baseline="0" dirty="0"/>
          </a:p>
        </p:txBody>
      </p:sp>
    </p:spTree>
    <p:extLst>
      <p:ext uri="{BB962C8B-B14F-4D97-AF65-F5344CB8AC3E}">
        <p14:creationId xmlns:p14="http://schemas.microsoft.com/office/powerpoint/2010/main" val="3798423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What is the recurring theme throughout all of the lessons</a:t>
            </a:r>
            <a:r>
              <a:rPr lang="en-US" baseline="0" dirty="0" smtClean="0"/>
              <a:t> so far? </a:t>
            </a:r>
            <a:r>
              <a:rPr lang="en-US" i="1" baseline="0" dirty="0" smtClean="0"/>
              <a:t>(They focus on tens and hundreds.)</a:t>
            </a:r>
          </a:p>
          <a:p>
            <a:endParaRPr lang="en-US" i="1" baseline="0" dirty="0" smtClean="0"/>
          </a:p>
          <a:p>
            <a:r>
              <a:rPr lang="en-US" i="0" baseline="0" dirty="0" smtClean="0"/>
              <a:t>How will this work support later work with larger numbers and the algorithms? </a:t>
            </a:r>
            <a:r>
              <a:rPr lang="en-US" i="1" baseline="0" dirty="0" smtClean="0"/>
              <a:t>(These strategies are general and so will apply to larger numbers, enabling students to simplify calculations.  The addition and subtraction algorithms are based on the composing and decomposing of units of 10 and 100.)</a:t>
            </a:r>
            <a:endParaRPr lang="en-US" i="1"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17</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1669751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Students</a:t>
            </a:r>
            <a:r>
              <a:rPr lang="en-US" baseline="0" dirty="0" smtClean="0"/>
              <a:t> decompose one addend to make a ten or a hundred with the other addend.</a:t>
            </a:r>
          </a:p>
          <a:p>
            <a:endParaRPr lang="en-US" baseline="0" dirty="0" smtClean="0"/>
          </a:p>
          <a:p>
            <a:r>
              <a:rPr lang="en-US" baseline="0" dirty="0" smtClean="0"/>
              <a:t>	T:  (Write 190 + 120 on the board.)</a:t>
            </a:r>
          </a:p>
          <a:p>
            <a:r>
              <a:rPr lang="en-US" baseline="0" dirty="0" smtClean="0"/>
              <a:t>	T:  Is one of these numbers close to the next hundred?</a:t>
            </a:r>
          </a:p>
          <a:p>
            <a:r>
              <a:rPr lang="en-US" baseline="0" dirty="0" smtClean="0"/>
              <a:t>	S:  Yes!</a:t>
            </a:r>
          </a:p>
          <a:p>
            <a:r>
              <a:rPr lang="en-US" baseline="0" dirty="0" smtClean="0"/>
              <a:t>	T:  Which one?</a:t>
            </a:r>
          </a:p>
          <a:p>
            <a:r>
              <a:rPr lang="en-US" baseline="0" dirty="0" smtClean="0"/>
              <a:t>	S:  190!</a:t>
            </a:r>
          </a:p>
          <a:p>
            <a:r>
              <a:rPr lang="en-US" baseline="0" dirty="0" smtClean="0"/>
              <a:t>	T:  Which hundred is it close to?</a:t>
            </a:r>
          </a:p>
          <a:p>
            <a:r>
              <a:rPr lang="en-US" baseline="0" dirty="0" smtClean="0"/>
              <a:t>	S:  200!</a:t>
            </a:r>
          </a:p>
          <a:p>
            <a:r>
              <a:rPr lang="en-US" baseline="0" dirty="0" smtClean="0"/>
              <a:t>	T:  How many more do we need to make 200?</a:t>
            </a:r>
          </a:p>
          <a:p>
            <a:r>
              <a:rPr lang="en-US" baseline="0" dirty="0" smtClean="0"/>
              <a:t>	S: 10 more!</a:t>
            </a:r>
          </a:p>
          <a:p>
            <a:r>
              <a:rPr lang="en-US" baseline="0" dirty="0" smtClean="0"/>
              <a:t>	T:  Where can we get 10 more?</a:t>
            </a:r>
          </a:p>
          <a:p>
            <a:r>
              <a:rPr lang="en-US" baseline="0" dirty="0" smtClean="0"/>
              <a:t>	S:  From 120!</a:t>
            </a:r>
          </a:p>
          <a:p>
            <a:endParaRPr lang="en-US" baseline="0" dirty="0" smtClean="0"/>
          </a:p>
          <a:p>
            <a:r>
              <a:rPr lang="en-US" baseline="0" dirty="0" smtClean="0"/>
              <a:t>Apply what you learned in Lesson 5 to complete the Lesson 5 problem on the Practice Sheet. Then take a moment to discuss the debrief questions with a neighbor.</a:t>
            </a:r>
          </a:p>
          <a:p>
            <a:endParaRPr lang="en-US"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18</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Personal white boards</a:t>
            </a:r>
          </a:p>
          <a:p>
            <a:pPr marL="458788" lvl="1" indent="-285750">
              <a:buFont typeface="Arial" pitchFamily="34" charset="0"/>
              <a:buChar char="•"/>
              <a:tabLst/>
            </a:pPr>
            <a:r>
              <a:rPr lang="en-US" sz="1100" baseline="0" dirty="0" smtClean="0"/>
              <a:t>Practice Sheet</a:t>
            </a:r>
            <a:endParaRPr lang="en-US" sz="1100" baseline="0" dirty="0"/>
          </a:p>
        </p:txBody>
      </p:sp>
    </p:spTree>
    <p:extLst>
      <p:ext uri="{BB962C8B-B14F-4D97-AF65-F5344CB8AC3E}">
        <p14:creationId xmlns:p14="http://schemas.microsoft.com/office/powerpoint/2010/main" val="2237182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Talk</a:t>
            </a:r>
            <a:r>
              <a:rPr lang="en-US" baseline="0" dirty="0" smtClean="0"/>
              <a:t> with a neighbor: Explain your understanding of compensation. (Invite participants to share their understanding. )</a:t>
            </a:r>
          </a:p>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Students</a:t>
            </a:r>
            <a:r>
              <a:rPr lang="en-US" baseline="0" dirty="0" smtClean="0"/>
              <a:t> worked with compensation in Module 4, and t</a:t>
            </a:r>
            <a:r>
              <a:rPr lang="en-US" dirty="0" smtClean="0"/>
              <a:t>he concept is presented in the two </a:t>
            </a:r>
            <a:r>
              <a:rPr lang="en-US" baseline="0" dirty="0" smtClean="0"/>
              <a:t>fluency activities that precede this lesson. (Use linking cubes to model how 8 – 5 = 9 – 6.) </a:t>
            </a:r>
          </a:p>
          <a:p>
            <a:endParaRPr lang="en-US" baseline="0" dirty="0" smtClean="0"/>
          </a:p>
          <a:p>
            <a:r>
              <a:rPr lang="en-US" baseline="0" dirty="0" smtClean="0"/>
              <a:t>In this lesson, the ease of subtracting a multiple of 100 is highlighted again.  Students add or subtract a multiple of 10 to both the minuend and subtrahend to make an equivalent problem that involves no renaming.</a:t>
            </a:r>
          </a:p>
          <a:p>
            <a:endParaRPr lang="en-US" baseline="0" dirty="0" smtClean="0"/>
          </a:p>
          <a:p>
            <a:r>
              <a:rPr lang="en-US" baseline="0" dirty="0" smtClean="0"/>
              <a:t>  </a:t>
            </a:r>
          </a:p>
          <a:p>
            <a:endParaRPr lang="en-US" baseline="0" dirty="0" smtClean="0"/>
          </a:p>
          <a:p>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19</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3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134282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r>
              <a:rPr lang="en-US" dirty="0" smtClean="0"/>
              <a:t>Our objectives </a:t>
            </a:r>
            <a:r>
              <a:rPr lang="en-US" dirty="0"/>
              <a:t>for </a:t>
            </a:r>
            <a:r>
              <a:rPr lang="en-US" dirty="0" smtClean="0"/>
              <a:t>this session are to:</a:t>
            </a:r>
          </a:p>
          <a:p>
            <a:pPr marL="407988" lvl="1" indent="-171450">
              <a:buFont typeface="Arial" pitchFamily="34" charset="0"/>
              <a:buChar char="•"/>
            </a:pPr>
            <a:r>
              <a:rPr lang="en-US" dirty="0" smtClean="0"/>
              <a:t>Examination </a:t>
            </a:r>
            <a:r>
              <a:rPr lang="en-US" dirty="0"/>
              <a:t>of the development of </a:t>
            </a:r>
            <a:r>
              <a:rPr lang="en-US" dirty="0" smtClean="0"/>
              <a:t>mathematical </a:t>
            </a:r>
            <a:r>
              <a:rPr lang="en-US" dirty="0"/>
              <a:t>understanding across the module using a focus on Concept Development within the lessons</a:t>
            </a:r>
            <a:r>
              <a:rPr lang="en-US" dirty="0" smtClean="0"/>
              <a:t>.</a:t>
            </a:r>
          </a:p>
          <a:p>
            <a:pPr marL="407988" lvl="1" indent="-171450">
              <a:buFont typeface="Arial" pitchFamily="34" charset="0"/>
              <a:buChar char="•"/>
            </a:pPr>
            <a:r>
              <a:rPr lang="en-US" dirty="0"/>
              <a:t>Introduction to mathematical models and instructional strategies to support implementation of </a:t>
            </a:r>
            <a:r>
              <a:rPr lang="en-US" i="1" dirty="0"/>
              <a:t>A Story of </a:t>
            </a:r>
            <a:r>
              <a:rPr lang="en-US" i="1" dirty="0" smtClean="0"/>
              <a:t>Units</a:t>
            </a:r>
            <a:r>
              <a:rPr lang="en-US" sz="1100" i="1" dirty="0" smtClean="0"/>
              <a:t>.</a:t>
            </a:r>
            <a:endParaRPr lang="en-US" sz="1050" dirty="0"/>
          </a:p>
          <a:p>
            <a:pPr marL="407988" lvl="1" indent="-171450">
              <a:buFont typeface="Arial" pitchFamily="34" charset="0"/>
              <a:buChar char="•"/>
            </a:pPr>
            <a:endParaRPr lang="en-US" sz="1100" dirty="0"/>
          </a:p>
          <a:p>
            <a:pPr marL="407988" indent="-171450">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pPr>
              <a:defRPr/>
            </a:pPr>
            <a:fld id="{E929375C-F076-478A-B9B0-5F9213CA33B4}" type="slidenum">
              <a:rPr lang="en-US" smtClean="0"/>
              <a:pPr>
                <a:defRPr/>
              </a:pPr>
              <a:t>2</a:t>
            </a:fld>
            <a:endParaRPr lang="en-US"/>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Header Placeholder 5"/>
          <p:cNvSpPr>
            <a:spLocks noGrp="1"/>
          </p:cNvSpPr>
          <p:nvPr>
            <p:ph type="hdr" sz="quarter" idx="12"/>
          </p:nvPr>
        </p:nvSpPr>
        <p:spPr/>
        <p:txBody>
          <a:bodyPr/>
          <a:lstStyle/>
          <a:p>
            <a:pPr>
              <a:defRPr/>
            </a:pPr>
            <a:r>
              <a:rPr lang="en-US" smtClean="0"/>
              <a:t>Grade 2 – Module 5</a:t>
            </a:r>
          </a:p>
          <a:p>
            <a:pPr>
              <a:defRPr/>
            </a:pPr>
            <a:r>
              <a:rPr lang="en-US" smtClean="0"/>
              <a:t>Module Focus Session</a:t>
            </a:r>
            <a:endParaRPr lang="en-US" dirty="0" smtClean="0"/>
          </a:p>
        </p:txBody>
      </p:sp>
    </p:spTree>
    <p:extLst>
      <p:ext uri="{BB962C8B-B14F-4D97-AF65-F5344CB8AC3E}">
        <p14:creationId xmlns:p14="http://schemas.microsoft.com/office/powerpoint/2010/main" val="128939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baseline="0" dirty="0" smtClean="0"/>
              <a:t>Talk with a neighbor:  What do you notice about one of the numbers that can help us simplify this problem? </a:t>
            </a:r>
            <a:r>
              <a:rPr lang="en-US" i="1" baseline="0" dirty="0" smtClean="0"/>
              <a:t>(19 is close to 20.)</a:t>
            </a:r>
          </a:p>
          <a:p>
            <a:endParaRPr lang="en-US" i="1" baseline="0" dirty="0" smtClean="0"/>
          </a:p>
          <a:p>
            <a:r>
              <a:rPr lang="en-US" i="0" baseline="0" dirty="0" smtClean="0"/>
              <a:t>Watch how we can draw a tape diagram to show how to simplify this problem.</a:t>
            </a:r>
          </a:p>
          <a:p>
            <a:endParaRPr lang="en-US" i="0" baseline="0" dirty="0" smtClean="0"/>
          </a:p>
          <a:p>
            <a:r>
              <a:rPr lang="en-US" i="0" baseline="0" dirty="0" smtClean="0"/>
              <a:t>Talk with a neighbor:  Use place value language to explain how this strategy works.</a:t>
            </a:r>
          </a:p>
          <a:p>
            <a:endParaRPr lang="en-US" i="0" baseline="0" dirty="0" smtClean="0"/>
          </a:p>
          <a:p>
            <a:r>
              <a:rPr lang="en-US" baseline="0" dirty="0" smtClean="0"/>
              <a:t>Apply what you learned in Lesson 6 to complete the Lesson 6 problem on the Practice Sheet. </a:t>
            </a:r>
            <a:endParaRPr lang="en-US" i="0" baseline="0" dirty="0" smtClean="0"/>
          </a:p>
          <a:p>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20</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10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Personal white boards</a:t>
            </a:r>
          </a:p>
          <a:p>
            <a:pPr marL="458788" lvl="1" indent="-285750">
              <a:buFont typeface="Arial" pitchFamily="34" charset="0"/>
              <a:buChar char="•"/>
              <a:tabLst/>
            </a:pPr>
            <a:r>
              <a:rPr lang="en-US" sz="1100" baseline="0" dirty="0" smtClean="0"/>
              <a:t>Linking cubes: 10 yellow, 6 red, 2 green (any color is fine)</a:t>
            </a:r>
          </a:p>
          <a:p>
            <a:pPr marL="458788" lvl="1" indent="-285750">
              <a:buFont typeface="Arial" pitchFamily="34" charset="0"/>
              <a:buChar char="•"/>
              <a:tabLst/>
            </a:pPr>
            <a:r>
              <a:rPr lang="en-US" sz="1100" baseline="0" dirty="0" smtClean="0"/>
              <a:t>Practice Sheet</a:t>
            </a:r>
            <a:endParaRPr lang="en-US" sz="1100" baseline="0" dirty="0"/>
          </a:p>
        </p:txBody>
      </p:sp>
    </p:spTree>
    <p:extLst>
      <p:ext uri="{BB962C8B-B14F-4D97-AF65-F5344CB8AC3E}">
        <p14:creationId xmlns:p14="http://schemas.microsoft.com/office/powerpoint/2010/main" val="4057443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A hallmark of </a:t>
            </a:r>
            <a:r>
              <a:rPr lang="en-US" i="1" dirty="0" smtClean="0"/>
              <a:t>A</a:t>
            </a:r>
            <a:r>
              <a:rPr lang="en-US" i="1" baseline="0" dirty="0" smtClean="0"/>
              <a:t> Story of Units</a:t>
            </a:r>
            <a:r>
              <a:rPr lang="en-US" baseline="0" dirty="0" smtClean="0"/>
              <a:t> is the value this curriculum places on student reasoning, in keeping with the Standards for Mathematical Practice. </a:t>
            </a:r>
          </a:p>
          <a:p>
            <a:endParaRPr lang="en-US" baseline="0" dirty="0" smtClean="0"/>
          </a:p>
          <a:p>
            <a:r>
              <a:rPr lang="en-US" baseline="0" dirty="0" smtClean="0"/>
              <a:t>Those standards include problem solving, reasoning and proof, communication, representation, and connections (from the </a:t>
            </a:r>
            <a:r>
              <a:rPr lang="en-US" i="1" baseline="0" dirty="0" smtClean="0"/>
              <a:t>Common Core State Standards for Mathematics</a:t>
            </a:r>
            <a:r>
              <a:rPr lang="en-US" baseline="0" dirty="0" smtClean="0"/>
              <a:t>, p.6).</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21</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369645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Solve this problem using a strategy</a:t>
            </a:r>
            <a:r>
              <a:rPr lang="en-US" baseline="0" dirty="0" smtClean="0"/>
              <a:t> of your choice.  Then share your strategy with a neighbor.</a:t>
            </a:r>
          </a:p>
          <a:p>
            <a:endParaRPr lang="en-US" i="1" baseline="0" dirty="0" smtClean="0"/>
          </a:p>
          <a:p>
            <a:r>
              <a:rPr lang="en-US" i="1" baseline="0" dirty="0" smtClean="0"/>
              <a:t>Discuss Student C and Student D’s work.  Are they both correct? (No.)  </a:t>
            </a:r>
          </a:p>
          <a:p>
            <a:endParaRPr lang="en-US" i="1" baseline="0" dirty="0" smtClean="0"/>
          </a:p>
          <a:p>
            <a:r>
              <a:rPr lang="en-US" i="1" baseline="0" dirty="0" smtClean="0"/>
              <a:t>What error did Student C make? (He added 20 to 380 but took 20 from 864, thereby changing the difference.)</a:t>
            </a:r>
            <a:endParaRPr lang="en-US" i="1"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22</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7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Personal white boards</a:t>
            </a:r>
            <a:endParaRPr lang="en-US" sz="1100" baseline="0" dirty="0"/>
          </a:p>
        </p:txBody>
      </p:sp>
    </p:spTree>
    <p:extLst>
      <p:ext uri="{BB962C8B-B14F-4D97-AF65-F5344CB8AC3E}">
        <p14:creationId xmlns:p14="http://schemas.microsoft.com/office/powerpoint/2010/main" val="1724156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As you read Topic B, think about the ways in which Topic A prepared students for this next step</a:t>
            </a:r>
            <a:r>
              <a:rPr lang="en-US" baseline="0" dirty="0" smtClean="0"/>
              <a:t> in the progression of learning.</a:t>
            </a:r>
            <a:endParaRPr lang="en-US" dirty="0" smtClean="0"/>
          </a:p>
          <a:p>
            <a:endParaRPr lang="en-US" dirty="0" smtClean="0"/>
          </a:p>
          <a:p>
            <a:r>
              <a:rPr lang="en-US" i="1" dirty="0" smtClean="0"/>
              <a:t>Allow 4 minutes to read and 2 minutes to discuss and ask questions.</a:t>
            </a:r>
            <a:endParaRPr lang="en-US" i="1"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23</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6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607192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Talk with a neighbor:  Why is it important to relate </a:t>
            </a:r>
            <a:r>
              <a:rPr lang="en-US" dirty="0" err="1" smtClean="0"/>
              <a:t>manipulatives</a:t>
            </a:r>
            <a:r>
              <a:rPr lang="en-US" baseline="0" dirty="0" smtClean="0"/>
              <a:t> to the algorithm? </a:t>
            </a:r>
            <a:r>
              <a:rPr lang="en-US" i="1" baseline="0" dirty="0" smtClean="0"/>
              <a:t>(Physically representing numbers with place value disks strengthens students’ place value understanding and helps them systematically model the standard addition algorithm, including the composition of a ten or a hundred.  As they move the </a:t>
            </a:r>
            <a:r>
              <a:rPr lang="en-US" i="1" baseline="0" dirty="0" err="1" smtClean="0"/>
              <a:t>manipulatives</a:t>
            </a:r>
            <a:r>
              <a:rPr lang="en-US" i="1" baseline="0" dirty="0" smtClean="0"/>
              <a:t>, students use place value language to express the action as they physically make a ten with 10 ones and exchange them for 1 ten.  They record each change in the written method, step by step.  This all helps students develop conceptual understanding for how and why the algorithm works.)</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24</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2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1641118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Why are</a:t>
            </a:r>
            <a:r>
              <a:rPr lang="en-US" baseline="0" dirty="0" smtClean="0"/>
              <a:t> the problems written horizontally?  </a:t>
            </a:r>
            <a:r>
              <a:rPr lang="en-US" i="1" baseline="0" dirty="0" smtClean="0"/>
              <a:t>(Writing problems vertically signals the use of the algorithm.  Writing them horizontally triggers the search for number relationships that lend themselves to other strategies.)  </a:t>
            </a:r>
          </a:p>
          <a:p>
            <a:endParaRPr lang="en-US" i="1" baseline="0" dirty="0" smtClean="0"/>
          </a:p>
          <a:p>
            <a:r>
              <a:rPr lang="en-US" dirty="0" smtClean="0"/>
              <a:t>Let’s solve</a:t>
            </a:r>
            <a:r>
              <a:rPr lang="en-US" baseline="0" dirty="0" smtClean="0"/>
              <a:t> these problems by modeling them with place value disks.  As we make a change to our model, we record it on the algorithm.</a:t>
            </a:r>
          </a:p>
          <a:p>
            <a:endParaRPr lang="en-US" baseline="0" dirty="0" smtClean="0"/>
          </a:p>
          <a:p>
            <a:r>
              <a:rPr lang="en-US" baseline="0" dirty="0" smtClean="0"/>
              <a:t>Now, use place value language to explain to a neighbor how your work with the numbers matches the written addition.</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25</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6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Personal white boards</a:t>
            </a:r>
          </a:p>
          <a:p>
            <a:pPr marL="458788" lvl="1" indent="-285750">
              <a:buFont typeface="Arial" pitchFamily="34" charset="0"/>
              <a:buChar char="•"/>
              <a:tabLst/>
            </a:pPr>
            <a:r>
              <a:rPr lang="en-US" sz="1100" baseline="0" dirty="0" smtClean="0"/>
              <a:t>18 ones, 18 tens, 9 hundreds disks per pair</a:t>
            </a:r>
            <a:endParaRPr lang="en-US" sz="1100" baseline="0" dirty="0"/>
          </a:p>
        </p:txBody>
      </p:sp>
    </p:spTree>
    <p:extLst>
      <p:ext uri="{BB962C8B-B14F-4D97-AF65-F5344CB8AC3E}">
        <p14:creationId xmlns:p14="http://schemas.microsoft.com/office/powerpoint/2010/main" val="2649501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The use of concrete objects allows students to manipulate numbers in ways</a:t>
            </a:r>
            <a:r>
              <a:rPr lang="en-US" baseline="0" dirty="0" smtClean="0"/>
              <a:t> that deepen their understanding.  Pictorial representations are a move towards abstract thinking, and they are more practical than concrete models because they can be done most anywhere and can represent very large numbers.</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26</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2750668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Now, instead of actual disks,</a:t>
            </a:r>
            <a:r>
              <a:rPr lang="en-US" baseline="0" dirty="0" smtClean="0"/>
              <a:t> we will draw a chip model of the addition.  </a:t>
            </a:r>
          </a:p>
          <a:p>
            <a:endParaRPr lang="en-US" baseline="0" dirty="0" smtClean="0"/>
          </a:p>
          <a:p>
            <a:r>
              <a:rPr lang="en-US" baseline="0" dirty="0" smtClean="0"/>
              <a:t>We will record each step of the process on the algorithm. As we do so, use place value language to explain each step to a partner.</a:t>
            </a:r>
          </a:p>
          <a:p>
            <a:endParaRPr lang="en-US" baseline="0" dirty="0" smtClean="0"/>
          </a:p>
          <a:p>
            <a:r>
              <a:rPr lang="en-US" baseline="0" dirty="0" smtClean="0"/>
              <a:t>Apply what you learned in Lessons 10 and 11 to complete the Lesson 11 problem on the Practice Sheet.</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27</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7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Personal white boards</a:t>
            </a:r>
          </a:p>
          <a:p>
            <a:pPr marL="458788" lvl="1" indent="-285750">
              <a:buFont typeface="Arial" pitchFamily="34" charset="0"/>
              <a:buChar char="•"/>
              <a:tabLst/>
            </a:pPr>
            <a:r>
              <a:rPr lang="en-US" sz="1100" baseline="0" dirty="0" smtClean="0"/>
              <a:t>Practice Sheet</a:t>
            </a:r>
            <a:endParaRPr lang="en-US" sz="1100" baseline="0" dirty="0"/>
          </a:p>
        </p:txBody>
      </p:sp>
    </p:spTree>
    <p:extLst>
      <p:ext uri="{BB962C8B-B14F-4D97-AF65-F5344CB8AC3E}">
        <p14:creationId xmlns:p14="http://schemas.microsoft.com/office/powerpoint/2010/main" val="1496765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Encourage students to explore multiple ways of solving problems, and</a:t>
            </a:r>
            <a:r>
              <a:rPr lang="en-US" baseline="0" dirty="0" smtClean="0"/>
              <a:t> to critique strategies for efficiency.</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28</a:t>
            </a:fld>
            <a:endParaRPr lang="en-US" dirty="0"/>
          </a:p>
        </p:txBody>
      </p:sp>
      <p:sp>
        <p:nvSpPr>
          <p:cNvPr id="7" name="Notes Placeholder 1"/>
          <p:cNvSpPr txBox="1">
            <a:spLocks/>
          </p:cNvSpPr>
          <p:nvPr/>
        </p:nvSpPr>
        <p:spPr>
          <a:xfrm>
            <a:off x="4286992" y="74129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30 seconds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4160031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Talk with a neighbor:</a:t>
            </a:r>
            <a:r>
              <a:rPr lang="en-US" baseline="0" dirty="0" smtClean="0"/>
              <a:t>  What are some strategies you could use to solve this problem?</a:t>
            </a:r>
          </a:p>
          <a:p>
            <a:endParaRPr lang="en-US" baseline="0" dirty="0" smtClean="0"/>
          </a:p>
          <a:p>
            <a:r>
              <a:rPr lang="en-US" baseline="0" dirty="0" smtClean="0"/>
              <a:t>Try to solve the problem 2 different ways.  Which was easiest?</a:t>
            </a:r>
          </a:p>
          <a:p>
            <a:endParaRPr lang="en-US" baseline="0" dirty="0" smtClean="0"/>
          </a:p>
          <a:p>
            <a:r>
              <a:rPr lang="en-US" i="1" baseline="0" dirty="0" smtClean="0"/>
              <a:t>Allow 2 minutes for sharing and solving, and another minute to share a few strategies with the whole group.</a:t>
            </a:r>
          </a:p>
          <a:p>
            <a:endParaRPr lang="en-US" i="1" dirty="0"/>
          </a:p>
          <a:p>
            <a:r>
              <a:rPr lang="en-US" dirty="0" smtClean="0"/>
              <a:t>Apply what you learned in Lesson 12 to complete the Lesson 12 problem on the Practice Sheet.</a:t>
            </a:r>
            <a:endParaRPr lang="en-US" baseline="0" dirty="0" smtClean="0"/>
          </a:p>
          <a:p>
            <a:endParaRPr lang="en-US" baseline="0" dirty="0" smtClean="0"/>
          </a:p>
          <a:p>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29</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6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Personal white boards</a:t>
            </a:r>
          </a:p>
          <a:p>
            <a:pPr marL="458788" lvl="1" indent="-285750">
              <a:buFont typeface="Arial" pitchFamily="34" charset="0"/>
              <a:buChar char="•"/>
              <a:tabLst/>
            </a:pPr>
            <a:r>
              <a:rPr lang="en-US" sz="1100" baseline="0" dirty="0" smtClean="0"/>
              <a:t>18 ones, 18 tens, 9 hundreds disks</a:t>
            </a:r>
          </a:p>
          <a:p>
            <a:pPr marL="458788" lvl="1" indent="-285750">
              <a:buFont typeface="Arial" pitchFamily="34" charset="0"/>
              <a:buChar char="•"/>
              <a:tabLst/>
            </a:pPr>
            <a:r>
              <a:rPr lang="en-US" sz="1100" baseline="0" dirty="0" smtClean="0"/>
              <a:t>Practice Sheet</a:t>
            </a:r>
            <a:endParaRPr lang="en-US" sz="1100" baseline="0" dirty="0"/>
          </a:p>
        </p:txBody>
      </p:sp>
    </p:spTree>
    <p:extLst>
      <p:ext uri="{BB962C8B-B14F-4D97-AF65-F5344CB8AC3E}">
        <p14:creationId xmlns:p14="http://schemas.microsoft.com/office/powerpoint/2010/main" val="2873496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Calibri" charset="0"/>
                <a:ea typeface="ＭＳ Ｐゴシック" charset="-128"/>
                <a:cs typeface="ＭＳ Ｐゴシック" charset="-128"/>
              </a:rPr>
              <a:t>We will begin</a:t>
            </a:r>
            <a:r>
              <a:rPr lang="en-US" sz="1200" kern="1200" baseline="0" dirty="0" smtClean="0">
                <a:solidFill>
                  <a:schemeClr val="tx1"/>
                </a:solidFill>
                <a:latin typeface="Calibri" charset="0"/>
                <a:ea typeface="ＭＳ Ｐゴシック" charset="-128"/>
                <a:cs typeface="ＭＳ Ｐゴシック" charset="-128"/>
              </a:rPr>
              <a:t> </a:t>
            </a:r>
            <a:r>
              <a:rPr lang="en-US" sz="1200" kern="1200" dirty="0" smtClean="0">
                <a:solidFill>
                  <a:schemeClr val="tx1"/>
                </a:solidFill>
                <a:latin typeface="Calibri" charset="0"/>
                <a:ea typeface="ＭＳ Ｐゴシック" charset="-128"/>
                <a:cs typeface="ＭＳ Ｐゴシック" charset="-128"/>
              </a:rPr>
              <a:t>by</a:t>
            </a:r>
            <a:r>
              <a:rPr lang="en-US" sz="1200" kern="1200" baseline="0" dirty="0" smtClean="0">
                <a:solidFill>
                  <a:schemeClr val="tx1"/>
                </a:solidFill>
                <a:latin typeface="Calibri" charset="0"/>
                <a:ea typeface="ＭＳ Ｐゴシック" charset="-128"/>
                <a:cs typeface="ＭＳ Ｐゴシック" charset="-128"/>
              </a:rPr>
              <a:t> leading you through the teaching sequence, once concept at a time.  Along the way, we will explore the Module Overview and the Topic Openers to understand the purpose of this module.  Then we will dig into the math of the module and you will have the opportunity to</a:t>
            </a:r>
            <a:r>
              <a:rPr lang="en-US" sz="1200" kern="1200" dirty="0" smtClean="0">
                <a:solidFill>
                  <a:schemeClr val="tx1"/>
                </a:solidFill>
                <a:latin typeface="Calibri" charset="0"/>
                <a:ea typeface="ＭＳ Ｐゴシック" charset="-128"/>
                <a:cs typeface="ＭＳ Ｐゴシック" charset="-128"/>
              </a:rPr>
              <a:t> prepare and demonstrate key sections of the Concept Development</a:t>
            </a:r>
            <a:r>
              <a:rPr lang="en-US" sz="1200" kern="1200" baseline="0" dirty="0" smtClean="0">
                <a:solidFill>
                  <a:schemeClr val="tx1"/>
                </a:solidFill>
                <a:latin typeface="Calibri" charset="0"/>
                <a:ea typeface="ＭＳ Ｐゴシック" charset="-128"/>
                <a:cs typeface="ＭＳ Ｐゴシック" charset="-128"/>
              </a:rPr>
              <a:t>.  We will also examine the other lesson components and how they function in collaboration with the Concept Development.  Finally, we’ll take a look back at the module, reflecting on all the parts as one cohesive whole.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Calibri" charset="0"/>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Calibri" charset="0"/>
                <a:ea typeface="ＭＳ Ｐゴシック" charset="-128"/>
                <a:cs typeface="ＭＳ Ｐゴシック" charset="-128"/>
              </a:rPr>
              <a:t>Let’s get started by seeing where this module fits in within the Grade 2 curriculum.</a:t>
            </a:r>
            <a:endParaRPr lang="en-US" sz="1200" kern="1200" dirty="0" smtClean="0">
              <a:solidFill>
                <a:schemeClr val="tx1"/>
              </a:solidFill>
              <a:latin typeface="Calibri"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E929375C-F076-478A-B9B0-5F9213CA33B4}" type="slidenum">
              <a:rPr lang="en-US" smtClean="0"/>
              <a:pPr>
                <a:defRPr/>
              </a:pPr>
              <a:t>3</a:t>
            </a:fld>
            <a:endParaRPr lang="en-US" dirty="0"/>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Header Placeholder 5"/>
          <p:cNvSpPr>
            <a:spLocks noGrp="1"/>
          </p:cNvSpPr>
          <p:nvPr>
            <p:ph type="hdr" sz="quarter" idx="12"/>
          </p:nvPr>
        </p:nvSpPr>
        <p:spPr/>
        <p:txBody>
          <a:bodyPr/>
          <a:lstStyle/>
          <a:p>
            <a:pPr>
              <a:defRPr/>
            </a:pPr>
            <a:r>
              <a:rPr lang="en-US" smtClean="0"/>
              <a:t>Grade 2 – Module 5</a:t>
            </a:r>
          </a:p>
          <a:p>
            <a:pPr>
              <a:defRPr/>
            </a:pPr>
            <a:r>
              <a:rPr lang="en-US" smtClean="0"/>
              <a:t>Module Focus Session</a:t>
            </a:r>
            <a:endParaRPr lang="en-US" dirty="0" smtClean="0"/>
          </a:p>
        </p:txBody>
      </p:sp>
    </p:spTree>
    <p:extLst>
      <p:ext uri="{BB962C8B-B14F-4D97-AF65-F5344CB8AC3E}">
        <p14:creationId xmlns:p14="http://schemas.microsoft.com/office/powerpoint/2010/main" val="1587245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In Topic C, students</a:t>
            </a:r>
            <a:r>
              <a:rPr lang="en-US" baseline="0" dirty="0" smtClean="0"/>
              <a:t> ask the questions, </a:t>
            </a:r>
            <a:r>
              <a:rPr lang="en-US" i="1" baseline="0" dirty="0" smtClean="0"/>
              <a:t>Do I have enough ones to subtract? </a:t>
            </a:r>
            <a:r>
              <a:rPr lang="en-US" i="0" baseline="0" dirty="0" smtClean="0"/>
              <a:t>and</a:t>
            </a:r>
            <a:r>
              <a:rPr lang="en-US" i="1" baseline="0" dirty="0" smtClean="0"/>
              <a:t> Do I have enough tens to subtract? </a:t>
            </a:r>
            <a:r>
              <a:rPr lang="en-US" i="0" baseline="0" dirty="0" smtClean="0"/>
              <a:t>as now the focus shifts to decomposition and subtraction.</a:t>
            </a:r>
          </a:p>
          <a:p>
            <a:endParaRPr lang="en-US" i="0"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i="1" dirty="0" smtClean="0"/>
              <a:t>Allow 4 minutes to read and 2 minutes to discuss and ask questions.</a:t>
            </a:r>
          </a:p>
          <a:p>
            <a:endParaRPr lang="en-US" i="0" baseline="0" dirty="0" smtClean="0"/>
          </a:p>
          <a:p>
            <a:endParaRPr lang="en-US" i="1" baseline="0" dirty="0" smtClean="0"/>
          </a:p>
          <a:p>
            <a:endParaRPr lang="en-US" i="1" baseline="0" dirty="0" smtClean="0"/>
          </a:p>
          <a:p>
            <a:endParaRPr lang="en-US" i="1" baseline="0" dirty="0" smtClean="0"/>
          </a:p>
          <a:p>
            <a:endParaRPr lang="en-US" i="0"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30</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6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152953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The magnifying glass is a</a:t>
            </a:r>
            <a:r>
              <a:rPr lang="en-US" baseline="0" dirty="0" smtClean="0"/>
              <a:t> visual cue serving several purposes:</a:t>
            </a:r>
          </a:p>
          <a:p>
            <a:endParaRPr lang="en-US" baseline="0" dirty="0" smtClean="0"/>
          </a:p>
          <a:p>
            <a:pPr marL="171450" indent="-171450">
              <a:lnSpc>
                <a:spcPct val="150000"/>
              </a:lnSpc>
              <a:buFont typeface="Arial"/>
              <a:buChar char="•"/>
            </a:pPr>
            <a:r>
              <a:rPr lang="en-US" baseline="0" dirty="0" smtClean="0"/>
              <a:t>It reminds students to set the problem up for subtraction.  </a:t>
            </a:r>
          </a:p>
          <a:p>
            <a:pPr marL="171450" indent="-171450">
              <a:lnSpc>
                <a:spcPct val="150000"/>
              </a:lnSpc>
              <a:buFont typeface="Arial"/>
              <a:buChar char="•"/>
            </a:pPr>
            <a:endParaRPr lang="en-US" baseline="0" dirty="0" smtClean="0"/>
          </a:p>
          <a:p>
            <a:pPr marL="171450" indent="-171450">
              <a:lnSpc>
                <a:spcPct val="150000"/>
              </a:lnSpc>
              <a:buFont typeface="Arial"/>
              <a:buChar char="•"/>
            </a:pPr>
            <a:r>
              <a:rPr lang="en-US" baseline="0" dirty="0" smtClean="0"/>
              <a:t>It reminds them that the minuend is the whole from which they are taking a part.  </a:t>
            </a:r>
          </a:p>
          <a:p>
            <a:pPr marL="171450" indent="-171450">
              <a:lnSpc>
                <a:spcPct val="150000"/>
              </a:lnSpc>
              <a:buFont typeface="Arial"/>
              <a:buChar char="•"/>
            </a:pPr>
            <a:endParaRPr lang="en-US" baseline="0" dirty="0" smtClean="0"/>
          </a:p>
          <a:p>
            <a:pPr marL="171450" indent="-171450">
              <a:lnSpc>
                <a:spcPct val="150000"/>
              </a:lnSpc>
              <a:buFont typeface="Arial"/>
              <a:buChar char="•"/>
            </a:pPr>
            <a:r>
              <a:rPr lang="en-US" baseline="0" dirty="0" smtClean="0"/>
              <a:t>It short-circuits the habit of seeing numbers as columns of isolated, unrelated digits.</a:t>
            </a:r>
          </a:p>
          <a:p>
            <a:pPr marL="0" indent="0">
              <a:lnSpc>
                <a:spcPct val="150000"/>
              </a:lnSpc>
              <a:buFont typeface="Arial"/>
              <a:buNone/>
            </a:pPr>
            <a:endParaRPr lang="en-US" baseline="0" dirty="0" smtClean="0"/>
          </a:p>
          <a:p>
            <a:pPr marL="171450" indent="-171450">
              <a:lnSpc>
                <a:spcPct val="150000"/>
              </a:lnSpc>
              <a:buFont typeface="Arial"/>
              <a:buChar char="•"/>
            </a:pPr>
            <a:r>
              <a:rPr lang="en-US" baseline="0" dirty="0" smtClean="0"/>
              <a:t>It prevents the common error of switching the top and bottom digits when the digit on top is too small.</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31</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1080161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Students return to place</a:t>
            </a:r>
            <a:r>
              <a:rPr lang="en-US" baseline="0" dirty="0" smtClean="0"/>
              <a:t> value disks to model decompositions while simultaneously recording these changes in the algorithm.</a:t>
            </a:r>
          </a:p>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We will record each step of the process on the algorithm. As we do so, use place value language to explain each step to a partner.</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endParaRPr lang="en-US" baseline="0" dirty="0" smtClean="0"/>
          </a:p>
          <a:p>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32</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6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Personal white boards</a:t>
            </a:r>
          </a:p>
          <a:p>
            <a:pPr marL="458788" lvl="1" indent="-285750">
              <a:buFont typeface="Arial" pitchFamily="34" charset="0"/>
              <a:buChar char="•"/>
              <a:tabLst/>
            </a:pPr>
            <a:r>
              <a:rPr lang="en-US" sz="1100" baseline="0" dirty="0" smtClean="0"/>
              <a:t>19 ones, 19 tens, 10 hundreds</a:t>
            </a:r>
            <a:endParaRPr lang="en-US" sz="1100" baseline="0" dirty="0"/>
          </a:p>
        </p:txBody>
      </p:sp>
    </p:spTree>
    <p:extLst>
      <p:ext uri="{BB962C8B-B14F-4D97-AF65-F5344CB8AC3E}">
        <p14:creationId xmlns:p14="http://schemas.microsoft.com/office/powerpoint/2010/main" val="2173476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Students demonstrate an understanding of the relationship between addition</a:t>
            </a:r>
            <a:r>
              <a:rPr lang="en-US" baseline="0" dirty="0" smtClean="0"/>
              <a:t> and subtraction as they use number bonds, related facts, and part-whole thinking to explain why the subtraction method works.</a:t>
            </a:r>
          </a:p>
          <a:p>
            <a:endParaRPr lang="en-US" baseline="0" dirty="0" smtClean="0"/>
          </a:p>
          <a:p>
            <a:r>
              <a:rPr lang="en-US" baseline="0" dirty="0" smtClean="0"/>
              <a:t>Talk with a neighbor:  How does a number bond represent addition and subtraction?</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33</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2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1025172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Draw a model of the subtraction and solve, recording changes in the algorithm.  Then draw</a:t>
            </a:r>
            <a:r>
              <a:rPr lang="en-US" baseline="0" dirty="0" smtClean="0"/>
              <a:t> a model of the corresponding addition.  Can you use the drawing to show the whole as well as the parts?</a:t>
            </a:r>
          </a:p>
          <a:p>
            <a:endParaRPr lang="en-US" baseline="0" dirty="0" smtClean="0"/>
          </a:p>
          <a:p>
            <a:r>
              <a:rPr lang="en-US" baseline="0" dirty="0" smtClean="0"/>
              <a:t>Apply what you learned in Lessons 14-15 to complete the Lessons 14-15 problem on the Practice Sheet.</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34</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Personal white boards</a:t>
            </a:r>
          </a:p>
          <a:p>
            <a:pPr marL="458788" lvl="1" indent="-285750">
              <a:buFont typeface="Arial" pitchFamily="34" charset="0"/>
              <a:buChar char="•"/>
              <a:tabLst/>
            </a:pPr>
            <a:r>
              <a:rPr lang="en-US" sz="1100" baseline="0" dirty="0" smtClean="0"/>
              <a:t>Practice Sheet</a:t>
            </a:r>
            <a:endParaRPr lang="en-US" sz="1100" baseline="0" dirty="0"/>
          </a:p>
        </p:txBody>
      </p:sp>
    </p:spTree>
    <p:extLst>
      <p:ext uri="{BB962C8B-B14F-4D97-AF65-F5344CB8AC3E}">
        <p14:creationId xmlns:p14="http://schemas.microsoft.com/office/powerpoint/2010/main" val="2724934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 to</a:t>
            </a:r>
            <a:r>
              <a:rPr lang="en-US" baseline="0" dirty="0" smtClean="0"/>
              <a:t> concrete models when you anticipate a concept that students will struggle with. Some students will be able to grasp the concept of renaming 1 hundred as 9 tens 10 ones, using just their chip models, while others may need the physical proof of what is happening as they rename.  These latter students may also need the intermediate step of renaming 1 hundred as 10 tens before renaming a ten as 10 ones.</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35</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a:t>
            </a:r>
            <a:r>
              <a:rPr lang="en-US" sz="1800" dirty="0"/>
              <a:t>1</a:t>
            </a:r>
            <a:r>
              <a:rPr lang="en-US" sz="1800" dirty="0" smtClean="0"/>
              <a:t>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2282331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Talk with a neighbor:  What do you notice about these</a:t>
            </a:r>
            <a:r>
              <a:rPr lang="en-US" baseline="0" dirty="0" smtClean="0"/>
              <a:t> numbers?  Solve using a favorite strategy and share that strategy.</a:t>
            </a:r>
          </a:p>
          <a:p>
            <a:endParaRPr lang="en-US" baseline="0" dirty="0" smtClean="0"/>
          </a:p>
          <a:p>
            <a:r>
              <a:rPr lang="en-US" baseline="0" dirty="0" smtClean="0"/>
              <a:t>Now let’s solve it using a chip model.  First we’ll solve it with 2-step renaming of a hundred, then we’ll solve by renaming in one step. </a:t>
            </a:r>
          </a:p>
          <a:p>
            <a:endParaRPr lang="en-US" baseline="0" dirty="0" smtClean="0"/>
          </a:p>
          <a:p>
            <a:r>
              <a:rPr lang="en-US" baseline="0" dirty="0" smtClean="0"/>
              <a:t>Apply what you learned in Lessons 16-17 to complete the Lessons 16-17 problem on the Practice Sheet.</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36</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7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Personal white boards</a:t>
            </a:r>
          </a:p>
          <a:p>
            <a:pPr marL="458788" lvl="1" indent="-285750">
              <a:buFont typeface="Arial" pitchFamily="34" charset="0"/>
              <a:buChar char="•"/>
              <a:tabLst/>
            </a:pPr>
            <a:r>
              <a:rPr lang="en-US" sz="1100" baseline="0" dirty="0" smtClean="0"/>
              <a:t>Practice Sheet</a:t>
            </a:r>
            <a:endParaRPr lang="en-US" sz="1100" baseline="0" dirty="0"/>
          </a:p>
        </p:txBody>
      </p:sp>
    </p:spTree>
    <p:extLst>
      <p:ext uri="{BB962C8B-B14F-4D97-AF65-F5344CB8AC3E}">
        <p14:creationId xmlns:p14="http://schemas.microsoft.com/office/powerpoint/2010/main" val="2733027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By this point, students have multiple means of solving problems at their disposal.  It’s a good math habit for them to think about</a:t>
            </a:r>
            <a:r>
              <a:rPr lang="en-US" baseline="0" dirty="0" smtClean="0"/>
              <a:t> the numbers and how they relate to each other before deciding on a strategy.</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Sometimes students are given free choice in how they solve a problem.  In this lesson, they are asked to solve problems using a given strategy.  </a:t>
            </a:r>
          </a:p>
          <a:p>
            <a:endParaRPr lang="en-US" dirty="0" smtClean="0"/>
          </a:p>
          <a:p>
            <a:r>
              <a:rPr lang="en-US" dirty="0" smtClean="0"/>
              <a:t>Explanation is a key component of this lesson and in general.  Whatever</a:t>
            </a:r>
            <a:r>
              <a:rPr lang="en-US" baseline="0" dirty="0" smtClean="0"/>
              <a:t> method students use, they should be able to explain it.</a:t>
            </a:r>
            <a:endParaRPr lang="en-US" dirty="0" smtClean="0"/>
          </a:p>
          <a:p>
            <a:endParaRPr lang="en-US" dirty="0" smtClean="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37</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2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3069769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i="1" dirty="0" smtClean="0"/>
              <a:t>Allow 4 minutes for participants</a:t>
            </a:r>
            <a:r>
              <a:rPr lang="en-US" i="1" baseline="0" dirty="0" smtClean="0"/>
              <a:t> to complete these problems and explain one of the methods to a partner.</a:t>
            </a:r>
          </a:p>
          <a:p>
            <a:endParaRPr lang="en-US" i="1" baseline="0" dirty="0" smtClean="0"/>
          </a:p>
          <a:p>
            <a:r>
              <a:rPr lang="en-US" i="0" baseline="0" dirty="0" smtClean="0"/>
              <a:t>Apply what you learned in Lesson 18 to complete the Lesson 18 problem on the Practice Sheet.</a:t>
            </a:r>
          </a:p>
          <a:p>
            <a:endParaRPr lang="en-US" i="1" dirty="0" smtClean="0"/>
          </a:p>
          <a:p>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38</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7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Personal white boards</a:t>
            </a:r>
          </a:p>
          <a:p>
            <a:pPr marL="458788" lvl="1" indent="-285750">
              <a:buFont typeface="Arial" pitchFamily="34" charset="0"/>
              <a:buChar char="•"/>
              <a:tabLst/>
            </a:pPr>
            <a:r>
              <a:rPr lang="en-US" sz="1100" baseline="0" dirty="0" smtClean="0"/>
              <a:t>Practice Sheet</a:t>
            </a:r>
          </a:p>
          <a:p>
            <a:pPr marL="458788" lvl="1" indent="-285750">
              <a:buFont typeface="Arial" pitchFamily="34" charset="0"/>
              <a:buChar char="•"/>
              <a:tabLst/>
            </a:pPr>
            <a:endParaRPr lang="en-US" sz="1100" baseline="0" dirty="0"/>
          </a:p>
        </p:txBody>
      </p:sp>
    </p:spTree>
    <p:extLst>
      <p:ext uri="{BB962C8B-B14F-4D97-AF65-F5344CB8AC3E}">
        <p14:creationId xmlns:p14="http://schemas.microsoft.com/office/powerpoint/2010/main" val="2669589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baseline="0" dirty="0" smtClean="0"/>
              <a:t>In this final topic, students choose which strategy is most efficient for given problems.  Students defend their choices using place value language and their understanding of the properties of operations.</a:t>
            </a:r>
          </a:p>
          <a:p>
            <a:endParaRPr lang="en-US" baseline="0" dirty="0" smtClean="0"/>
          </a:p>
          <a:p>
            <a:r>
              <a:rPr lang="en-US" baseline="0" dirty="0" smtClean="0"/>
              <a:t>Take 2 minutes to read Topic D and 1 minute</a:t>
            </a:r>
            <a:r>
              <a:rPr lang="en-US" dirty="0" smtClean="0"/>
              <a:t> to discuss</a:t>
            </a:r>
            <a:r>
              <a:rPr lang="en-US" baseline="0" dirty="0" smtClean="0"/>
              <a:t>.</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39</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3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186354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a:xfrm>
            <a:off x="457200" y="3651673"/>
            <a:ext cx="6400800" cy="5486400"/>
          </a:xfrm>
        </p:spPr>
        <p:txBody>
          <a:bodyPr/>
          <a:lstStyle/>
          <a:p>
            <a:pPr>
              <a:defRPr/>
            </a:pPr>
            <a:r>
              <a:rPr lang="en-US" dirty="0" smtClean="0"/>
              <a:t>The fifth module in Grade</a:t>
            </a:r>
            <a:r>
              <a:rPr lang="en-US" baseline="0" dirty="0" smtClean="0"/>
              <a:t> 2 </a:t>
            </a:r>
            <a:r>
              <a:rPr lang="en-US" dirty="0" smtClean="0"/>
              <a:t>is </a:t>
            </a:r>
            <a:r>
              <a:rPr lang="en-US" i="1" dirty="0" smtClean="0"/>
              <a:t>Addition and Subtraction Within </a:t>
            </a:r>
            <a:r>
              <a:rPr lang="en-US" i="1" baseline="0" dirty="0" smtClean="0"/>
              <a:t>1000</a:t>
            </a:r>
            <a:r>
              <a:rPr lang="en-US" dirty="0" smtClean="0"/>
              <a:t>.  The module includes 20 lessons and is allotted 24 instructional days.</a:t>
            </a:r>
          </a:p>
          <a:p>
            <a:pPr>
              <a:defRPr/>
            </a:pP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0 minutes</a:t>
            </a:r>
          </a:p>
          <a:p>
            <a:endParaRPr lang="en-US" sz="1800" dirty="0" smtClean="0"/>
          </a:p>
          <a:p>
            <a:r>
              <a:rPr lang="en-US" sz="1800" dirty="0" smtClean="0"/>
              <a:t>MATERIALS NEEDED:</a:t>
            </a:r>
          </a:p>
          <a:p>
            <a:pPr marL="458788" lvl="1" indent="-285750">
              <a:buFont typeface="Arial" pitchFamily="34" charset="0"/>
              <a:buChar char="•"/>
            </a:pPr>
            <a:r>
              <a:rPr lang="en-US" sz="1100" baseline="0" dirty="0" smtClean="0"/>
              <a:t>X</a:t>
            </a:r>
            <a:endParaRPr lang="en-US" sz="1100" baseline="0" dirty="0"/>
          </a:p>
        </p:txBody>
      </p:sp>
      <p:sp>
        <p:nvSpPr>
          <p:cNvPr id="4" name="Date Placeholder 3"/>
          <p:cNvSpPr>
            <a:spLocks noGrp="1"/>
          </p:cNvSpPr>
          <p:nvPr>
            <p:ph type="dt" idx="13"/>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5" name="Header Placeholder 4"/>
          <p:cNvSpPr>
            <a:spLocks noGrp="1"/>
          </p:cNvSpPr>
          <p:nvPr>
            <p:ph type="hdr" sz="quarter" idx="14"/>
          </p:nvPr>
        </p:nvSpPr>
        <p:spPr/>
        <p:txBody>
          <a:bodyPr/>
          <a:lstStyle/>
          <a:p>
            <a:pPr>
              <a:defRPr/>
            </a:pPr>
            <a:r>
              <a:rPr lang="en-US" smtClean="0"/>
              <a:t>Grade 2 – Module 5</a:t>
            </a:r>
          </a:p>
          <a:p>
            <a:pPr>
              <a:defRPr/>
            </a:pPr>
            <a:r>
              <a:rPr lang="en-US" smtClean="0"/>
              <a:t>Module Focus Session</a:t>
            </a:r>
            <a:endParaRPr lang="en-US" dirty="0" smtClean="0"/>
          </a:p>
        </p:txBody>
      </p:sp>
    </p:spTree>
    <p:extLst>
      <p:ext uri="{BB962C8B-B14F-4D97-AF65-F5344CB8AC3E}">
        <p14:creationId xmlns:p14="http://schemas.microsoft.com/office/powerpoint/2010/main" val="4165823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Lessons 19 and 20, students apply their learning to answer</a:t>
            </a:r>
            <a:r>
              <a:rPr lang="en-US" baseline="0" dirty="0" smtClean="0"/>
              <a:t> the question</a:t>
            </a:r>
            <a:r>
              <a:rPr lang="en-US" dirty="0" smtClean="0"/>
              <a:t>:  Which strategy is best for </a:t>
            </a:r>
            <a:r>
              <a:rPr lang="en-US" i="1" dirty="0" smtClean="0"/>
              <a:t>this</a:t>
            </a:r>
            <a:r>
              <a:rPr lang="en-US" dirty="0" smtClean="0"/>
              <a:t> problem?  They analyze</a:t>
            </a:r>
            <a:r>
              <a:rPr lang="en-US" baseline="0" dirty="0" smtClean="0"/>
              <a:t> chosen methods and decide which is the most efficient for the given problem type.</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40</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30 seconds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18989993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For this last lesson, complete the Lessons 19-20 problem on the Practice Sheet.  Find someone who solved in a different way than yours, and discuss which strategy is more efficient.</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41</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8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Personal white boards</a:t>
            </a:r>
          </a:p>
          <a:p>
            <a:pPr marL="458788" lvl="1" indent="-285750">
              <a:buFont typeface="Arial" pitchFamily="34" charset="0"/>
              <a:buChar char="•"/>
              <a:tabLst/>
            </a:pPr>
            <a:r>
              <a:rPr lang="en-US" sz="1100" baseline="0" dirty="0" smtClean="0"/>
              <a:t>Practice Sheet</a:t>
            </a:r>
            <a:endParaRPr lang="en-US" sz="1100" baseline="0" dirty="0"/>
          </a:p>
        </p:txBody>
      </p:sp>
    </p:spTree>
    <p:extLst>
      <p:ext uri="{BB962C8B-B14F-4D97-AF65-F5344CB8AC3E}">
        <p14:creationId xmlns:p14="http://schemas.microsoft.com/office/powerpoint/2010/main" val="2378469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Tables will have approximately 15 minutes to review a particular lesson’s concept</a:t>
            </a:r>
            <a:r>
              <a:rPr lang="en-US" baseline="0" dirty="0" smtClean="0"/>
              <a:t> development, and then prepare to demonstrate the key components through presenting the lesson to the group.</a:t>
            </a:r>
          </a:p>
          <a:p>
            <a:endParaRPr lang="en-US" baseline="0" dirty="0" smtClean="0"/>
          </a:p>
          <a:p>
            <a:r>
              <a:rPr lang="en-US" baseline="0" dirty="0" smtClean="0"/>
              <a:t>Topic A:  Lessons 1, 2, 3, 4, 5, 6, 7</a:t>
            </a:r>
          </a:p>
          <a:p>
            <a:r>
              <a:rPr lang="en-US" baseline="0" dirty="0" smtClean="0"/>
              <a:t>Topic B:  Lessons 8-9, 10-11, 12</a:t>
            </a:r>
          </a:p>
          <a:p>
            <a:r>
              <a:rPr lang="en-US" baseline="0" dirty="0" smtClean="0"/>
              <a:t>Topic C:  Lessons 13, 14-15, 16-17, 18</a:t>
            </a:r>
          </a:p>
          <a:p>
            <a:r>
              <a:rPr lang="en-US" baseline="0" dirty="0" smtClean="0"/>
              <a:t>Topic D:  Lessons 19-20</a:t>
            </a:r>
          </a:p>
          <a:p>
            <a:endParaRPr lang="en-US" dirty="0"/>
          </a:p>
          <a:p>
            <a:r>
              <a:rPr lang="en-US" i="1" dirty="0" smtClean="0"/>
              <a:t>Allow 15 minutes for preparation, and approximately 3 minutes per group presentation.</a:t>
            </a:r>
            <a:endParaRPr lang="en-US" i="1"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42</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60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Lesson excerpts for lessons 1, 2, 3, 4, 5, 6, 7, 8-9, 10-11, 12, 13, 14-15, 16-17, 18, 19-20</a:t>
            </a:r>
          </a:p>
          <a:p>
            <a:pPr marL="458788" lvl="1" indent="-285750">
              <a:buFont typeface="Arial" pitchFamily="34" charset="0"/>
              <a:buChar char="•"/>
              <a:tabLst/>
            </a:pPr>
            <a:r>
              <a:rPr lang="en-US" sz="1100" baseline="0" dirty="0" smtClean="0"/>
              <a:t>Chart paper</a:t>
            </a:r>
          </a:p>
          <a:p>
            <a:pPr marL="458788" lvl="1" indent="-285750">
              <a:buFont typeface="Arial" pitchFamily="34" charset="0"/>
              <a:buChar char="•"/>
              <a:tabLst/>
            </a:pPr>
            <a:r>
              <a:rPr lang="en-US" sz="1100" baseline="0" dirty="0" smtClean="0"/>
              <a:t>Sharpie Colored Poster Markers</a:t>
            </a:r>
            <a:endParaRPr lang="en-US" sz="1100" baseline="0" dirty="0"/>
          </a:p>
        </p:txBody>
      </p:sp>
    </p:spTree>
    <p:extLst>
      <p:ext uri="{BB962C8B-B14F-4D97-AF65-F5344CB8AC3E}">
        <p14:creationId xmlns:p14="http://schemas.microsoft.com/office/powerpoint/2010/main" val="26482273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Fluency is a crucial component of the Concept Development.</a:t>
            </a:r>
            <a:r>
              <a:rPr lang="en-US" baseline="0" dirty="0" smtClean="0"/>
              <a:t>  It presents the opportunity to maintain, prepare, or anticipate content, plus it’s fun and engaging!</a:t>
            </a:r>
          </a:p>
          <a:p>
            <a:endParaRPr lang="en-US" dirty="0"/>
          </a:p>
          <a:p>
            <a:r>
              <a:rPr lang="en-US" dirty="0" smtClean="0"/>
              <a:t>Let’s examine the fluency component to see how it supports the work of Module 5.  Each table will then have the opportunity to practice and demonstrate a fluency activity for the group.</a:t>
            </a:r>
            <a:endParaRPr lang="en-US" baseline="0" dirty="0" smtClean="0"/>
          </a:p>
          <a:p>
            <a:endParaRPr lang="en-US" baseline="0" dirty="0" smtClean="0"/>
          </a:p>
          <a:p>
            <a:r>
              <a:rPr lang="en-US" dirty="0" smtClean="0"/>
              <a:t> </a:t>
            </a:r>
          </a:p>
          <a:p>
            <a:endParaRPr lang="en-US" dirty="0" smtClean="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43</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20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Fluency scripts from selected lessons</a:t>
            </a:r>
            <a:endParaRPr lang="en-US" sz="1100" baseline="0" dirty="0"/>
          </a:p>
        </p:txBody>
      </p:sp>
    </p:spTree>
    <p:extLst>
      <p:ext uri="{BB962C8B-B14F-4D97-AF65-F5344CB8AC3E}">
        <p14:creationId xmlns:p14="http://schemas.microsoft.com/office/powerpoint/2010/main" val="461933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Throughout Module 5, students maintain</a:t>
            </a:r>
            <a:r>
              <a:rPr lang="en-US" baseline="0" dirty="0" smtClean="0"/>
              <a:t> addition and subtraction fluency within 100 as they use these skills during their daily application work to solve one- and two-step word problems of all types (2.NBT.5, 2.OA.1).  </a:t>
            </a:r>
          </a:p>
          <a:p>
            <a:endParaRPr lang="en-US" baseline="0" dirty="0" smtClean="0"/>
          </a:p>
          <a:p>
            <a:r>
              <a:rPr lang="en-US" baseline="0" dirty="0" smtClean="0"/>
              <a:t>We will examine these problem types,</a:t>
            </a:r>
            <a:r>
              <a:rPr lang="en-US" dirty="0" smtClean="0"/>
              <a:t> with a focus on tape diagrams.</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44</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20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OA Progression p. 9 (Table 2)</a:t>
            </a:r>
            <a:endParaRPr lang="en-US" sz="1100" baseline="0" dirty="0"/>
          </a:p>
        </p:txBody>
      </p:sp>
    </p:spTree>
    <p:extLst>
      <p:ext uri="{BB962C8B-B14F-4D97-AF65-F5344CB8AC3E}">
        <p14:creationId xmlns:p14="http://schemas.microsoft.com/office/powerpoint/2010/main" val="11262757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Calibri" charset="0"/>
                <a:ea typeface="ＭＳ Ｐゴシック" charset="-128"/>
                <a:cs typeface="ＭＳ Ｐゴシック" charset="-128"/>
              </a:rPr>
              <a:t>Now that you’ve had the chance to see and practice the concepts, skills, and models of Module 5, let’s take a moment to reflect back on the module overall.</a:t>
            </a:r>
          </a:p>
        </p:txBody>
      </p:sp>
      <p:sp>
        <p:nvSpPr>
          <p:cNvPr id="4" name="Slide Number Placeholder 3"/>
          <p:cNvSpPr>
            <a:spLocks noGrp="1"/>
          </p:cNvSpPr>
          <p:nvPr>
            <p:ph type="sldNum" sz="quarter" idx="10"/>
          </p:nvPr>
        </p:nvSpPr>
        <p:spPr/>
        <p:txBody>
          <a:bodyPr/>
          <a:lstStyle/>
          <a:p>
            <a:pPr>
              <a:defRPr/>
            </a:pPr>
            <a:fld id="{E929375C-F076-478A-B9B0-5F9213CA33B4}" type="slidenum">
              <a:rPr lang="en-US" smtClean="0"/>
              <a:pPr>
                <a:defRPr/>
              </a:pPr>
              <a:t>45</a:t>
            </a:fld>
            <a:endParaRPr lang="en-US" dirty="0"/>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0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Header Placeholder 5"/>
          <p:cNvSpPr>
            <a:spLocks noGrp="1"/>
          </p:cNvSpPr>
          <p:nvPr>
            <p:ph type="hdr" sz="quarter" idx="12"/>
          </p:nvPr>
        </p:nvSpPr>
        <p:spPr/>
        <p:txBody>
          <a:bodyPr/>
          <a:lstStyle/>
          <a:p>
            <a:pPr>
              <a:defRPr/>
            </a:pPr>
            <a:r>
              <a:rPr lang="en-US" smtClean="0"/>
              <a:t>Grade 2 – Module 5</a:t>
            </a:r>
          </a:p>
          <a:p>
            <a:pPr>
              <a:defRPr/>
            </a:pPr>
            <a:r>
              <a:rPr lang="en-US" smtClean="0"/>
              <a:t>Module Focus Session</a:t>
            </a:r>
            <a:endParaRPr lang="en-US" dirty="0" smtClean="0"/>
          </a:p>
        </p:txBody>
      </p:sp>
    </p:spTree>
    <p:extLst>
      <p:ext uri="{BB962C8B-B14F-4D97-AF65-F5344CB8AC3E}">
        <p14:creationId xmlns:p14="http://schemas.microsoft.com/office/powerpoint/2010/main" val="1587245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a:xfrm>
            <a:off x="457200" y="3657600"/>
            <a:ext cx="6400800" cy="5486400"/>
          </a:xfrm>
        </p:spPr>
        <p:txBody>
          <a:bodyPr/>
          <a:lstStyle/>
          <a:p>
            <a:r>
              <a:rPr lang="en-US" dirty="0" smtClean="0"/>
              <a:t>Take two minutes</a:t>
            </a:r>
            <a:r>
              <a:rPr lang="en-US" baseline="0" dirty="0" smtClean="0"/>
              <a:t> to turn and talk with others at your table.  During this session, what information was particularly helpful and/or insightful?  What new questions do you have?</a:t>
            </a:r>
          </a:p>
          <a:p>
            <a:endParaRPr lang="en-US" baseline="0" dirty="0" smtClean="0"/>
          </a:p>
          <a:p>
            <a:r>
              <a:rPr lang="en-US" i="1" baseline="0" dirty="0" smtClean="0"/>
              <a:t>Allow 5 minutes for participants to turn and talk.  </a:t>
            </a:r>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46</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4" name="Date Placeholder 3"/>
          <p:cNvSpPr>
            <a:spLocks noGrp="1"/>
          </p:cNvSpPr>
          <p:nvPr>
            <p:ph type="dt" idx="13"/>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5" name="Header Placeholder 4"/>
          <p:cNvSpPr>
            <a:spLocks noGrp="1"/>
          </p:cNvSpPr>
          <p:nvPr>
            <p:ph type="hdr" sz="quarter" idx="14"/>
          </p:nvPr>
        </p:nvSpPr>
        <p:spPr/>
        <p:txBody>
          <a:bodyPr/>
          <a:lstStyle/>
          <a:p>
            <a:pPr>
              <a:defRPr/>
            </a:pPr>
            <a:r>
              <a:rPr lang="en-US" smtClean="0"/>
              <a:t>Grade 2 – Module 5</a:t>
            </a:r>
          </a:p>
          <a:p>
            <a:pPr>
              <a:defRPr/>
            </a:pPr>
            <a:r>
              <a:rPr lang="en-US" smtClean="0"/>
              <a:t>Module Focus Session</a:t>
            </a:r>
            <a:endParaRPr lang="en-US" dirty="0" smtClean="0"/>
          </a:p>
        </p:txBody>
      </p:sp>
    </p:spTree>
    <p:extLst>
      <p:ext uri="{BB962C8B-B14F-4D97-AF65-F5344CB8AC3E}">
        <p14:creationId xmlns:p14="http://schemas.microsoft.com/office/powerpoint/2010/main" val="2329847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a:xfrm>
            <a:off x="457200" y="3657600"/>
            <a:ext cx="6400800" cy="5486400"/>
          </a:xfrm>
        </p:spPr>
        <p:txBody>
          <a:bodyPr/>
          <a:lstStyle/>
          <a:p>
            <a:r>
              <a:rPr lang="en-US" i="1" dirty="0" smtClean="0"/>
              <a:t>Take 3 minutes to review key points, then close the session with an opportunity for participants to ask any further questions.</a:t>
            </a:r>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47</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8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4" name="Date Placeholder 3"/>
          <p:cNvSpPr>
            <a:spLocks noGrp="1"/>
          </p:cNvSpPr>
          <p:nvPr>
            <p:ph type="dt" idx="13"/>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5" name="Header Placeholder 4"/>
          <p:cNvSpPr>
            <a:spLocks noGrp="1"/>
          </p:cNvSpPr>
          <p:nvPr>
            <p:ph type="hdr" sz="quarter" idx="14"/>
          </p:nvPr>
        </p:nvSpPr>
        <p:spPr/>
        <p:txBody>
          <a:bodyPr/>
          <a:lstStyle/>
          <a:p>
            <a:pPr>
              <a:defRPr/>
            </a:pPr>
            <a:r>
              <a:rPr lang="en-US" smtClean="0"/>
              <a:t>Grade 2 – Module 5</a:t>
            </a:r>
          </a:p>
          <a:p>
            <a:pPr>
              <a:defRPr/>
            </a:pPr>
            <a:r>
              <a:rPr lang="en-US" smtClean="0"/>
              <a:t>Module Focus Session</a:t>
            </a:r>
            <a:endParaRPr lang="en-US" dirty="0" smtClean="0"/>
          </a:p>
        </p:txBody>
      </p:sp>
    </p:spTree>
    <p:extLst>
      <p:ext uri="{BB962C8B-B14F-4D97-AF65-F5344CB8AC3E}">
        <p14:creationId xmlns:p14="http://schemas.microsoft.com/office/powerpoint/2010/main" val="1381941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Fluency using the standard algorithm is not required until Grade 4.  Student work leading up to that point is rooted in experiential learning to develop an understanding of base-ten structure.</a:t>
            </a:r>
          </a:p>
          <a:p>
            <a:r>
              <a:rPr lang="en-US" dirty="0" smtClean="0"/>
              <a:t>Students use models and make drawings to represent numbers, their composition and decomposition, and place value.</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5</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3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p>
          <a:p>
            <a:pPr marL="173038" lvl="1">
              <a:tabLst/>
            </a:pPr>
            <a:endParaRPr lang="en-US" sz="1100" baseline="0" dirty="0"/>
          </a:p>
        </p:txBody>
      </p:sp>
    </p:spTree>
    <p:extLst>
      <p:ext uri="{BB962C8B-B14F-4D97-AF65-F5344CB8AC3E}">
        <p14:creationId xmlns:p14="http://schemas.microsoft.com/office/powerpoint/2010/main" val="174399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Take 8 minutes to read the</a:t>
            </a:r>
            <a:r>
              <a:rPr lang="en-US" baseline="0" dirty="0" smtClean="0"/>
              <a:t> Module 5 Overview.  As you read, track the information by starring key concepts, circling models and tools, and underlining important vocabulary.</a:t>
            </a:r>
          </a:p>
          <a:p>
            <a:endParaRPr lang="en-US" baseline="0" dirty="0" smtClean="0"/>
          </a:p>
          <a:p>
            <a:r>
              <a:rPr lang="en-US" baseline="0" dirty="0" smtClean="0"/>
              <a:t>Pay special attention to the titles of the topics and think about their significance.  Notice the organization of the lessons and how each is connected within the four overarching topics. </a:t>
            </a:r>
          </a:p>
          <a:p>
            <a:endParaRPr lang="en-US" baseline="0" dirty="0" smtClean="0"/>
          </a:p>
          <a:p>
            <a:r>
              <a:rPr lang="en-US" i="1" baseline="0" dirty="0" smtClean="0"/>
              <a:t>(After 8 minutes) </a:t>
            </a:r>
          </a:p>
          <a:p>
            <a:endParaRPr lang="en-US" baseline="0" dirty="0" smtClean="0"/>
          </a:p>
          <a:p>
            <a:r>
              <a:rPr lang="en-US" baseline="0" dirty="0" smtClean="0"/>
              <a:t>Talk with a neighbor about the Topic titles.  What do they signal in terms of what is most important in this module? What is the goal for our students? </a:t>
            </a:r>
            <a:r>
              <a:rPr lang="en-US" i="1" baseline="0" dirty="0" smtClean="0"/>
              <a:t>(The focus is on strategies, not the algorithm, and on student reasoning.)</a:t>
            </a:r>
          </a:p>
          <a:p>
            <a:endParaRPr lang="en-US" baseline="0" dirty="0" smtClean="0"/>
          </a:p>
          <a:p>
            <a:endParaRPr lang="en-US" baseline="0" dirty="0" smtClean="0"/>
          </a:p>
          <a:p>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6</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10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Module Overview</a:t>
            </a:r>
            <a:endParaRPr lang="en-US" sz="1100" baseline="0" dirty="0"/>
          </a:p>
        </p:txBody>
      </p:sp>
    </p:spTree>
    <p:extLst>
      <p:ext uri="{BB962C8B-B14F-4D97-AF65-F5344CB8AC3E}">
        <p14:creationId xmlns:p14="http://schemas.microsoft.com/office/powerpoint/2010/main" val="787762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Calibri" charset="0"/>
                <a:ea typeface="ＭＳ Ｐゴシック" charset="-128"/>
                <a:cs typeface="ＭＳ Ｐゴシック" charset="-128"/>
              </a:rPr>
              <a:t>Now let’s dive into Concept Development!</a:t>
            </a:r>
          </a:p>
        </p:txBody>
      </p:sp>
      <p:sp>
        <p:nvSpPr>
          <p:cNvPr id="4" name="Slide Number Placeholder 3"/>
          <p:cNvSpPr>
            <a:spLocks noGrp="1"/>
          </p:cNvSpPr>
          <p:nvPr>
            <p:ph type="sldNum" sz="quarter" idx="10"/>
          </p:nvPr>
        </p:nvSpPr>
        <p:spPr/>
        <p:txBody>
          <a:bodyPr/>
          <a:lstStyle/>
          <a:p>
            <a:pPr>
              <a:defRPr/>
            </a:pPr>
            <a:fld id="{E929375C-F076-478A-B9B0-5F9213CA33B4}" type="slidenum">
              <a:rPr lang="en-US" smtClean="0"/>
              <a:pPr>
                <a:defRPr/>
              </a:pPr>
              <a:t>7</a:t>
            </a:fld>
            <a:endParaRPr lang="en-US" dirty="0"/>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0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Header Placeholder 5"/>
          <p:cNvSpPr>
            <a:spLocks noGrp="1"/>
          </p:cNvSpPr>
          <p:nvPr>
            <p:ph type="hdr" sz="quarter" idx="12"/>
          </p:nvPr>
        </p:nvSpPr>
        <p:spPr/>
        <p:txBody>
          <a:bodyPr/>
          <a:lstStyle/>
          <a:p>
            <a:pPr>
              <a:defRPr/>
            </a:pPr>
            <a:r>
              <a:rPr lang="en-US" smtClean="0"/>
              <a:t>Grade 2 – Module 5</a:t>
            </a:r>
          </a:p>
          <a:p>
            <a:pPr>
              <a:defRPr/>
            </a:pPr>
            <a:r>
              <a:rPr lang="en-US" smtClean="0"/>
              <a:t>Module Focus Session</a:t>
            </a:r>
            <a:endParaRPr lang="en-US" dirty="0" smtClean="0"/>
          </a:p>
        </p:txBody>
      </p:sp>
    </p:spTree>
    <p:extLst>
      <p:ext uri="{BB962C8B-B14F-4D97-AF65-F5344CB8AC3E}">
        <p14:creationId xmlns:p14="http://schemas.microsoft.com/office/powerpoint/2010/main" val="158724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topic, we will examine the Topic Opener first.  Then you will be in the role of the students as we present the key elements of the lessons in that topic, followed by you trying out the new learning on one or two problems from the Problem Sets of selected lessons. After that, it will be your turn to play the role of the teacher, as you prepare and teach portions of lessons to the group.</a:t>
            </a:r>
          </a:p>
          <a:p>
            <a:endParaRPr lang="en-US" dirty="0"/>
          </a:p>
          <a:p>
            <a:r>
              <a:rPr lang="en-US" i="1" dirty="0" smtClean="0"/>
              <a:t>Allow 5 minutes to read and 3 to discuss and ask questions. </a:t>
            </a:r>
          </a:p>
          <a:p>
            <a:endParaRPr lang="en-US" dirty="0"/>
          </a:p>
        </p:txBody>
      </p:sp>
      <p:sp>
        <p:nvSpPr>
          <p:cNvPr id="4" name="Header Placeholder 3"/>
          <p:cNvSpPr>
            <a:spLocks noGrp="1"/>
          </p:cNvSpPr>
          <p:nvPr>
            <p:ph type="hdr" sz="quarter" idx="10"/>
          </p:nvPr>
        </p:nvSpPr>
        <p:spPr/>
        <p:txBody>
          <a:bodyPr/>
          <a:lstStyle/>
          <a:p>
            <a:pPr>
              <a:defRPr/>
            </a:pPr>
            <a:r>
              <a:rPr lang="en-US" dirty="0" smtClean="0"/>
              <a:t>Grade 2 – Module 5</a:t>
            </a:r>
          </a:p>
          <a:p>
            <a:pPr>
              <a:defRPr/>
            </a:pPr>
            <a:r>
              <a:rPr lang="en-US" dirty="0" smtClean="0"/>
              <a:t>Module Focus Session</a:t>
            </a:r>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8</a:t>
            </a:fld>
            <a:endParaRPr lang="en-US" dirty="0"/>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8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Module Overview</a:t>
            </a:r>
            <a:endParaRPr lang="en-US" sz="1100" baseline="0" dirty="0"/>
          </a:p>
        </p:txBody>
      </p:sp>
    </p:spTree>
    <p:extLst>
      <p:ext uri="{BB962C8B-B14F-4D97-AF65-F5344CB8AC3E}">
        <p14:creationId xmlns:p14="http://schemas.microsoft.com/office/powerpoint/2010/main" val="932317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In addition</a:t>
            </a:r>
            <a:r>
              <a:rPr lang="en-US" baseline="0" dirty="0" smtClean="0"/>
              <a:t> to making the connection to addition and subtraction, work with </a:t>
            </a:r>
            <a:r>
              <a:rPr lang="en-US" dirty="0" smtClean="0"/>
              <a:t>10 more and less and 100 more and less focuses students</a:t>
            </a:r>
            <a:r>
              <a:rPr lang="en-US" baseline="0" dirty="0" smtClean="0"/>
              <a:t> on place value, reinforcing the concept that we add and subtract like units.</a:t>
            </a:r>
            <a:endParaRPr lang="en-US" dirty="0"/>
          </a:p>
        </p:txBody>
      </p:sp>
      <p:sp>
        <p:nvSpPr>
          <p:cNvPr id="4" name="Header Placeholder 3"/>
          <p:cNvSpPr>
            <a:spLocks noGrp="1"/>
          </p:cNvSpPr>
          <p:nvPr>
            <p:ph type="hdr" sz="quarter" idx="10"/>
          </p:nvPr>
        </p:nvSpPr>
        <p:spPr/>
        <p:txBody>
          <a:bodyPr/>
          <a:lstStyle/>
          <a:p>
            <a:pPr>
              <a:defRPr/>
            </a:pPr>
            <a:r>
              <a:rPr lang="en-US" smtClean="0"/>
              <a:t>Grade 2 – Module 5</a:t>
            </a:r>
          </a:p>
          <a:p>
            <a:pPr>
              <a:defRPr/>
            </a:pPr>
            <a:r>
              <a:rPr lang="en-US" smtClean="0"/>
              <a:t>Module Focus Session</a:t>
            </a:r>
            <a:endParaRPr lang="en-US" dirty="0" smtClean="0"/>
          </a:p>
        </p:txBody>
      </p:sp>
      <p:sp>
        <p:nvSpPr>
          <p:cNvPr id="5" name="Date Placeholder 4"/>
          <p:cNvSpPr>
            <a:spLocks noGrp="1"/>
          </p:cNvSpPr>
          <p:nvPr>
            <p:ph type="dt" idx="11"/>
          </p:nvPr>
        </p:nvSpPr>
        <p:spPr/>
        <p:txBody>
          <a:bodyPr/>
          <a:lstStyle/>
          <a:p>
            <a:pPr>
              <a:defRPr/>
            </a:pPr>
            <a:r>
              <a:rPr lang="en-US" sz="1200" smtClean="0"/>
              <a:t>November, 2013</a:t>
            </a:r>
          </a:p>
          <a:p>
            <a:pPr>
              <a:defRPr/>
            </a:pPr>
            <a:r>
              <a:rPr lang="en-US" sz="1200" smtClean="0"/>
              <a:t>Network Team Institute</a:t>
            </a:r>
            <a:endParaRPr lang="en-US" sz="1200"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9</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Tree>
    <p:extLst>
      <p:ext uri="{BB962C8B-B14F-4D97-AF65-F5344CB8AC3E}">
        <p14:creationId xmlns:p14="http://schemas.microsoft.com/office/powerpoint/2010/main" val="2422249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7.wmf"/><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stretch>
            <a:fillRect/>
          </a:stretch>
        </p:blipFill>
        <p:spPr>
          <a:xfrm>
            <a:off x="0" y="0"/>
            <a:ext cx="9144000" cy="3971636"/>
          </a:xfrm>
          <a:prstGeom prst="rect">
            <a:avLst/>
          </a:prstGeom>
        </p:spPr>
      </p:pic>
      <p:sp>
        <p:nvSpPr>
          <p:cNvPr id="2" name="Title 1"/>
          <p:cNvSpPr>
            <a:spLocks noGrp="1"/>
          </p:cNvSpPr>
          <p:nvPr>
            <p:ph type="ctrTitle"/>
          </p:nvPr>
        </p:nvSpPr>
        <p:spPr>
          <a:xfrm>
            <a:off x="501037" y="1616246"/>
            <a:ext cx="5489843" cy="1733444"/>
          </a:xfrm>
        </p:spPr>
        <p:txBody>
          <a:bodyPr lIns="0" anchor="b" anchorCtr="0">
            <a:noAutofit/>
          </a:bodyPr>
          <a:lstStyle>
            <a:lvl1pPr algn="l">
              <a:lnSpc>
                <a:spcPct val="90000"/>
              </a:lnSpc>
              <a:defRPr sz="6000" b="1">
                <a:solidFill>
                  <a:srgbClr val="7B083C"/>
                </a:solidFill>
                <a:latin typeface="Calibri"/>
                <a:cs typeface="Calibri"/>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3"/>
          <a:stretch>
            <a:fillRect/>
          </a:stretch>
        </p:blipFill>
        <p:spPr>
          <a:xfrm>
            <a:off x="457200" y="6298828"/>
            <a:ext cx="279400" cy="241300"/>
          </a:xfrm>
          <a:prstGeom prst="rect">
            <a:avLst/>
          </a:prstGeom>
        </p:spPr>
      </p:pic>
      <p:pic>
        <p:nvPicPr>
          <p:cNvPr id="9" name="Picture 8"/>
          <p:cNvPicPr>
            <a:picLocks noChangeAspect="1"/>
          </p:cNvPicPr>
          <p:nvPr userDrawn="1"/>
        </p:nvPicPr>
        <p:blipFill>
          <a:blip r:embed="rId4"/>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r>
              <a:rPr lang="en-US" sz="600" baseline="0" dirty="0" smtClean="0">
                <a:solidFill>
                  <a:schemeClr val="bg1">
                    <a:lumMod val="50000"/>
                  </a:schemeClr>
                </a:solidFill>
                <a:latin typeface="Calibri"/>
                <a:cs typeface="Calibri"/>
              </a:rPr>
              <a:t>© 2012 Common Core, Inc. All rights reserved. </a:t>
            </a:r>
            <a:r>
              <a:rPr lang="en-US" sz="600" b="1" baseline="0" dirty="0" err="1" smtClean="0">
                <a:solidFill>
                  <a:schemeClr val="bg1">
                    <a:lumMod val="50000"/>
                  </a:schemeClr>
                </a:solidFill>
                <a:latin typeface="Calibri"/>
                <a:cs typeface="Calibri"/>
              </a:rPr>
              <a:t>commoncore.org</a:t>
            </a:r>
            <a:endParaRPr lang="en-US" sz="600" b="1" baseline="0" dirty="0">
              <a:solidFill>
                <a:schemeClr val="bg1">
                  <a:lumMod val="50000"/>
                </a:schemeClr>
              </a:solidFill>
              <a:latin typeface="Calibri"/>
              <a:cs typeface="Calibri"/>
            </a:endParaRPr>
          </a:p>
        </p:txBody>
      </p:sp>
      <p:cxnSp>
        <p:nvCxnSpPr>
          <p:cNvPr id="11" name="Straight Connector 10"/>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engageny_logo_bw.jpg"/>
          <p:cNvPicPr>
            <a:picLocks noChangeAspect="1"/>
          </p:cNvPicPr>
          <p:nvPr userDrawn="1"/>
        </p:nvPicPr>
        <p:blipFill>
          <a:blip r:embed="rId5">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16" name="TextBox 15"/>
          <p:cNvSpPr txBox="1"/>
          <p:nvPr userDrawn="1"/>
        </p:nvSpPr>
        <p:spPr>
          <a:xfrm>
            <a:off x="457787" y="429405"/>
            <a:ext cx="5305715" cy="338554"/>
          </a:xfrm>
          <a:prstGeom prst="rect">
            <a:avLst/>
          </a:prstGeom>
          <a:noFill/>
        </p:spPr>
        <p:txBody>
          <a:bodyPr wrap="square" rtlCol="0">
            <a:spAutoFit/>
          </a:bodyPr>
          <a:lstStyle/>
          <a:p>
            <a:r>
              <a:rPr lang="en-US" sz="1600" b="1" spc="100" baseline="0" dirty="0" smtClean="0">
                <a:solidFill>
                  <a:srgbClr val="0A668B">
                    <a:alpha val="42000"/>
                  </a:srgbClr>
                </a:solidFill>
                <a:latin typeface="Calibri"/>
                <a:cs typeface="Calibri"/>
              </a:rPr>
              <a:t>NYS COMMON CORE MATHEMATICS CURRICULUM</a:t>
            </a:r>
            <a:endParaRPr lang="en-US" sz="1600" b="1" spc="100" baseline="0" dirty="0">
              <a:solidFill>
                <a:srgbClr val="0A668B">
                  <a:alpha val="42000"/>
                </a:srgbClr>
              </a:solidFill>
              <a:latin typeface="Calibri"/>
              <a:cs typeface="Calibri"/>
            </a:endParaRPr>
          </a:p>
        </p:txBody>
      </p:sp>
      <p:sp>
        <p:nvSpPr>
          <p:cNvPr id="12" name="Rectangle 11"/>
          <p:cNvSpPr/>
          <p:nvPr userDrawn="1"/>
        </p:nvSpPr>
        <p:spPr>
          <a:xfrm>
            <a:off x="0" y="11272"/>
            <a:ext cx="9144000" cy="119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9144000" cy="108625"/>
          </a:xfrm>
          <a:prstGeom prst="rect">
            <a:avLst/>
          </a:prstGeom>
          <a:solidFill>
            <a:srgbClr val="0A66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5437650" y="475248"/>
            <a:ext cx="0" cy="2893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5504498" y="402798"/>
            <a:ext cx="1915162" cy="406265"/>
          </a:xfrm>
          <a:prstGeom prst="rect">
            <a:avLst/>
          </a:prstGeom>
          <a:noFill/>
        </p:spPr>
        <p:txBody>
          <a:bodyPr wrap="square" rtlCol="0">
            <a:spAutoFit/>
          </a:bodyPr>
          <a:lstStyle/>
          <a:p>
            <a:r>
              <a:rPr lang="en-US" sz="1800" b="1" spc="0" baseline="0" dirty="0" smtClean="0">
                <a:solidFill>
                  <a:schemeClr val="bg1"/>
                </a:solidFill>
                <a:effectLst>
                  <a:glow rad="127000">
                    <a:srgbClr val="95B4BF">
                      <a:alpha val="12000"/>
                    </a:srgbClr>
                  </a:glow>
                </a:effectLst>
                <a:latin typeface="Calibri"/>
                <a:cs typeface="Calibri"/>
              </a:rPr>
              <a:t>A Story of Units</a:t>
            </a:r>
            <a:endParaRPr lang="en-US" sz="1800" b="1" spc="0" baseline="0" dirty="0">
              <a:solidFill>
                <a:schemeClr val="bg1"/>
              </a:solidFill>
              <a:effectLst>
                <a:glow rad="127000">
                  <a:srgbClr val="95B4BF">
                    <a:alpha val="12000"/>
                  </a:srgbClr>
                </a:glow>
              </a:effectLst>
              <a:latin typeface="Calibri"/>
              <a:cs typeface="Calibri"/>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r>
              <a:rPr lang="en-US" sz="600" baseline="0" dirty="0" smtClean="0">
                <a:solidFill>
                  <a:schemeClr val="bg1">
                    <a:lumMod val="50000"/>
                  </a:schemeClr>
                </a:solidFill>
                <a:latin typeface="Calibri"/>
                <a:cs typeface="Calibri"/>
              </a:rPr>
              <a:t>© 2012 Common Core, Inc. All rights reserved. </a:t>
            </a:r>
            <a:r>
              <a:rPr lang="en-US" sz="600" b="1" baseline="0" dirty="0" err="1" smtClean="0">
                <a:solidFill>
                  <a:schemeClr val="bg1">
                    <a:lumMod val="50000"/>
                  </a:schemeClr>
                </a:solidFill>
                <a:latin typeface="Calibri"/>
                <a:cs typeface="Calibri"/>
              </a:rPr>
              <a:t>commoncore.org</a:t>
            </a:r>
            <a:endParaRPr lang="en-US" sz="600" b="1" baseline="0" dirty="0">
              <a:solidFill>
                <a:schemeClr val="bg1">
                  <a:lumMod val="50000"/>
                </a:schemeClr>
              </a:solidFill>
              <a:latin typeface="Calibri"/>
              <a:cs typeface="Calibri"/>
            </a:endParaRP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r>
              <a:rPr lang="en-US" sz="1400" b="1" spc="100" baseline="0" dirty="0" smtClean="0">
                <a:solidFill>
                  <a:srgbClr val="0A668B">
                    <a:alpha val="42000"/>
                  </a:srgbClr>
                </a:solidFill>
                <a:latin typeface="Calibri"/>
                <a:cs typeface="Calibri"/>
              </a:rPr>
              <a:t>NYS COMMON CORE MATHEMATICS CURRICULUM</a:t>
            </a:r>
            <a:endParaRPr lang="en-US" sz="1400" b="1" spc="100" baseline="0" dirty="0">
              <a:solidFill>
                <a:srgbClr val="0A668B">
                  <a:alpha val="42000"/>
                </a:srgbClr>
              </a:solidFill>
              <a:latin typeface="Calibri"/>
              <a:cs typeface="Calibri"/>
            </a:endParaRP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r>
              <a:rPr lang="en-US" sz="1600" b="0" i="1" spc="0" baseline="0" dirty="0" smtClean="0">
                <a:solidFill>
                  <a:schemeClr val="bg1"/>
                </a:solidFill>
                <a:effectLst/>
                <a:latin typeface="Calibri"/>
                <a:cs typeface="Calibri"/>
              </a:rPr>
              <a:t>A Story of Units</a:t>
            </a:r>
            <a:endParaRPr lang="en-US" sz="1600" b="0" i="1" spc="0" baseline="0" dirty="0">
              <a:solidFill>
                <a:schemeClr val="bg1"/>
              </a:solidFill>
              <a:effectLst/>
              <a:latin typeface="Calibri"/>
              <a:cs typeface="Calibri"/>
            </a:endParaRPr>
          </a:p>
        </p:txBody>
      </p:sp>
      <p:sp>
        <p:nvSpPr>
          <p:cNvPr id="4" name="Text Placeholder 3"/>
          <p:cNvSpPr>
            <a:spLocks noGrp="1"/>
          </p:cNvSpPr>
          <p:nvPr>
            <p:ph type="body" sz="quarter" idx="11" hasCustomPrompt="1"/>
          </p:nvPr>
        </p:nvSpPr>
        <p:spPr>
          <a:xfrm>
            <a:off x="457200" y="5439882"/>
            <a:ext cx="8229600" cy="825500"/>
          </a:xfrm>
        </p:spPr>
        <p:txBody>
          <a:bodyPr anchor="ctr" anchorCtr="0"/>
          <a:lstStyle>
            <a:lvl1pPr>
              <a:defRPr sz="2000">
                <a:solidFill>
                  <a:srgbClr val="7B083C"/>
                </a:solidFill>
              </a:defRPr>
            </a:lvl1pPr>
          </a:lstStyle>
          <a:p>
            <a:r>
              <a:rPr lang="en-US" sz="2400" b="0" baseline="0" dirty="0" smtClean="0"/>
              <a:t>Click to cite lesson/component</a:t>
            </a:r>
            <a:endParaRPr lang="en-US" sz="2400" b="0" baseline="0" dirty="0"/>
          </a:p>
        </p:txBody>
      </p:sp>
    </p:spTree>
    <p:extLst>
      <p:ext uri="{BB962C8B-B14F-4D97-AF65-F5344CB8AC3E}">
        <p14:creationId xmlns:p14="http://schemas.microsoft.com/office/powerpoint/2010/main" val="31931529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r>
              <a:rPr lang="en-US" sz="600" baseline="0" dirty="0" smtClean="0">
                <a:solidFill>
                  <a:schemeClr val="bg1">
                    <a:lumMod val="50000"/>
                  </a:schemeClr>
                </a:solidFill>
                <a:latin typeface="Calibri"/>
                <a:cs typeface="Calibri"/>
              </a:rPr>
              <a:t>© 2012 Common Core, Inc. All rights reserved. </a:t>
            </a:r>
            <a:r>
              <a:rPr lang="en-US" sz="600" b="1" baseline="0" dirty="0" err="1" smtClean="0">
                <a:solidFill>
                  <a:schemeClr val="bg1">
                    <a:lumMod val="50000"/>
                  </a:schemeClr>
                </a:solidFill>
                <a:latin typeface="Calibri"/>
                <a:cs typeface="Calibri"/>
              </a:rPr>
              <a:t>commoncore.org</a:t>
            </a:r>
            <a:endParaRPr lang="en-US" sz="600" b="1" baseline="0" dirty="0">
              <a:solidFill>
                <a:schemeClr val="bg1">
                  <a:lumMod val="50000"/>
                </a:schemeClr>
              </a:solidFill>
              <a:latin typeface="Calibri"/>
              <a:cs typeface="Calibri"/>
            </a:endParaRP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r>
              <a:rPr lang="en-US" sz="1400" b="1" spc="100" baseline="0" dirty="0" smtClean="0">
                <a:solidFill>
                  <a:srgbClr val="0A668B">
                    <a:alpha val="42000"/>
                  </a:srgbClr>
                </a:solidFill>
                <a:latin typeface="Calibri"/>
                <a:cs typeface="Calibri"/>
              </a:rPr>
              <a:t>NYS COMMON CORE MATHEMATICS CURRICULUM</a:t>
            </a:r>
            <a:endParaRPr lang="en-US" sz="1400" b="1" spc="100" baseline="0" dirty="0">
              <a:solidFill>
                <a:srgbClr val="0A668B">
                  <a:alpha val="42000"/>
                </a:srgbClr>
              </a:solidFill>
              <a:latin typeface="Calibri"/>
              <a:cs typeface="Calibri"/>
            </a:endParaRP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r>
              <a:rPr lang="en-US" sz="1600" b="0" i="1" spc="0" baseline="0" dirty="0" smtClean="0">
                <a:solidFill>
                  <a:schemeClr val="bg1"/>
                </a:solidFill>
                <a:effectLst/>
                <a:latin typeface="Calibri"/>
                <a:cs typeface="Calibri"/>
              </a:rPr>
              <a:t>A Story of Units</a:t>
            </a:r>
            <a:endParaRPr lang="en-US" sz="1600" b="0" i="1" spc="0" baseline="0" dirty="0">
              <a:solidFill>
                <a:schemeClr val="bg1"/>
              </a:solidFill>
              <a:effectLst/>
              <a:latin typeface="Calibri"/>
              <a:cs typeface="Calibri"/>
            </a:endParaRP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92240" y="3108960"/>
            <a:ext cx="1856728" cy="2835897"/>
          </a:xfrm>
          <a:prstGeom prst="rect">
            <a:avLst/>
          </a:prstGeom>
        </p:spPr>
      </p:pic>
      <p:sp>
        <p:nvSpPr>
          <p:cNvPr id="24" name="Text Placeholder 3"/>
          <p:cNvSpPr>
            <a:spLocks noGrp="1"/>
          </p:cNvSpPr>
          <p:nvPr>
            <p:ph type="body" sz="quarter" idx="11" hasCustomPrompt="1"/>
          </p:nvPr>
        </p:nvSpPr>
        <p:spPr>
          <a:xfrm>
            <a:off x="457200" y="5439882"/>
            <a:ext cx="8229600" cy="825500"/>
          </a:xfrm>
        </p:spPr>
        <p:txBody>
          <a:bodyPr anchor="ctr" anchorCtr="0"/>
          <a:lstStyle>
            <a:lvl1pPr>
              <a:defRPr sz="2000">
                <a:solidFill>
                  <a:srgbClr val="7B083C"/>
                </a:solidFill>
              </a:defRPr>
            </a:lvl1pPr>
          </a:lstStyle>
          <a:p>
            <a:r>
              <a:rPr lang="en-US" sz="2400" b="0" baseline="0" dirty="0" smtClean="0"/>
              <a:t>Click to cite lesson/component</a:t>
            </a:r>
            <a:endParaRPr lang="en-US" sz="2400" b="0" baseline="0" dirty="0"/>
          </a:p>
        </p:txBody>
      </p:sp>
    </p:spTree>
    <p:extLst>
      <p:ext uri="{BB962C8B-B14F-4D97-AF65-F5344CB8AC3E}">
        <p14:creationId xmlns:p14="http://schemas.microsoft.com/office/powerpoint/2010/main" val="31931529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r>
              <a:rPr lang="en-US" sz="600" baseline="0" dirty="0" smtClean="0">
                <a:solidFill>
                  <a:schemeClr val="bg1">
                    <a:lumMod val="50000"/>
                  </a:schemeClr>
                </a:solidFill>
                <a:latin typeface="Calibri"/>
                <a:cs typeface="Calibri"/>
              </a:rPr>
              <a:t>© 2012 Common Core, Inc. All rights reserved. </a:t>
            </a:r>
            <a:r>
              <a:rPr lang="en-US" sz="600" b="1" baseline="0" dirty="0" err="1" smtClean="0">
                <a:solidFill>
                  <a:schemeClr val="bg1">
                    <a:lumMod val="50000"/>
                  </a:schemeClr>
                </a:solidFill>
                <a:latin typeface="Calibri"/>
                <a:cs typeface="Calibri"/>
              </a:rPr>
              <a:t>commoncore.org</a:t>
            </a:r>
            <a:endParaRPr lang="en-US" sz="600" b="1" baseline="0" dirty="0">
              <a:solidFill>
                <a:schemeClr val="bg1">
                  <a:lumMod val="50000"/>
                </a:schemeClr>
              </a:solidFill>
              <a:latin typeface="Calibri"/>
              <a:cs typeface="Calibri"/>
            </a:endParaRP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r>
              <a:rPr lang="en-US" sz="1400" b="1" spc="100" baseline="0" dirty="0" smtClean="0">
                <a:solidFill>
                  <a:srgbClr val="0A668B">
                    <a:alpha val="42000"/>
                  </a:srgbClr>
                </a:solidFill>
                <a:latin typeface="Calibri"/>
                <a:cs typeface="Calibri"/>
              </a:rPr>
              <a:t>NYS COMMON CORE MATHEMATICS CURRICULUM</a:t>
            </a:r>
            <a:endParaRPr lang="en-US" sz="1400" b="1" spc="100" baseline="0" dirty="0">
              <a:solidFill>
                <a:srgbClr val="0A668B">
                  <a:alpha val="42000"/>
                </a:srgbClr>
              </a:solidFill>
              <a:latin typeface="Calibri"/>
              <a:cs typeface="Calibri"/>
            </a:endParaRP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r>
              <a:rPr lang="en-US" sz="1600" b="0" i="1" spc="0" baseline="0" dirty="0" smtClean="0">
                <a:solidFill>
                  <a:schemeClr val="bg1"/>
                </a:solidFill>
                <a:effectLst/>
                <a:latin typeface="Calibri"/>
                <a:cs typeface="Calibri"/>
              </a:rPr>
              <a:t>A Story of Units</a:t>
            </a:r>
            <a:endParaRPr lang="en-US" sz="1600" b="0" i="1" spc="0" baseline="0" dirty="0">
              <a:solidFill>
                <a:schemeClr val="bg1"/>
              </a:solidFill>
              <a:effectLst/>
              <a:latin typeface="Calibri"/>
              <a:cs typeface="Calibri"/>
            </a:endParaRPr>
          </a:p>
        </p:txBody>
      </p:sp>
      <p:pic>
        <p:nvPicPr>
          <p:cNvPr id="16" name="Picture 15"/>
          <p:cNvPicPr/>
          <p:nvPr userDrawn="1"/>
        </p:nvPicPr>
        <p:blipFill>
          <a:blip r:embed="rId5">
            <a:extLst>
              <a:ext uri="{28A0092B-C50C-407E-A947-70E740481C1C}">
                <a14:useLocalDpi xmlns:a14="http://schemas.microsoft.com/office/drawing/2010/main" val="0"/>
              </a:ext>
            </a:extLst>
          </a:blip>
          <a:stretch>
            <a:fillRect/>
          </a:stretch>
        </p:blipFill>
        <p:spPr>
          <a:xfrm>
            <a:off x="6112674" y="3814602"/>
            <a:ext cx="2326943" cy="2125637"/>
          </a:xfrm>
          <a:prstGeom prst="rect">
            <a:avLst/>
          </a:prstGeom>
        </p:spPr>
      </p:pic>
      <p:sp>
        <p:nvSpPr>
          <p:cNvPr id="24" name="Text Placeholder 3"/>
          <p:cNvSpPr>
            <a:spLocks noGrp="1"/>
          </p:cNvSpPr>
          <p:nvPr>
            <p:ph type="body" sz="quarter" idx="11" hasCustomPrompt="1"/>
          </p:nvPr>
        </p:nvSpPr>
        <p:spPr>
          <a:xfrm>
            <a:off x="457200" y="5439882"/>
            <a:ext cx="8229600" cy="825500"/>
          </a:xfrm>
        </p:spPr>
        <p:txBody>
          <a:bodyPr anchor="ctr" anchorCtr="0"/>
          <a:lstStyle>
            <a:lvl1pPr>
              <a:defRPr sz="2000">
                <a:solidFill>
                  <a:srgbClr val="7B083C"/>
                </a:solidFill>
              </a:defRPr>
            </a:lvl1pPr>
          </a:lstStyle>
          <a:p>
            <a:r>
              <a:rPr lang="en-US" sz="2400" b="0" baseline="0" dirty="0" smtClean="0"/>
              <a:t>Click to cite lesson/component</a:t>
            </a:r>
            <a:endParaRPr lang="en-US" sz="2400" b="0" baseline="0" dirty="0"/>
          </a:p>
        </p:txBody>
      </p:sp>
    </p:spTree>
    <p:extLst>
      <p:ext uri="{BB962C8B-B14F-4D97-AF65-F5344CB8AC3E}">
        <p14:creationId xmlns:p14="http://schemas.microsoft.com/office/powerpoint/2010/main" val="31931529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r>
              <a:rPr lang="en-US" sz="600" baseline="0" dirty="0" smtClean="0">
                <a:solidFill>
                  <a:schemeClr val="bg1">
                    <a:lumMod val="50000"/>
                  </a:schemeClr>
                </a:solidFill>
                <a:latin typeface="Calibri"/>
                <a:cs typeface="Calibri"/>
              </a:rPr>
              <a:t>© 2012 Common Core, Inc. All rights reserved. </a:t>
            </a:r>
            <a:r>
              <a:rPr lang="en-US" sz="600" b="1" baseline="0" dirty="0" err="1" smtClean="0">
                <a:solidFill>
                  <a:schemeClr val="bg1">
                    <a:lumMod val="50000"/>
                  </a:schemeClr>
                </a:solidFill>
                <a:latin typeface="Calibri"/>
                <a:cs typeface="Calibri"/>
              </a:rPr>
              <a:t>commoncore.org</a:t>
            </a:r>
            <a:endParaRPr lang="en-US" sz="600" b="1" baseline="0" dirty="0">
              <a:solidFill>
                <a:schemeClr val="bg1">
                  <a:lumMod val="50000"/>
                </a:schemeClr>
              </a:solidFill>
              <a:latin typeface="Calibri"/>
              <a:cs typeface="Calibri"/>
            </a:endParaRP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r>
              <a:rPr lang="en-US" sz="1400" b="1" spc="100" baseline="0" dirty="0" smtClean="0">
                <a:solidFill>
                  <a:srgbClr val="0A668B">
                    <a:alpha val="42000"/>
                  </a:srgbClr>
                </a:solidFill>
                <a:latin typeface="Calibri"/>
                <a:cs typeface="Calibri"/>
              </a:rPr>
              <a:t>NYS COMMON CORE MATHEMATICS CURRICULUM</a:t>
            </a:r>
            <a:endParaRPr lang="en-US" sz="1400" b="1" spc="100" baseline="0" dirty="0">
              <a:solidFill>
                <a:srgbClr val="0A668B">
                  <a:alpha val="42000"/>
                </a:srgbClr>
              </a:solidFill>
              <a:latin typeface="Calibri"/>
              <a:cs typeface="Calibri"/>
            </a:endParaRP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r>
              <a:rPr lang="en-US" sz="1600" b="0" i="1" spc="0" baseline="0" dirty="0" smtClean="0">
                <a:solidFill>
                  <a:schemeClr val="bg1"/>
                </a:solidFill>
                <a:effectLst/>
                <a:latin typeface="Calibri"/>
                <a:cs typeface="Calibri"/>
              </a:rPr>
              <a:t>A Story of Units</a:t>
            </a:r>
            <a:endParaRPr lang="en-US" sz="1600" b="0" i="1" spc="0" baseline="0" dirty="0">
              <a:solidFill>
                <a:schemeClr val="bg1"/>
              </a:solidFill>
              <a:effectLst/>
              <a:latin typeface="Calibri"/>
              <a:cs typeface="Calibri"/>
            </a:endParaRPr>
          </a:p>
        </p:txBody>
      </p:sp>
      <p:pic>
        <p:nvPicPr>
          <p:cNvPr id="16" name="Picture 2" descr="C:\Documents and Settings\jdiniz\Local Settings\Temporary Internet Files\Content.IE5\3CKUH0AK\MC900239461[1].wmf"/>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93952" y="3657600"/>
            <a:ext cx="2019790" cy="2353974"/>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3"/>
          <p:cNvSpPr>
            <a:spLocks noGrp="1"/>
          </p:cNvSpPr>
          <p:nvPr>
            <p:ph type="body" sz="quarter" idx="11" hasCustomPrompt="1"/>
          </p:nvPr>
        </p:nvSpPr>
        <p:spPr>
          <a:xfrm>
            <a:off x="457200" y="5439882"/>
            <a:ext cx="8229600" cy="825500"/>
          </a:xfrm>
        </p:spPr>
        <p:txBody>
          <a:bodyPr anchor="ctr" anchorCtr="0"/>
          <a:lstStyle>
            <a:lvl1pPr>
              <a:defRPr sz="2000">
                <a:solidFill>
                  <a:srgbClr val="7B083C"/>
                </a:solidFill>
              </a:defRPr>
            </a:lvl1pPr>
          </a:lstStyle>
          <a:p>
            <a:r>
              <a:rPr lang="en-US" sz="2400" b="0" baseline="0" dirty="0" smtClean="0"/>
              <a:t>Click to cite lesson/component</a:t>
            </a:r>
            <a:endParaRPr lang="en-US" sz="2400" b="0" baseline="0" dirty="0"/>
          </a:p>
        </p:txBody>
      </p:sp>
    </p:spTree>
    <p:extLst>
      <p:ext uri="{BB962C8B-B14F-4D97-AF65-F5344CB8AC3E}">
        <p14:creationId xmlns:p14="http://schemas.microsoft.com/office/powerpoint/2010/main" val="31931529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r>
              <a:rPr lang="en-US" sz="600" baseline="0" dirty="0" smtClean="0">
                <a:solidFill>
                  <a:schemeClr val="bg1">
                    <a:lumMod val="50000"/>
                  </a:schemeClr>
                </a:solidFill>
                <a:latin typeface="Calibri"/>
                <a:cs typeface="Calibri"/>
              </a:rPr>
              <a:t>© 2012 Common Core, Inc. All rights reserved. </a:t>
            </a:r>
            <a:r>
              <a:rPr lang="en-US" sz="600" b="1" baseline="0" dirty="0" err="1" smtClean="0">
                <a:solidFill>
                  <a:schemeClr val="bg1">
                    <a:lumMod val="50000"/>
                  </a:schemeClr>
                </a:solidFill>
                <a:latin typeface="Calibri"/>
                <a:cs typeface="Calibri"/>
              </a:rPr>
              <a:t>commoncore.org</a:t>
            </a:r>
            <a:endParaRPr lang="en-US" sz="600" b="1" baseline="0" dirty="0">
              <a:solidFill>
                <a:schemeClr val="bg1">
                  <a:lumMod val="50000"/>
                </a:schemeClr>
              </a:solidFill>
              <a:latin typeface="Calibri"/>
              <a:cs typeface="Calibri"/>
            </a:endParaRP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r>
              <a:rPr lang="en-US" sz="1400" b="1" spc="100" baseline="0" dirty="0" smtClean="0">
                <a:solidFill>
                  <a:srgbClr val="0A668B">
                    <a:alpha val="42000"/>
                  </a:srgbClr>
                </a:solidFill>
                <a:latin typeface="Calibri"/>
                <a:cs typeface="Calibri"/>
              </a:rPr>
              <a:t>NYS COMMON CORE MATHEMATICS CURRICULUM</a:t>
            </a:r>
            <a:endParaRPr lang="en-US" sz="1400" b="1" spc="100" baseline="0" dirty="0">
              <a:solidFill>
                <a:srgbClr val="0A668B">
                  <a:alpha val="42000"/>
                </a:srgbClr>
              </a:solidFill>
              <a:latin typeface="Calibri"/>
              <a:cs typeface="Calibri"/>
            </a:endParaRP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r>
              <a:rPr lang="en-US" sz="1600" b="0" i="1" spc="0" baseline="0" dirty="0" smtClean="0">
                <a:solidFill>
                  <a:schemeClr val="bg1"/>
                </a:solidFill>
                <a:effectLst/>
                <a:latin typeface="Calibri"/>
                <a:cs typeface="Calibri"/>
              </a:rPr>
              <a:t>A Story of Units</a:t>
            </a:r>
            <a:endParaRPr lang="en-US" sz="1600" b="0" i="1" spc="0" baseline="0" dirty="0">
              <a:solidFill>
                <a:schemeClr val="bg1"/>
              </a:solidFill>
              <a:effectLst/>
              <a:latin typeface="Calibri"/>
              <a:cs typeface="Calibri"/>
            </a:endParaRPr>
          </a:p>
        </p:txBody>
      </p:sp>
      <p:pic>
        <p:nvPicPr>
          <p:cNvPr id="16" name="Picture 6"/>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6305266" y="2651760"/>
            <a:ext cx="2042160"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49542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mn-lt"/>
                <a:ea typeface="+mn-ea"/>
                <a:cs typeface="+mn-cs"/>
              </a:defRPr>
            </a:lvl1pPr>
          </a:lstStyle>
          <a:p>
            <a:pPr>
              <a:defRPr/>
            </a:pPr>
            <a:endParaRPr lang="en-US"/>
          </a:p>
        </p:txBody>
      </p:sp>
      <p:sp>
        <p:nvSpPr>
          <p:cNvPr id="16"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aseline="0">
                <a:solidFill>
                  <a:schemeClr val="tx1">
                    <a:tint val="75000"/>
                  </a:schemeClr>
                </a:solidFill>
                <a:latin typeface="+mn-lt"/>
                <a:ea typeface="+mn-ea"/>
                <a:cs typeface="+mn-cs"/>
              </a:defRPr>
            </a:lvl1pPr>
          </a:lstStyle>
          <a:p>
            <a:pPr>
              <a:defRPr/>
            </a:pPr>
            <a:endParaRPr lang="en-US"/>
          </a:p>
        </p:txBody>
      </p:sp>
      <p:sp>
        <p:nvSpPr>
          <p:cNvPr id="17" name="Slide Number Placeholder 5"/>
          <p:cNvSpPr>
            <a:spLocks noGrp="1"/>
          </p:cNvSpPr>
          <p:nvPr>
            <p:ph type="sldNum" sz="quarter" idx="4"/>
          </p:nvPr>
        </p:nvSpPr>
        <p:spPr>
          <a:xfrm>
            <a:off x="8234363" y="6356350"/>
            <a:ext cx="452437" cy="365125"/>
          </a:xfrm>
          <a:prstGeom prst="rect">
            <a:avLst/>
          </a:prstGeom>
        </p:spPr>
        <p:txBody>
          <a:bodyPr vert="horz" lIns="91440" tIns="45720" rIns="91440" bIns="45720" rtlCol="0" anchor="ctr"/>
          <a:lstStyle>
            <a:lvl1pPr algn="r" fontAlgn="auto">
              <a:spcBef>
                <a:spcPts val="0"/>
              </a:spcBef>
              <a:spcAft>
                <a:spcPts val="0"/>
              </a:spcAft>
              <a:defRPr sz="1200" baseline="0">
                <a:solidFill>
                  <a:schemeClr val="tx1">
                    <a:tint val="75000"/>
                  </a:schemeClr>
                </a:solidFill>
                <a:latin typeface="+mn-lt"/>
                <a:ea typeface="+mn-ea"/>
                <a:cs typeface="+mn-cs"/>
              </a:defRPr>
            </a:lvl1pPr>
          </a:lstStyle>
          <a:p>
            <a:pPr>
              <a:defRPr/>
            </a:pPr>
            <a:fld id="{CF9147F9-DCE1-4C7B-AAAC-63EA3FF9595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58" r:id="rId2"/>
    <p:sldLayoutId id="2147483659" r:id="rId3"/>
    <p:sldLayoutId id="2147483660" r:id="rId4"/>
    <p:sldLayoutId id="2147483661" r:id="rId5"/>
    <p:sldLayoutId id="2147483657" r:id="rId6"/>
  </p:sldLayoutIdLs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3200" kern="1200">
          <a:solidFill>
            <a:srgbClr val="A69372"/>
          </a:solidFill>
          <a:latin typeface="Rockwell"/>
          <a:ea typeface="ＭＳ Ｐゴシック" charset="-128"/>
          <a:cs typeface="ＭＳ Ｐゴシック" charset="-128"/>
        </a:defRPr>
      </a:lvl1pPr>
      <a:lvl2pPr algn="ctr" defTabSz="457200" rtl="0" eaLnBrk="0" fontAlgn="base" hangingPunct="0">
        <a:spcBef>
          <a:spcPct val="0"/>
        </a:spcBef>
        <a:spcAft>
          <a:spcPct val="0"/>
        </a:spcAft>
        <a:defRPr sz="3200">
          <a:solidFill>
            <a:srgbClr val="A69372"/>
          </a:solidFill>
          <a:latin typeface="Rockwell" charset="0"/>
          <a:ea typeface="ＭＳ Ｐゴシック" charset="-128"/>
          <a:cs typeface="ＭＳ Ｐゴシック" charset="-128"/>
        </a:defRPr>
      </a:lvl2pPr>
      <a:lvl3pPr algn="ctr" defTabSz="457200" rtl="0" eaLnBrk="0" fontAlgn="base" hangingPunct="0">
        <a:spcBef>
          <a:spcPct val="0"/>
        </a:spcBef>
        <a:spcAft>
          <a:spcPct val="0"/>
        </a:spcAft>
        <a:defRPr sz="3200">
          <a:solidFill>
            <a:srgbClr val="A69372"/>
          </a:solidFill>
          <a:latin typeface="Rockwell" charset="0"/>
          <a:ea typeface="ＭＳ Ｐゴシック" charset="-128"/>
          <a:cs typeface="ＭＳ Ｐゴシック" charset="-128"/>
        </a:defRPr>
      </a:lvl3pPr>
      <a:lvl4pPr algn="ctr" defTabSz="457200" rtl="0" eaLnBrk="0" fontAlgn="base" hangingPunct="0">
        <a:spcBef>
          <a:spcPct val="0"/>
        </a:spcBef>
        <a:spcAft>
          <a:spcPct val="0"/>
        </a:spcAft>
        <a:defRPr sz="3200">
          <a:solidFill>
            <a:srgbClr val="A69372"/>
          </a:solidFill>
          <a:latin typeface="Rockwell" charset="0"/>
          <a:ea typeface="ＭＳ Ｐゴシック" charset="-128"/>
          <a:cs typeface="ＭＳ Ｐゴシック" charset="-128"/>
        </a:defRPr>
      </a:lvl4pPr>
      <a:lvl5pPr algn="ctr" defTabSz="457200" rtl="0" eaLnBrk="0" fontAlgn="base" hangingPunct="0">
        <a:spcBef>
          <a:spcPct val="0"/>
        </a:spcBef>
        <a:spcAft>
          <a:spcPct val="0"/>
        </a:spcAft>
        <a:defRPr sz="3200">
          <a:solidFill>
            <a:srgbClr val="A69372"/>
          </a:solidFill>
          <a:latin typeface="Rockwell" charset="0"/>
          <a:ea typeface="ＭＳ Ｐゴシック" charset="-128"/>
          <a:cs typeface="ＭＳ Ｐゴシック" charset="-128"/>
        </a:defRPr>
      </a:lvl5pPr>
      <a:lvl6pPr marL="457200" algn="ctr" defTabSz="457200" rtl="0" fontAlgn="base">
        <a:spcBef>
          <a:spcPct val="0"/>
        </a:spcBef>
        <a:spcAft>
          <a:spcPct val="0"/>
        </a:spcAft>
        <a:defRPr sz="3200">
          <a:solidFill>
            <a:srgbClr val="A69372"/>
          </a:solidFill>
          <a:latin typeface="Rockwell" charset="0"/>
          <a:ea typeface="ＭＳ Ｐゴシック" charset="-128"/>
          <a:cs typeface="ＭＳ Ｐゴシック" charset="-128"/>
        </a:defRPr>
      </a:lvl6pPr>
      <a:lvl7pPr marL="914400" algn="ctr" defTabSz="457200" rtl="0" fontAlgn="base">
        <a:spcBef>
          <a:spcPct val="0"/>
        </a:spcBef>
        <a:spcAft>
          <a:spcPct val="0"/>
        </a:spcAft>
        <a:defRPr sz="3200">
          <a:solidFill>
            <a:srgbClr val="A69372"/>
          </a:solidFill>
          <a:latin typeface="Rockwell" charset="0"/>
          <a:ea typeface="ＭＳ Ｐゴシック" charset="-128"/>
          <a:cs typeface="ＭＳ Ｐゴシック" charset="-128"/>
        </a:defRPr>
      </a:lvl7pPr>
      <a:lvl8pPr marL="1371600" algn="ctr" defTabSz="457200" rtl="0" fontAlgn="base">
        <a:spcBef>
          <a:spcPct val="0"/>
        </a:spcBef>
        <a:spcAft>
          <a:spcPct val="0"/>
        </a:spcAft>
        <a:defRPr sz="3200">
          <a:solidFill>
            <a:srgbClr val="A69372"/>
          </a:solidFill>
          <a:latin typeface="Rockwell" charset="0"/>
          <a:ea typeface="ＭＳ Ｐゴシック" charset="-128"/>
          <a:cs typeface="ＭＳ Ｐゴシック" charset="-128"/>
        </a:defRPr>
      </a:lvl8pPr>
      <a:lvl9pPr marL="1828800" algn="ctr" defTabSz="457200" rtl="0" fontAlgn="base">
        <a:spcBef>
          <a:spcPct val="0"/>
        </a:spcBef>
        <a:spcAft>
          <a:spcPct val="0"/>
        </a:spcAft>
        <a:defRPr sz="3200">
          <a:solidFill>
            <a:srgbClr val="A69372"/>
          </a:solidFill>
          <a:latin typeface="Rockwell"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defRPr sz="2000" kern="1200">
          <a:solidFill>
            <a:srgbClr val="0A2D6B"/>
          </a:solidFill>
          <a:latin typeface="Rockwell"/>
          <a:ea typeface="ＭＳ Ｐゴシック" charset="-128"/>
          <a:cs typeface="ＭＳ Ｐゴシック" charset="-128"/>
        </a:defRPr>
      </a:lvl1pPr>
      <a:lvl2pPr marL="458788" indent="-177800" algn="l" defTabSz="458788" rtl="0" eaLnBrk="0" fontAlgn="base" hangingPunct="0">
        <a:spcBef>
          <a:spcPts val="600"/>
        </a:spcBef>
        <a:spcAft>
          <a:spcPct val="0"/>
        </a:spcAft>
        <a:buFont typeface="Arial" charset="0"/>
        <a:buChar char="•"/>
        <a:defRPr kern="1200">
          <a:solidFill>
            <a:srgbClr val="404040"/>
          </a:solidFill>
          <a:latin typeface="Arial"/>
          <a:ea typeface="ＭＳ Ｐゴシック"/>
          <a:cs typeface="Arial"/>
        </a:defRPr>
      </a:lvl2pPr>
      <a:lvl3pPr marL="739775" indent="-166688" algn="l" defTabSz="457200" rtl="0" eaLnBrk="0" fontAlgn="base" hangingPunct="0">
        <a:spcBef>
          <a:spcPct val="20000"/>
        </a:spcBef>
        <a:spcAft>
          <a:spcPct val="0"/>
        </a:spcAft>
        <a:buFont typeface="Arial" charset="0"/>
        <a:buChar char="•"/>
        <a:defRPr sz="1600" kern="1200">
          <a:solidFill>
            <a:srgbClr val="7F7F7F"/>
          </a:solidFill>
          <a:latin typeface="Arial"/>
          <a:ea typeface="ＭＳ Ｐゴシック"/>
          <a:cs typeface="Arial"/>
        </a:defRPr>
      </a:lvl3pPr>
      <a:lvl4pPr marL="1030288" indent="-176213" algn="l" defTabSz="457200" rtl="0" eaLnBrk="0" fontAlgn="base" hangingPunct="0">
        <a:spcBef>
          <a:spcPct val="20000"/>
        </a:spcBef>
        <a:spcAft>
          <a:spcPct val="0"/>
        </a:spcAft>
        <a:buFont typeface="Arial" charset="0"/>
        <a:buChar char="–"/>
        <a:defRPr sz="1300" kern="1200">
          <a:solidFill>
            <a:srgbClr val="6F0000"/>
          </a:solidFill>
          <a:latin typeface="Arial"/>
          <a:ea typeface="ＭＳ Ｐゴシック"/>
          <a:cs typeface="Arial"/>
        </a:defRPr>
      </a:lvl4pPr>
      <a:lvl5pPr marL="1828800" algn="l" defTabSz="457200" rtl="0" eaLnBrk="0" fontAlgn="base" hangingPunct="0">
        <a:spcBef>
          <a:spcPct val="20000"/>
        </a:spcBef>
        <a:spcAft>
          <a:spcPct val="0"/>
        </a:spcAft>
        <a:buFont typeface="Arial" charset="0"/>
        <a:defRPr sz="2000" kern="1200">
          <a:solidFill>
            <a:schemeClr val="tx1"/>
          </a:solidFill>
          <a:latin typeface="+mn-lt"/>
          <a:ea typeface="ＭＳ Ｐゴシック"/>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5.emf"/><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43.emf"/><Relationship Id="rId4" Type="http://schemas.openxmlformats.org/officeDocument/2006/relationships/image" Target="../media/image42.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1037" y="1532686"/>
            <a:ext cx="5489843" cy="1817004"/>
          </a:xfrm>
        </p:spPr>
        <p:txBody>
          <a:bodyPr anchor="b" anchorCtr="0"/>
          <a:lstStyle/>
          <a:p>
            <a:r>
              <a:rPr lang="en-US" i="1" dirty="0" smtClean="0"/>
              <a:t>A Story of Units</a:t>
            </a:r>
            <a:endParaRPr lang="en-US" i="1" dirty="0"/>
          </a:p>
        </p:txBody>
      </p:sp>
      <p:sp>
        <p:nvSpPr>
          <p:cNvPr id="5" name="TextBox 4"/>
          <p:cNvSpPr txBox="1"/>
          <p:nvPr/>
        </p:nvSpPr>
        <p:spPr>
          <a:xfrm>
            <a:off x="442400" y="3349690"/>
            <a:ext cx="5615155" cy="461665"/>
          </a:xfrm>
          <a:prstGeom prst="rect">
            <a:avLst/>
          </a:prstGeom>
          <a:noFill/>
        </p:spPr>
        <p:txBody>
          <a:bodyPr wrap="square" lIns="0" rtlCol="0" anchor="t">
            <a:spAutoFit/>
          </a:bodyPr>
          <a:lstStyle/>
          <a:p>
            <a:r>
              <a:rPr lang="en-US" sz="2400" baseline="0" dirty="0" smtClean="0">
                <a:solidFill>
                  <a:srgbClr val="B9899D"/>
                </a:solidFill>
                <a:latin typeface="Calibri"/>
                <a:cs typeface="Calibri"/>
              </a:rPr>
              <a:t>Grade 2 – Module 5</a:t>
            </a:r>
            <a:endParaRPr lang="en-US" sz="3200" baseline="0" dirty="0">
              <a:solidFill>
                <a:srgbClr val="B9899D"/>
              </a:solidFill>
              <a:latin typeface="Calibri"/>
              <a:cs typeface="Calibri"/>
            </a:endParaRPr>
          </a:p>
        </p:txBody>
      </p:sp>
    </p:spTree>
    <p:extLst>
      <p:ext uri="{BB962C8B-B14F-4D97-AF65-F5344CB8AC3E}">
        <p14:creationId xmlns:p14="http://schemas.microsoft.com/office/powerpoint/2010/main" val="16812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1	</a:t>
            </a:r>
            <a:endParaRPr lang="en-US" dirty="0"/>
          </a:p>
        </p:txBody>
      </p:sp>
      <p:sp>
        <p:nvSpPr>
          <p:cNvPr id="3" name="Content Placeholder 2"/>
          <p:cNvSpPr>
            <a:spLocks noGrp="1"/>
          </p:cNvSpPr>
          <p:nvPr>
            <p:ph idx="1"/>
          </p:nvPr>
        </p:nvSpPr>
        <p:spPr/>
        <p:txBody>
          <a:bodyPr/>
          <a:lstStyle/>
          <a:p>
            <a:r>
              <a:rPr lang="en-US" dirty="0" smtClean="0"/>
              <a:t>Lesson Objective: Relate 10 more, 10 less, 100 more, and 100 less to addition and subtraction of 100.</a:t>
            </a:r>
          </a:p>
          <a:p>
            <a:endParaRPr lang="en-US" dirty="0"/>
          </a:p>
          <a:p>
            <a:r>
              <a:rPr lang="en-US" sz="2400" dirty="0" smtClean="0"/>
              <a:t>Use your number disks to show me 157 on your place value chart.</a:t>
            </a:r>
          </a:p>
          <a:p>
            <a:endParaRPr lang="en-US" sz="2000" dirty="0" smtClean="0"/>
          </a:p>
          <a:p>
            <a:r>
              <a:rPr lang="en-US" sz="2000" dirty="0" smtClean="0"/>
              <a:t>What important connection did we make today?</a:t>
            </a:r>
          </a:p>
          <a:p>
            <a:r>
              <a:rPr lang="en-US" sz="2000" dirty="0" smtClean="0"/>
              <a:t>What are we actually doing when we talk about</a:t>
            </a:r>
          </a:p>
          <a:p>
            <a:r>
              <a:rPr lang="en-US" sz="2000" dirty="0" smtClean="0"/>
              <a:t>10 more or 100 less than a number?</a:t>
            </a:r>
          </a:p>
        </p:txBody>
      </p:sp>
      <p:sp>
        <p:nvSpPr>
          <p:cNvPr id="4" name="Text Placeholder 3"/>
          <p:cNvSpPr>
            <a:spLocks noGrp="1"/>
          </p:cNvSpPr>
          <p:nvPr>
            <p:ph type="body" sz="quarter" idx="11"/>
          </p:nvPr>
        </p:nvSpPr>
        <p:spPr/>
        <p:txBody>
          <a:bodyPr/>
          <a:lstStyle/>
          <a:p>
            <a:r>
              <a:rPr lang="en-US" dirty="0" smtClean="0"/>
              <a:t>Lesson 1, Student Debrief</a:t>
            </a:r>
            <a:endParaRPr lang="en-US" dirty="0"/>
          </a:p>
        </p:txBody>
      </p:sp>
    </p:spTree>
    <p:extLst>
      <p:ext uri="{BB962C8B-B14F-4D97-AF65-F5344CB8AC3E}">
        <p14:creationId xmlns:p14="http://schemas.microsoft.com/office/powerpoint/2010/main" val="463763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place value understanding lead to flexible thinking?</a:t>
            </a:r>
            <a:endParaRPr lang="en-US" dirty="0"/>
          </a:p>
        </p:txBody>
      </p:sp>
      <p:sp>
        <p:nvSpPr>
          <p:cNvPr id="4" name="Text Placeholder 3"/>
          <p:cNvSpPr>
            <a:spLocks noGrp="1"/>
          </p:cNvSpPr>
          <p:nvPr>
            <p:ph type="body" sz="quarter" idx="11"/>
          </p:nvPr>
        </p:nvSpPr>
        <p:spPr/>
        <p:txBody>
          <a:bodyPr/>
          <a:lstStyle/>
          <a:p>
            <a:endParaRPr lang="en-US"/>
          </a:p>
        </p:txBody>
      </p:sp>
      <p:sp>
        <p:nvSpPr>
          <p:cNvPr id="6" name="Content Placeholder 5"/>
          <p:cNvSpPr>
            <a:spLocks noGrp="1"/>
          </p:cNvSpPr>
          <p:nvPr>
            <p:ph idx="1"/>
          </p:nvPr>
        </p:nvSpPr>
        <p:spPr>
          <a:xfrm>
            <a:off x="457200" y="1913474"/>
            <a:ext cx="5676900" cy="4019126"/>
          </a:xfrm>
        </p:spPr>
        <p:txBody>
          <a:bodyPr/>
          <a:lstStyle/>
          <a:p>
            <a:endParaRPr lang="en-US" dirty="0" smtClean="0"/>
          </a:p>
          <a:p>
            <a:endParaRPr lang="en-US" dirty="0"/>
          </a:p>
          <a:p>
            <a:endParaRPr lang="en-US" dirty="0" smtClean="0"/>
          </a:p>
          <a:p>
            <a:endParaRPr lang="en-US" dirty="0"/>
          </a:p>
          <a:p>
            <a:endParaRPr lang="en-US" dirty="0" smtClean="0"/>
          </a:p>
          <a:p>
            <a:r>
              <a:rPr lang="en-US" sz="2400" dirty="0" smtClean="0"/>
              <a:t>Lesson Objective: Add and subtract multiples of 100 including counting on to subtract.</a:t>
            </a:r>
            <a:endParaRPr lang="en-US" sz="2400"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723900" y="2349500"/>
            <a:ext cx="5287645" cy="1930400"/>
          </a:xfrm>
          <a:prstGeom prst="rect">
            <a:avLst/>
          </a:prstGeom>
          <a:noFill/>
          <a:ln>
            <a:noFill/>
          </a:ln>
        </p:spPr>
      </p:pic>
    </p:spTree>
    <p:extLst>
      <p:ext uri="{BB962C8B-B14F-4D97-AF65-F5344CB8AC3E}">
        <p14:creationId xmlns:p14="http://schemas.microsoft.com/office/powerpoint/2010/main" val="2826494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2</a:t>
            </a:r>
            <a:endParaRPr lang="en-US" dirty="0"/>
          </a:p>
        </p:txBody>
      </p:sp>
      <p:sp>
        <p:nvSpPr>
          <p:cNvPr id="3" name="Content Placeholder 2"/>
          <p:cNvSpPr>
            <a:spLocks noGrp="1"/>
          </p:cNvSpPr>
          <p:nvPr>
            <p:ph idx="1"/>
          </p:nvPr>
        </p:nvSpPr>
        <p:spPr/>
        <p:txBody>
          <a:bodyPr/>
          <a:lstStyle/>
          <a:p>
            <a:r>
              <a:rPr lang="en-US" dirty="0" smtClean="0"/>
              <a:t>Lesson Objective: Add and subtract multiples of 100 including counting on to subtract.</a:t>
            </a:r>
          </a:p>
          <a:p>
            <a:endParaRPr lang="en-US" sz="2400" dirty="0" smtClean="0"/>
          </a:p>
          <a:p>
            <a:r>
              <a:rPr lang="en-US" sz="2400" dirty="0" smtClean="0"/>
              <a:t>Show 125 on your place value chart and say the number in unit form.  What should you change to show 325.</a:t>
            </a:r>
          </a:p>
          <a:p>
            <a:endParaRPr lang="en-US" sz="2400" dirty="0"/>
          </a:p>
          <a:p>
            <a:r>
              <a:rPr lang="en-US" sz="2000" dirty="0" smtClean="0"/>
              <a:t>Why is the arrow way a good choice when you have </a:t>
            </a:r>
          </a:p>
          <a:p>
            <a:r>
              <a:rPr lang="en-US" sz="2000" dirty="0"/>
              <a:t>a</a:t>
            </a:r>
            <a:r>
              <a:rPr lang="en-US" sz="2000" dirty="0" smtClean="0"/>
              <a:t> missing addend?</a:t>
            </a:r>
            <a:endParaRPr lang="en-US" sz="2000" dirty="0"/>
          </a:p>
        </p:txBody>
      </p:sp>
      <p:sp>
        <p:nvSpPr>
          <p:cNvPr id="4" name="Text Placeholder 3"/>
          <p:cNvSpPr>
            <a:spLocks noGrp="1"/>
          </p:cNvSpPr>
          <p:nvPr>
            <p:ph type="body" sz="quarter" idx="11"/>
          </p:nvPr>
        </p:nvSpPr>
        <p:spPr/>
        <p:txBody>
          <a:bodyPr/>
          <a:lstStyle/>
          <a:p>
            <a:r>
              <a:rPr lang="en-US" dirty="0" smtClean="0"/>
              <a:t>Lesson 2, Student Debrief</a:t>
            </a:r>
            <a:endParaRPr lang="en-US" dirty="0"/>
          </a:p>
        </p:txBody>
      </p:sp>
    </p:spTree>
    <p:extLst>
      <p:ext uri="{BB962C8B-B14F-4D97-AF65-F5344CB8AC3E}">
        <p14:creationId xmlns:p14="http://schemas.microsoft.com/office/powerpoint/2010/main" val="1496511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the make a ten strategy helpful when composing a new hundred?</a:t>
            </a:r>
            <a:endParaRPr lang="en-US" dirty="0"/>
          </a:p>
        </p:txBody>
      </p:sp>
      <p:sp>
        <p:nvSpPr>
          <p:cNvPr id="4" name="Text Placeholder 3"/>
          <p:cNvSpPr>
            <a:spLocks noGrp="1"/>
          </p:cNvSpPr>
          <p:nvPr>
            <p:ph type="body" sz="quarter" idx="11"/>
          </p:nvPr>
        </p:nvSpPr>
        <p:spPr/>
        <p:txBody>
          <a:bodyPr/>
          <a:lstStyle/>
          <a:p>
            <a:endParaRPr lang="en-US"/>
          </a:p>
        </p:txBody>
      </p:sp>
      <p:sp>
        <p:nvSpPr>
          <p:cNvPr id="12" name="Content Placeholder 11"/>
          <p:cNvSpPr>
            <a:spLocks noGrp="1"/>
          </p:cNvSpPr>
          <p:nvPr>
            <p:ph idx="1"/>
          </p:nvPr>
        </p:nvSpPr>
        <p:spPr>
          <a:xfrm>
            <a:off x="457200" y="1913474"/>
            <a:ext cx="5689600" cy="4019126"/>
          </a:xfrm>
        </p:spPr>
        <p:txBody>
          <a:bodyPr/>
          <a:lstStyle/>
          <a:p>
            <a:endParaRPr lang="en-US" dirty="0" smtClean="0"/>
          </a:p>
          <a:p>
            <a:endParaRPr lang="en-US" sz="2000" dirty="0" smtClean="0">
              <a:solidFill>
                <a:srgbClr val="211E1E"/>
              </a:solidFill>
              <a:latin typeface="Calibri,Bold"/>
            </a:endParaRPr>
          </a:p>
          <a:p>
            <a:r>
              <a:rPr lang="en-US" sz="2000" dirty="0">
                <a:solidFill>
                  <a:srgbClr val="211E1E"/>
                </a:solidFill>
                <a:latin typeface="Calibri,Bold"/>
              </a:rPr>
              <a:t> </a:t>
            </a:r>
            <a:r>
              <a:rPr lang="en-US" sz="2000" dirty="0" smtClean="0">
                <a:solidFill>
                  <a:srgbClr val="211E1E"/>
                </a:solidFill>
                <a:latin typeface="Calibri,Bold"/>
              </a:rPr>
              <a:t>              Problem </a:t>
            </a:r>
            <a:r>
              <a:rPr lang="en-US" sz="2000" dirty="0">
                <a:solidFill>
                  <a:srgbClr val="211E1E"/>
                </a:solidFill>
                <a:latin typeface="Calibri,Bold"/>
              </a:rPr>
              <a:t>5: 590 + 240 </a:t>
            </a:r>
            <a:endParaRPr lang="en-US" sz="2000" dirty="0" smtClean="0"/>
          </a:p>
          <a:p>
            <a:endParaRPr lang="en-US" dirty="0"/>
          </a:p>
          <a:p>
            <a:endParaRPr lang="en-US" sz="2400" dirty="0" smtClean="0"/>
          </a:p>
          <a:p>
            <a:r>
              <a:rPr lang="en-US" sz="2400" dirty="0" smtClean="0"/>
              <a:t>Lesson Objective: Add multiples of 100 and some tens within 1,000.</a:t>
            </a:r>
          </a:p>
        </p:txBody>
      </p:sp>
    </p:spTree>
    <p:extLst>
      <p:ext uri="{BB962C8B-B14F-4D97-AF65-F5344CB8AC3E}">
        <p14:creationId xmlns:p14="http://schemas.microsoft.com/office/powerpoint/2010/main" val="2713701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3	</a:t>
            </a:r>
            <a:endParaRPr lang="en-US" dirty="0"/>
          </a:p>
        </p:txBody>
      </p:sp>
      <p:sp>
        <p:nvSpPr>
          <p:cNvPr id="4" name="Text Placeholder 3"/>
          <p:cNvSpPr>
            <a:spLocks noGrp="1"/>
          </p:cNvSpPr>
          <p:nvPr>
            <p:ph type="body" sz="quarter" idx="11"/>
          </p:nvPr>
        </p:nvSpPr>
        <p:spPr/>
        <p:txBody>
          <a:bodyPr/>
          <a:lstStyle/>
          <a:p>
            <a:r>
              <a:rPr lang="en-US" dirty="0" smtClean="0"/>
              <a:t>Lesson 3, Student Debrief</a:t>
            </a:r>
            <a:endParaRPr lang="en-US" dirty="0"/>
          </a:p>
        </p:txBody>
      </p:sp>
      <p:sp>
        <p:nvSpPr>
          <p:cNvPr id="8" name="Content Placeholder 7"/>
          <p:cNvSpPr>
            <a:spLocks noGrp="1"/>
          </p:cNvSpPr>
          <p:nvPr>
            <p:ph idx="1"/>
          </p:nvPr>
        </p:nvSpPr>
        <p:spPr/>
        <p:txBody>
          <a:bodyPr/>
          <a:lstStyle/>
          <a:p>
            <a:r>
              <a:rPr lang="en-US" dirty="0" smtClean="0"/>
              <a:t>Lesson Objective: Add multiples of 100 and some tens within 1,000.</a:t>
            </a:r>
          </a:p>
          <a:p>
            <a:r>
              <a:rPr lang="en-US" sz="2000" dirty="0" smtClean="0">
                <a:solidFill>
                  <a:srgbClr val="211E1E"/>
                </a:solidFill>
                <a:latin typeface="Calibri,Bold"/>
              </a:rPr>
              <a:t>        </a:t>
            </a:r>
          </a:p>
          <a:p>
            <a:r>
              <a:rPr lang="en-US" sz="2000" dirty="0" smtClean="0">
                <a:solidFill>
                  <a:srgbClr val="211E1E"/>
                </a:solidFill>
                <a:latin typeface="Calibri,Bold"/>
              </a:rPr>
              <a:t>       Problem </a:t>
            </a:r>
            <a:r>
              <a:rPr lang="en-US" sz="2000" dirty="0">
                <a:solidFill>
                  <a:srgbClr val="211E1E"/>
                </a:solidFill>
                <a:latin typeface="Calibri,Bold"/>
              </a:rPr>
              <a:t>5: 590 + </a:t>
            </a:r>
            <a:r>
              <a:rPr lang="en-US" sz="2000" dirty="0" smtClean="0">
                <a:solidFill>
                  <a:srgbClr val="211E1E"/>
                </a:solidFill>
                <a:latin typeface="Calibri,Bold"/>
              </a:rPr>
              <a:t>240</a:t>
            </a:r>
          </a:p>
          <a:p>
            <a:endParaRPr lang="en-US" sz="2000" dirty="0" smtClean="0">
              <a:solidFill>
                <a:srgbClr val="211E1E"/>
              </a:solidFill>
              <a:latin typeface="Calibri,Bold"/>
            </a:endParaRPr>
          </a:p>
          <a:p>
            <a:endParaRPr lang="en-US" sz="2000" dirty="0">
              <a:solidFill>
                <a:srgbClr val="211E1E"/>
              </a:solidFill>
              <a:latin typeface="Calibri,Bold"/>
            </a:endParaRPr>
          </a:p>
          <a:p>
            <a:endParaRPr lang="en-US" sz="2000" dirty="0" smtClean="0">
              <a:solidFill>
                <a:srgbClr val="211E1E"/>
              </a:solidFill>
              <a:latin typeface="Calibri,Bold"/>
            </a:endParaRPr>
          </a:p>
          <a:p>
            <a:r>
              <a:rPr lang="en-US" sz="2000" dirty="0" smtClean="0">
                <a:latin typeface="+mn-lt"/>
              </a:rPr>
              <a:t>What was the most efficient way to add 280 + 640?</a:t>
            </a:r>
          </a:p>
          <a:p>
            <a:r>
              <a:rPr lang="en-US" sz="2000" dirty="0" smtClean="0">
                <a:latin typeface="+mn-lt"/>
              </a:rPr>
              <a:t>Did you agree or disagree with your partner?</a:t>
            </a:r>
          </a:p>
          <a:p>
            <a:r>
              <a:rPr lang="en-US" sz="2000" dirty="0" smtClean="0">
                <a:latin typeface="+mn-lt"/>
              </a:rPr>
              <a:t>Is there more than one way to solve?</a:t>
            </a:r>
            <a:endParaRPr lang="en-US" sz="2000" dirty="0">
              <a:latin typeface="+mn-lt"/>
            </a:endParaRPr>
          </a:p>
          <a:p>
            <a:endParaRPr lang="en-US" sz="2000" dirty="0" smtClean="0">
              <a:solidFill>
                <a:srgbClr val="211E1E"/>
              </a:solidFill>
              <a:latin typeface="Calibri,Bold"/>
            </a:endParaRPr>
          </a:p>
          <a:p>
            <a:endParaRPr lang="en-US" sz="2000" dirty="0">
              <a:solidFill>
                <a:srgbClr val="211E1E"/>
              </a:solidFill>
              <a:latin typeface="Calibri,Bold"/>
            </a:endParaRPr>
          </a:p>
          <a:p>
            <a:endParaRPr lang="en-US" sz="2000" dirty="0" smtClean="0"/>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460500" y="3695699"/>
            <a:ext cx="3639820" cy="889953"/>
          </a:xfrm>
          <a:prstGeom prst="rect">
            <a:avLst/>
          </a:prstGeom>
          <a:noFill/>
          <a:ln>
            <a:noFill/>
          </a:ln>
        </p:spPr>
      </p:pic>
    </p:spTree>
    <p:extLst>
      <p:ext uri="{BB962C8B-B14F-4D97-AF65-F5344CB8AC3E}">
        <p14:creationId xmlns:p14="http://schemas.microsoft.com/office/powerpoint/2010/main" val="196157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we decompose numbers to make subtraction easier?</a:t>
            </a:r>
            <a:endParaRPr lang="en-US" dirty="0"/>
          </a:p>
        </p:txBody>
      </p:sp>
      <p:sp>
        <p:nvSpPr>
          <p:cNvPr id="3" name="Content Placeholder 2"/>
          <p:cNvSpPr>
            <a:spLocks noGrp="1"/>
          </p:cNvSpPr>
          <p:nvPr>
            <p:ph idx="1"/>
          </p:nvPr>
        </p:nvSpPr>
        <p:spPr>
          <a:xfrm>
            <a:off x="457200" y="1913474"/>
            <a:ext cx="5702300" cy="4019126"/>
          </a:xfrm>
        </p:spPr>
        <p:txBody>
          <a:bodyPr/>
          <a:lstStyle/>
          <a:p>
            <a:endParaRPr lang="en-US" dirty="0" smtClean="0"/>
          </a:p>
          <a:p>
            <a:endParaRPr lang="en-US" dirty="0"/>
          </a:p>
          <a:p>
            <a:endParaRPr lang="en-US" dirty="0" smtClean="0"/>
          </a:p>
          <a:p>
            <a:r>
              <a:rPr lang="en-US" dirty="0" smtClean="0"/>
              <a:t>  </a:t>
            </a:r>
            <a:endParaRPr lang="en-US" dirty="0"/>
          </a:p>
          <a:p>
            <a:endParaRPr lang="en-US" dirty="0" smtClean="0"/>
          </a:p>
          <a:p>
            <a:r>
              <a:rPr lang="en-US" sz="2400" dirty="0" smtClean="0"/>
              <a:t>Lesson Objective: Subtract multiples of 100 and some tens within 1,000.</a:t>
            </a:r>
            <a:endParaRPr lang="en-US" sz="2400" dirty="0"/>
          </a:p>
        </p:txBody>
      </p:sp>
      <p:sp>
        <p:nvSpPr>
          <p:cNvPr id="4" name="Text Placeholder 3"/>
          <p:cNvSpPr>
            <a:spLocks noGrp="1"/>
          </p:cNvSpPr>
          <p:nvPr>
            <p:ph type="body" sz="quarter" idx="11"/>
          </p:nvPr>
        </p:nvSpPr>
        <p:spPr/>
        <p:txBody>
          <a:bodyPr/>
          <a:lstStyle/>
          <a:p>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384300" y="2768600"/>
            <a:ext cx="3263900" cy="1168400"/>
          </a:xfrm>
          <a:prstGeom prst="rect">
            <a:avLst/>
          </a:prstGeom>
          <a:noFill/>
          <a:ln>
            <a:noFill/>
          </a:ln>
        </p:spPr>
      </p:pic>
    </p:spTree>
    <p:extLst>
      <p:ext uri="{BB962C8B-B14F-4D97-AF65-F5344CB8AC3E}">
        <p14:creationId xmlns:p14="http://schemas.microsoft.com/office/powerpoint/2010/main" val="3822037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4</a:t>
            </a:r>
            <a:endParaRPr lang="en-US" dirty="0"/>
          </a:p>
        </p:txBody>
      </p:sp>
      <p:sp>
        <p:nvSpPr>
          <p:cNvPr id="3" name="Content Placeholder 2"/>
          <p:cNvSpPr>
            <a:spLocks noGrp="1"/>
          </p:cNvSpPr>
          <p:nvPr>
            <p:ph idx="1"/>
          </p:nvPr>
        </p:nvSpPr>
        <p:spPr>
          <a:xfrm>
            <a:off x="457200" y="1913474"/>
            <a:ext cx="5702300" cy="4019126"/>
          </a:xfrm>
        </p:spPr>
        <p:txBody>
          <a:bodyPr/>
          <a:lstStyle/>
          <a:p>
            <a:r>
              <a:rPr lang="en-US" dirty="0"/>
              <a:t>Lesson Objective: Subtract multiples of 100 and some tens within 1,000.</a:t>
            </a:r>
          </a:p>
          <a:p>
            <a:endParaRPr lang="en-US" dirty="0"/>
          </a:p>
          <a:p>
            <a:r>
              <a:rPr lang="en-US" dirty="0"/>
              <a:t>         </a:t>
            </a:r>
            <a:r>
              <a:rPr lang="en-US" sz="2400" dirty="0"/>
              <a:t>Problem:  740 - 690</a:t>
            </a:r>
          </a:p>
          <a:p>
            <a:endParaRPr lang="en-US" sz="2000" dirty="0" smtClean="0"/>
          </a:p>
          <a:p>
            <a:r>
              <a:rPr lang="en-US" sz="2000" dirty="0" smtClean="0"/>
              <a:t>Terri solved the problem using an equal sign instead of arrows: 740 – 600 = 140 – 40 = 100 – 50 = 50.</a:t>
            </a:r>
          </a:p>
          <a:p>
            <a:r>
              <a:rPr lang="en-US" sz="2000" dirty="0" smtClean="0"/>
              <a:t>Is her answer correct?  Is her equation correct? Why can’t she use an equal sign to show the change?</a:t>
            </a:r>
            <a:endParaRPr lang="en-US" sz="2000" dirty="0"/>
          </a:p>
        </p:txBody>
      </p:sp>
      <p:sp>
        <p:nvSpPr>
          <p:cNvPr id="4" name="Text Placeholder 3"/>
          <p:cNvSpPr>
            <a:spLocks noGrp="1"/>
          </p:cNvSpPr>
          <p:nvPr>
            <p:ph type="body" sz="quarter" idx="11"/>
          </p:nvPr>
        </p:nvSpPr>
        <p:spPr/>
        <p:txBody>
          <a:bodyPr/>
          <a:lstStyle/>
          <a:p>
            <a:r>
              <a:rPr lang="en-US" dirty="0" smtClean="0"/>
              <a:t>Lesson 4, Student Debrief</a:t>
            </a:r>
            <a:endParaRPr lang="en-US" dirty="0"/>
          </a:p>
        </p:txBody>
      </p:sp>
    </p:spTree>
    <p:extLst>
      <p:ext uri="{BB962C8B-B14F-4D97-AF65-F5344CB8AC3E}">
        <p14:creationId xmlns:p14="http://schemas.microsoft.com/office/powerpoint/2010/main" val="3361899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students look for and make use of structure?</a:t>
            </a:r>
            <a:endParaRPr lang="en-US" dirty="0"/>
          </a:p>
        </p:txBody>
      </p:sp>
      <p:sp>
        <p:nvSpPr>
          <p:cNvPr id="3" name="Content Placeholder 2"/>
          <p:cNvSpPr>
            <a:spLocks noGrp="1"/>
          </p:cNvSpPr>
          <p:nvPr>
            <p:ph idx="1"/>
          </p:nvPr>
        </p:nvSpPr>
        <p:spPr>
          <a:xfrm>
            <a:off x="457200" y="1913474"/>
            <a:ext cx="5689600" cy="4019126"/>
          </a:xfrm>
        </p:spPr>
        <p:txBody>
          <a:bodyPr/>
          <a:lstStyle/>
          <a:p>
            <a:endParaRPr lang="en-US" dirty="0" smtClean="0"/>
          </a:p>
          <a:p>
            <a:endParaRPr lang="en-US" dirty="0"/>
          </a:p>
          <a:p>
            <a:r>
              <a:rPr lang="en-US" dirty="0" smtClean="0"/>
              <a:t>    </a:t>
            </a:r>
          </a:p>
          <a:p>
            <a:endParaRPr lang="en-US" dirty="0"/>
          </a:p>
          <a:p>
            <a:r>
              <a:rPr lang="en-US" dirty="0" smtClean="0"/>
              <a:t>Lesson Objective: Use the associative property to make a hundred in one addend.</a:t>
            </a:r>
          </a:p>
        </p:txBody>
      </p:sp>
      <p:sp>
        <p:nvSpPr>
          <p:cNvPr id="4" name="Text Placeholder 3"/>
          <p:cNvSpPr>
            <a:spLocks noGrp="1"/>
          </p:cNvSpPr>
          <p:nvPr>
            <p:ph type="body" sz="quarter" idx="11"/>
          </p:nvPr>
        </p:nvSpPr>
        <p:spPr/>
        <p:txBody>
          <a:bodyPr/>
          <a:lstStyle/>
          <a:p>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387600" y="2235200"/>
            <a:ext cx="2679700" cy="1498600"/>
          </a:xfrm>
          <a:prstGeom prst="rect">
            <a:avLst/>
          </a:prstGeom>
          <a:noFill/>
          <a:ln>
            <a:noFill/>
          </a:ln>
        </p:spPr>
      </p:pic>
    </p:spTree>
    <p:extLst>
      <p:ext uri="{BB962C8B-B14F-4D97-AF65-F5344CB8AC3E}">
        <p14:creationId xmlns:p14="http://schemas.microsoft.com/office/powerpoint/2010/main" val="747931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5</a:t>
            </a:r>
            <a:endParaRPr lang="en-US" dirty="0"/>
          </a:p>
        </p:txBody>
      </p:sp>
      <p:sp>
        <p:nvSpPr>
          <p:cNvPr id="3" name="Content Placeholder 2"/>
          <p:cNvSpPr>
            <a:spLocks noGrp="1"/>
          </p:cNvSpPr>
          <p:nvPr>
            <p:ph idx="1"/>
          </p:nvPr>
        </p:nvSpPr>
        <p:spPr>
          <a:xfrm>
            <a:off x="457200" y="1607030"/>
            <a:ext cx="5689600" cy="4019126"/>
          </a:xfrm>
        </p:spPr>
        <p:txBody>
          <a:bodyPr/>
          <a:lstStyle/>
          <a:p>
            <a:r>
              <a:rPr lang="en-US" dirty="0" smtClean="0"/>
              <a:t>Lesson Objective: Use the associative property to make a hundred in one addend.</a:t>
            </a:r>
          </a:p>
          <a:p>
            <a:endParaRPr lang="en-US" sz="2000" dirty="0" smtClean="0">
              <a:solidFill>
                <a:srgbClr val="211E1E"/>
              </a:solidFill>
              <a:latin typeface="Calibri,Bold"/>
            </a:endParaRPr>
          </a:p>
          <a:p>
            <a:r>
              <a:rPr lang="en-US" sz="2000" dirty="0" smtClean="0">
                <a:solidFill>
                  <a:srgbClr val="211E1E"/>
                </a:solidFill>
                <a:latin typeface="Calibri,Bold"/>
              </a:rPr>
              <a:t>Problem 2: </a:t>
            </a:r>
            <a:r>
              <a:rPr lang="en-US" sz="2000" dirty="0">
                <a:solidFill>
                  <a:srgbClr val="211E1E"/>
                </a:solidFill>
                <a:latin typeface="Calibri,Bold"/>
              </a:rPr>
              <a:t>Add multiples of 10 by making a hundred. </a:t>
            </a:r>
            <a:endParaRPr lang="en-US" sz="2000" dirty="0"/>
          </a:p>
          <a:p>
            <a:endParaRPr lang="en-US" dirty="0"/>
          </a:p>
          <a:p>
            <a:r>
              <a:rPr lang="en-US" sz="2000" dirty="0" smtClean="0"/>
              <a:t>In Problem 2(b), 260 + 190, how did you use a number bond to make a new, simpler addition problem? Which number did you break apart, or decompose? Why?</a:t>
            </a:r>
            <a:endParaRPr lang="en-US" sz="2000" dirty="0"/>
          </a:p>
        </p:txBody>
      </p:sp>
      <p:sp>
        <p:nvSpPr>
          <p:cNvPr id="4" name="Text Placeholder 3"/>
          <p:cNvSpPr>
            <a:spLocks noGrp="1"/>
          </p:cNvSpPr>
          <p:nvPr>
            <p:ph type="body" sz="quarter" idx="11"/>
          </p:nvPr>
        </p:nvSpPr>
        <p:spPr>
          <a:xfrm>
            <a:off x="457200" y="5617682"/>
            <a:ext cx="8229600" cy="825500"/>
          </a:xfrm>
        </p:spPr>
        <p:txBody>
          <a:bodyPr/>
          <a:lstStyle/>
          <a:p>
            <a:r>
              <a:rPr lang="en-US" dirty="0" smtClean="0"/>
              <a:t>Lesson 5, Student Debrief</a:t>
            </a:r>
            <a:endParaRPr lang="en-US" dirty="0"/>
          </a:p>
        </p:txBody>
      </p:sp>
    </p:spTree>
    <p:extLst>
      <p:ext uri="{BB962C8B-B14F-4D97-AF65-F5344CB8AC3E}">
        <p14:creationId xmlns:p14="http://schemas.microsoft.com/office/powerpoint/2010/main" val="3240703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exactly </a:t>
            </a:r>
            <a:r>
              <a:rPr lang="en-US" i="1" dirty="0" smtClean="0"/>
              <a:t>is</a:t>
            </a:r>
            <a:r>
              <a:rPr lang="en-US" dirty="0" smtClean="0"/>
              <a:t> compensation?</a:t>
            </a:r>
            <a:endParaRPr lang="en-US" dirty="0"/>
          </a:p>
        </p:txBody>
      </p:sp>
      <p:sp>
        <p:nvSpPr>
          <p:cNvPr id="3" name="Content Placeholder 2"/>
          <p:cNvSpPr>
            <a:spLocks noGrp="1"/>
          </p:cNvSpPr>
          <p:nvPr>
            <p:ph idx="1"/>
          </p:nvPr>
        </p:nvSpPr>
        <p:spPr>
          <a:xfrm>
            <a:off x="457200" y="1645497"/>
            <a:ext cx="5664200" cy="4019126"/>
          </a:xfrm>
        </p:spPr>
        <p:txBody>
          <a:bodyPr/>
          <a:lstStyle/>
          <a:p>
            <a:endParaRPr lang="en-US" dirty="0" smtClean="0"/>
          </a:p>
          <a:p>
            <a:r>
              <a:rPr lang="en-US" dirty="0" smtClean="0"/>
              <a:t>  </a:t>
            </a:r>
            <a:endParaRPr lang="en-US" dirty="0"/>
          </a:p>
          <a:p>
            <a:endParaRPr lang="en-US" dirty="0" smtClean="0"/>
          </a:p>
          <a:p>
            <a:endParaRPr lang="en-US" dirty="0"/>
          </a:p>
          <a:p>
            <a:endParaRPr lang="en-US" sz="2400" dirty="0" smtClean="0"/>
          </a:p>
          <a:p>
            <a:r>
              <a:rPr lang="en-US" sz="2400" dirty="0" smtClean="0"/>
              <a:t>Lesson Objective: Use the associate property to subtract from three-digit numbers and verify solutions with addition.</a:t>
            </a:r>
            <a:endParaRPr lang="en-US" sz="2400" dirty="0"/>
          </a:p>
        </p:txBody>
      </p:sp>
      <p:sp>
        <p:nvSpPr>
          <p:cNvPr id="4" name="Text Placeholder 3"/>
          <p:cNvSpPr>
            <a:spLocks noGrp="1"/>
          </p:cNvSpPr>
          <p:nvPr>
            <p:ph type="body" sz="quarter" idx="11"/>
          </p:nvPr>
        </p:nvSpPr>
        <p:spPr/>
        <p:txBody>
          <a:bodyPr/>
          <a:lstStyle/>
          <a:p>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615247" y="1645497"/>
            <a:ext cx="1347153" cy="2494703"/>
          </a:xfrm>
          <a:prstGeom prst="rect">
            <a:avLst/>
          </a:prstGeom>
          <a:noFill/>
          <a:ln>
            <a:noFill/>
          </a:ln>
        </p:spPr>
      </p:pic>
    </p:spTree>
    <p:extLst>
      <p:ext uri="{BB962C8B-B14F-4D97-AF65-F5344CB8AC3E}">
        <p14:creationId xmlns:p14="http://schemas.microsoft.com/office/powerpoint/2010/main" val="70086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Objectives</a:t>
            </a:r>
            <a:endParaRPr lang="en-US" dirty="0"/>
          </a:p>
        </p:txBody>
      </p:sp>
      <p:sp>
        <p:nvSpPr>
          <p:cNvPr id="4" name="Content Placeholder 3"/>
          <p:cNvSpPr>
            <a:spLocks noGrp="1"/>
          </p:cNvSpPr>
          <p:nvPr>
            <p:ph idx="1"/>
          </p:nvPr>
        </p:nvSpPr>
        <p:spPr/>
        <p:txBody>
          <a:bodyPr/>
          <a:lstStyle/>
          <a:p>
            <a:pPr lvl="1" indent="-457200">
              <a:spcBef>
                <a:spcPts val="672"/>
              </a:spcBef>
              <a:spcAft>
                <a:spcPts val="0"/>
              </a:spcAft>
            </a:pPr>
            <a:r>
              <a:rPr lang="en-US" sz="2800" dirty="0">
                <a:solidFill>
                  <a:srgbClr val="0A2D6B"/>
                </a:solidFill>
              </a:rPr>
              <a:t>Examination of the development of mathematical understanding across the module using a focus on Concept Development within the lessons.</a:t>
            </a:r>
            <a:r>
              <a:rPr lang="en-US" sz="2800" dirty="0" smtClean="0">
                <a:solidFill>
                  <a:srgbClr val="0A2D6B"/>
                </a:solidFill>
              </a:rPr>
              <a:t/>
            </a:r>
            <a:br>
              <a:rPr lang="en-US" sz="2800" dirty="0" smtClean="0">
                <a:solidFill>
                  <a:srgbClr val="0A2D6B"/>
                </a:solidFill>
              </a:rPr>
            </a:br>
            <a:endParaRPr lang="en-US" sz="2800" dirty="0" smtClean="0">
              <a:solidFill>
                <a:srgbClr val="0A2D6B"/>
              </a:solidFill>
            </a:endParaRPr>
          </a:p>
          <a:p>
            <a:pPr lvl="1" indent="-457200">
              <a:spcBef>
                <a:spcPts val="672"/>
              </a:spcBef>
              <a:spcAft>
                <a:spcPts val="0"/>
              </a:spcAft>
            </a:pPr>
            <a:r>
              <a:rPr lang="en-US" sz="2800" dirty="0">
                <a:solidFill>
                  <a:srgbClr val="0A2D6B"/>
                </a:solidFill>
              </a:rPr>
              <a:t>Introduction to mathematical models and instructional strategies to support implementation of </a:t>
            </a:r>
            <a:r>
              <a:rPr lang="en-US" sz="2800" i="1" dirty="0">
                <a:solidFill>
                  <a:srgbClr val="0A2D6B"/>
                </a:solidFill>
              </a:rPr>
              <a:t>A Story of Units</a:t>
            </a:r>
            <a:r>
              <a:rPr lang="en-US" sz="2800" i="1" dirty="0" smtClean="0">
                <a:solidFill>
                  <a:srgbClr val="0A2D6B"/>
                </a:solidFill>
              </a:rPr>
              <a:t>.</a:t>
            </a:r>
          </a:p>
        </p:txBody>
      </p:sp>
    </p:spTree>
    <p:extLst>
      <p:ext uri="{BB962C8B-B14F-4D97-AF65-F5344CB8AC3E}">
        <p14:creationId xmlns:p14="http://schemas.microsoft.com/office/powerpoint/2010/main" val="175333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6</a:t>
            </a:r>
            <a:endParaRPr lang="en-US" dirty="0"/>
          </a:p>
        </p:txBody>
      </p:sp>
      <p:sp>
        <p:nvSpPr>
          <p:cNvPr id="3" name="Content Placeholder 2"/>
          <p:cNvSpPr>
            <a:spLocks noGrp="1"/>
          </p:cNvSpPr>
          <p:nvPr>
            <p:ph idx="1"/>
          </p:nvPr>
        </p:nvSpPr>
        <p:spPr>
          <a:xfrm>
            <a:off x="457200" y="1646774"/>
            <a:ext cx="5715000" cy="4019126"/>
          </a:xfrm>
        </p:spPr>
        <p:txBody>
          <a:bodyPr/>
          <a:lstStyle/>
          <a:p>
            <a:r>
              <a:rPr lang="en-US" dirty="0" smtClean="0"/>
              <a:t>Lesson Objective: Use the associative property to subtract from three-digit numbers and verify solutions with addition.</a:t>
            </a:r>
          </a:p>
          <a:p>
            <a:pPr>
              <a:lnSpc>
                <a:spcPct val="140000"/>
              </a:lnSpc>
            </a:pPr>
            <a:r>
              <a:rPr lang="en-US" dirty="0" smtClean="0"/>
              <a:t>      </a:t>
            </a:r>
            <a:r>
              <a:rPr lang="en-US" sz="2000" dirty="0" smtClean="0"/>
              <a:t>34 - 19</a:t>
            </a:r>
          </a:p>
          <a:p>
            <a:endParaRPr lang="en-US" dirty="0"/>
          </a:p>
          <a:p>
            <a:r>
              <a:rPr lang="en-US" sz="2000" dirty="0" smtClean="0"/>
              <a:t>Explain what the compensation and number bond strategies have in common.  What actions do you take to make solving easier?</a:t>
            </a:r>
            <a:endParaRPr lang="en-US" sz="2000" dirty="0"/>
          </a:p>
          <a:p>
            <a:r>
              <a:rPr lang="en-US" dirty="0" smtClean="0"/>
              <a:t>  </a:t>
            </a:r>
            <a:endParaRPr lang="en-US" dirty="0"/>
          </a:p>
        </p:txBody>
      </p:sp>
      <p:sp>
        <p:nvSpPr>
          <p:cNvPr id="4" name="Text Placeholder 3"/>
          <p:cNvSpPr>
            <a:spLocks noGrp="1"/>
          </p:cNvSpPr>
          <p:nvPr>
            <p:ph type="body" sz="quarter" idx="11"/>
          </p:nvPr>
        </p:nvSpPr>
        <p:spPr/>
        <p:txBody>
          <a:bodyPr/>
          <a:lstStyle/>
          <a:p>
            <a:r>
              <a:rPr lang="en-US" dirty="0" smtClean="0"/>
              <a:t>Lesson 6, Student Debrief</a:t>
            </a:r>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006600" y="3619499"/>
            <a:ext cx="2565400" cy="709295"/>
          </a:xfrm>
          <a:prstGeom prst="rect">
            <a:avLst/>
          </a:prstGeom>
          <a:noFill/>
          <a:ln>
            <a:noFill/>
          </a:ln>
        </p:spPr>
      </p:pic>
    </p:spTree>
    <p:extLst>
      <p:ext uri="{BB962C8B-B14F-4D97-AF65-F5344CB8AC3E}">
        <p14:creationId xmlns:p14="http://schemas.microsoft.com/office/powerpoint/2010/main" val="2257120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sharing strategies improve student learning?</a:t>
            </a:r>
            <a:endParaRPr lang="en-US" dirty="0"/>
          </a:p>
        </p:txBody>
      </p:sp>
      <p:sp>
        <p:nvSpPr>
          <p:cNvPr id="3" name="Content Placeholder 2"/>
          <p:cNvSpPr>
            <a:spLocks noGrp="1"/>
          </p:cNvSpPr>
          <p:nvPr>
            <p:ph idx="1"/>
          </p:nvPr>
        </p:nvSpPr>
        <p:spPr>
          <a:xfrm>
            <a:off x="457200" y="2222500"/>
            <a:ext cx="5676900" cy="3710100"/>
          </a:xfrm>
        </p:spPr>
        <p:txBody>
          <a:bodyPr/>
          <a:lstStyle/>
          <a:p>
            <a:endParaRPr lang="en-US" dirty="0" smtClean="0"/>
          </a:p>
          <a:p>
            <a:r>
              <a:rPr lang="en-US" dirty="0" smtClean="0"/>
              <a:t>              </a:t>
            </a:r>
            <a:endParaRPr lang="en-US" dirty="0"/>
          </a:p>
          <a:p>
            <a:r>
              <a:rPr lang="en-US" dirty="0" smtClean="0"/>
              <a:t>  </a:t>
            </a:r>
          </a:p>
          <a:p>
            <a:endParaRPr lang="en-US" dirty="0"/>
          </a:p>
          <a:p>
            <a:r>
              <a:rPr lang="en-US" sz="2000" dirty="0" smtClean="0"/>
              <a:t>Lesson Objective:  Share and critique strategies for varied addition and subtraction problems within 1,000.</a:t>
            </a:r>
            <a:endParaRPr lang="en-US" sz="2000" dirty="0"/>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3"/>
          <a:stretch>
            <a:fillRect/>
          </a:stretch>
        </p:blipFill>
        <p:spPr>
          <a:xfrm>
            <a:off x="1778000" y="2913451"/>
            <a:ext cx="3175000" cy="509198"/>
          </a:xfrm>
          <a:prstGeom prst="rect">
            <a:avLst/>
          </a:prstGeom>
        </p:spPr>
      </p:pic>
    </p:spTree>
    <p:extLst>
      <p:ext uri="{BB962C8B-B14F-4D97-AF65-F5344CB8AC3E}">
        <p14:creationId xmlns:p14="http://schemas.microsoft.com/office/powerpoint/2010/main" val="863138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4791"/>
            <a:ext cx="8229600" cy="824382"/>
          </a:xfrm>
        </p:spPr>
        <p:txBody>
          <a:bodyPr/>
          <a:lstStyle/>
          <a:p>
            <a:r>
              <a:rPr lang="en-US" dirty="0" smtClean="0"/>
              <a:t>Lesson 7</a:t>
            </a:r>
            <a:endParaRPr lang="en-US" dirty="0"/>
          </a:p>
        </p:txBody>
      </p:sp>
      <p:sp>
        <p:nvSpPr>
          <p:cNvPr id="3" name="Content Placeholder 2"/>
          <p:cNvSpPr>
            <a:spLocks noGrp="1"/>
          </p:cNvSpPr>
          <p:nvPr>
            <p:ph idx="1"/>
          </p:nvPr>
        </p:nvSpPr>
        <p:spPr>
          <a:xfrm>
            <a:off x="457200" y="1524874"/>
            <a:ext cx="5740400" cy="4019126"/>
          </a:xfrm>
        </p:spPr>
        <p:txBody>
          <a:bodyPr/>
          <a:lstStyle/>
          <a:p>
            <a:r>
              <a:rPr lang="en-US" sz="2400" dirty="0" smtClean="0"/>
              <a:t>Lesson Objective:  Share and critique strategies for varied addition and subtraction problems within 1,000.</a:t>
            </a:r>
          </a:p>
          <a:p>
            <a:endParaRPr lang="en-US" dirty="0"/>
          </a:p>
          <a:p>
            <a:endParaRPr lang="en-US" dirty="0" smtClean="0"/>
          </a:p>
          <a:p>
            <a:endParaRPr lang="en-US" sz="2000" dirty="0" smtClean="0"/>
          </a:p>
          <a:p>
            <a:r>
              <a:rPr lang="en-US" sz="2000" dirty="0" smtClean="0"/>
              <a:t>Study the strategy your partner used.  Figure out and fix any mistakes.</a:t>
            </a:r>
          </a:p>
          <a:p>
            <a:r>
              <a:rPr lang="en-US" sz="2000" dirty="0" smtClean="0"/>
              <a:t>Compare how your strategies are the same and how they are different.</a:t>
            </a:r>
            <a:endParaRPr lang="en-US" sz="2000" dirty="0"/>
          </a:p>
          <a:p>
            <a:r>
              <a:rPr lang="en-US" sz="2000" dirty="0" smtClean="0"/>
              <a:t>  </a:t>
            </a:r>
            <a:endParaRPr lang="en-US" sz="2000" dirty="0"/>
          </a:p>
        </p:txBody>
      </p:sp>
      <p:sp>
        <p:nvSpPr>
          <p:cNvPr id="4" name="Text Placeholder 3"/>
          <p:cNvSpPr>
            <a:spLocks noGrp="1"/>
          </p:cNvSpPr>
          <p:nvPr>
            <p:ph type="body" sz="quarter" idx="11"/>
          </p:nvPr>
        </p:nvSpPr>
        <p:spPr>
          <a:xfrm>
            <a:off x="457200" y="5544000"/>
            <a:ext cx="8229600" cy="825500"/>
          </a:xfrm>
        </p:spPr>
        <p:txBody>
          <a:bodyPr/>
          <a:lstStyle/>
          <a:p>
            <a:r>
              <a:rPr lang="en-US" dirty="0" smtClean="0"/>
              <a:t>Lesson 7, Student Debrief</a:t>
            </a:r>
            <a:endParaRPr lang="en-US" dirty="0"/>
          </a:p>
        </p:txBody>
      </p:sp>
      <p:pic>
        <p:nvPicPr>
          <p:cNvPr id="5" name="Picture 4"/>
          <p:cNvPicPr>
            <a:picLocks noChangeAspect="1"/>
          </p:cNvPicPr>
          <p:nvPr/>
        </p:nvPicPr>
        <p:blipFill>
          <a:blip r:embed="rId3"/>
          <a:stretch>
            <a:fillRect/>
          </a:stretch>
        </p:blipFill>
        <p:spPr>
          <a:xfrm>
            <a:off x="2311904" y="3139177"/>
            <a:ext cx="1803400" cy="289224"/>
          </a:xfrm>
          <a:prstGeom prst="rect">
            <a:avLst/>
          </a:prstGeom>
        </p:spPr>
      </p:pic>
      <p:pic>
        <p:nvPicPr>
          <p:cNvPr id="6" name="Picture 5"/>
          <p:cNvPicPr>
            <a:picLocks noChangeAspect="1"/>
          </p:cNvPicPr>
          <p:nvPr/>
        </p:nvPicPr>
        <p:blipFill>
          <a:blip r:embed="rId4"/>
          <a:stretch>
            <a:fillRect/>
          </a:stretch>
        </p:blipFill>
        <p:spPr>
          <a:xfrm>
            <a:off x="876300" y="2882301"/>
            <a:ext cx="1536700" cy="1231900"/>
          </a:xfrm>
          <a:prstGeom prst="rect">
            <a:avLst/>
          </a:prstGeom>
        </p:spPr>
      </p:pic>
      <p:pic>
        <p:nvPicPr>
          <p:cNvPr id="7" name="Picture 6"/>
          <p:cNvPicPr>
            <a:picLocks noChangeAspect="1"/>
          </p:cNvPicPr>
          <p:nvPr/>
        </p:nvPicPr>
        <p:blipFill>
          <a:blip r:embed="rId5"/>
          <a:stretch>
            <a:fillRect/>
          </a:stretch>
        </p:blipFill>
        <p:spPr>
          <a:xfrm>
            <a:off x="4432804" y="2882301"/>
            <a:ext cx="1536195" cy="1257899"/>
          </a:xfrm>
          <a:prstGeom prst="rect">
            <a:avLst/>
          </a:prstGeom>
        </p:spPr>
      </p:pic>
    </p:spTree>
    <p:extLst>
      <p:ext uri="{BB962C8B-B14F-4D97-AF65-F5344CB8AC3E}">
        <p14:creationId xmlns:p14="http://schemas.microsoft.com/office/powerpoint/2010/main" val="259024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 B</a:t>
            </a:r>
            <a:endParaRPr lang="en-US" dirty="0"/>
          </a:p>
        </p:txBody>
      </p:sp>
      <p:sp>
        <p:nvSpPr>
          <p:cNvPr id="3" name="Content Placeholder 2"/>
          <p:cNvSpPr>
            <a:spLocks noGrp="1"/>
          </p:cNvSpPr>
          <p:nvPr>
            <p:ph idx="1"/>
          </p:nvPr>
        </p:nvSpPr>
        <p:spPr>
          <a:xfrm>
            <a:off x="457200" y="1913474"/>
            <a:ext cx="4699000" cy="4019126"/>
          </a:xfrm>
        </p:spPr>
        <p:txBody>
          <a:bodyPr/>
          <a:lstStyle/>
          <a:p>
            <a:r>
              <a:rPr lang="en-US" dirty="0" smtClean="0"/>
              <a:t>Strategies for Composing Tens and Hundreds Within 1,000</a:t>
            </a:r>
          </a:p>
          <a:p>
            <a:r>
              <a:rPr lang="en-US" dirty="0"/>
              <a:t> </a:t>
            </a:r>
            <a:r>
              <a:rPr lang="en-US" dirty="0" smtClean="0"/>
              <a:t> </a:t>
            </a:r>
            <a:endParaRPr lang="en-US" dirty="0"/>
          </a:p>
        </p:txBody>
      </p:sp>
      <p:sp>
        <p:nvSpPr>
          <p:cNvPr id="4" name="Text Placeholder 3"/>
          <p:cNvSpPr>
            <a:spLocks noGrp="1"/>
          </p:cNvSpPr>
          <p:nvPr>
            <p:ph type="body" sz="quarter" idx="11"/>
          </p:nvPr>
        </p:nvSpPr>
        <p:spPr/>
        <p:txBody>
          <a:bodyPr/>
          <a:lstStyle/>
          <a:p>
            <a:endParaRPr lang="en-US" dirty="0"/>
          </a:p>
        </p:txBody>
      </p:sp>
      <p:pic>
        <p:nvPicPr>
          <p:cNvPr id="6" name="Picture 5"/>
          <p:cNvPicPr>
            <a:picLocks noChangeAspect="1"/>
          </p:cNvPicPr>
          <p:nvPr/>
        </p:nvPicPr>
        <p:blipFill>
          <a:blip r:embed="rId3"/>
          <a:stretch>
            <a:fillRect/>
          </a:stretch>
        </p:blipFill>
        <p:spPr>
          <a:xfrm>
            <a:off x="5156199" y="932542"/>
            <a:ext cx="3111501" cy="4095751"/>
          </a:xfrm>
          <a:prstGeom prst="rect">
            <a:avLst/>
          </a:prstGeom>
          <a:ln>
            <a:solidFill>
              <a:schemeClr val="accent1"/>
            </a:solidFill>
          </a:ln>
        </p:spPr>
      </p:pic>
      <p:pic>
        <p:nvPicPr>
          <p:cNvPr id="7" name="Picture 6"/>
          <p:cNvPicPr>
            <a:picLocks noChangeAspect="1"/>
          </p:cNvPicPr>
          <p:nvPr/>
        </p:nvPicPr>
        <p:blipFill>
          <a:blip r:embed="rId4"/>
          <a:stretch>
            <a:fillRect/>
          </a:stretch>
        </p:blipFill>
        <p:spPr>
          <a:xfrm>
            <a:off x="590550" y="3098800"/>
            <a:ext cx="4457700" cy="1485900"/>
          </a:xfrm>
          <a:prstGeom prst="rect">
            <a:avLst/>
          </a:prstGeom>
        </p:spPr>
      </p:pic>
    </p:spTree>
    <p:extLst>
      <p:ext uri="{BB962C8B-B14F-4D97-AF65-F5344CB8AC3E}">
        <p14:creationId xmlns:p14="http://schemas.microsoft.com/office/powerpoint/2010/main" val="236349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991"/>
            <a:ext cx="8229600" cy="824382"/>
          </a:xfrm>
        </p:spPr>
        <p:txBody>
          <a:bodyPr/>
          <a:lstStyle/>
          <a:p>
            <a:r>
              <a:rPr lang="en-US" dirty="0" smtClean="0"/>
              <a:t>Did we make a new ten? Did we make a new hundred?</a:t>
            </a:r>
            <a:endParaRPr lang="en-US" dirty="0"/>
          </a:p>
        </p:txBody>
      </p:sp>
      <p:sp>
        <p:nvSpPr>
          <p:cNvPr id="3" name="Content Placeholder 2"/>
          <p:cNvSpPr>
            <a:spLocks noGrp="1"/>
          </p:cNvSpPr>
          <p:nvPr>
            <p:ph idx="1"/>
          </p:nvPr>
        </p:nvSpPr>
        <p:spPr>
          <a:xfrm>
            <a:off x="457200" y="1913474"/>
            <a:ext cx="5816600" cy="4019126"/>
          </a:xfrm>
        </p:spPr>
        <p:txBody>
          <a:bodyPr/>
          <a:lstStyle/>
          <a:p>
            <a:endParaRPr lang="en-US" dirty="0" smtClean="0"/>
          </a:p>
          <a:p>
            <a:endParaRPr lang="en-US" dirty="0"/>
          </a:p>
          <a:p>
            <a:r>
              <a:rPr lang="en-US" dirty="0" smtClean="0"/>
              <a:t>  </a:t>
            </a:r>
          </a:p>
          <a:p>
            <a:endParaRPr lang="en-US" sz="2000" dirty="0" smtClean="0"/>
          </a:p>
          <a:p>
            <a:endParaRPr lang="en-US" sz="2000" dirty="0"/>
          </a:p>
          <a:p>
            <a:endParaRPr lang="en-US" sz="2000" dirty="0" smtClean="0"/>
          </a:p>
          <a:p>
            <a:endParaRPr lang="en-US" sz="2000" dirty="0"/>
          </a:p>
          <a:p>
            <a:r>
              <a:rPr lang="en-US" sz="2000" dirty="0" smtClean="0"/>
              <a:t>Lesson Objective:  Relate manipulative representations to the addition algorithm.</a:t>
            </a:r>
            <a:endParaRPr lang="en-US" sz="2000" dirty="0"/>
          </a:p>
        </p:txBody>
      </p:sp>
      <p:sp>
        <p:nvSpPr>
          <p:cNvPr id="4" name="Text Placeholder 3"/>
          <p:cNvSpPr>
            <a:spLocks noGrp="1"/>
          </p:cNvSpPr>
          <p:nvPr>
            <p:ph type="body" sz="quarter" idx="11"/>
          </p:nvPr>
        </p:nvSpPr>
        <p:spPr/>
        <p:txBody>
          <a:bodyPr/>
          <a:lstStyle/>
          <a:p>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171701"/>
            <a:ext cx="2933700" cy="2705100"/>
          </a:xfrm>
          <a:prstGeom prst="rect">
            <a:avLst/>
          </a:prstGeom>
          <a:noFill/>
          <a:ln>
            <a:noFill/>
          </a:ln>
        </p:spPr>
      </p:pic>
    </p:spTree>
    <p:extLst>
      <p:ext uri="{BB962C8B-B14F-4D97-AF65-F5344CB8AC3E}">
        <p14:creationId xmlns:p14="http://schemas.microsoft.com/office/powerpoint/2010/main" val="4146731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8-9</a:t>
            </a:r>
            <a:endParaRPr lang="en-US" dirty="0"/>
          </a:p>
        </p:txBody>
      </p:sp>
      <p:sp>
        <p:nvSpPr>
          <p:cNvPr id="3" name="Content Placeholder 2"/>
          <p:cNvSpPr>
            <a:spLocks noGrp="1"/>
          </p:cNvSpPr>
          <p:nvPr>
            <p:ph idx="1"/>
          </p:nvPr>
        </p:nvSpPr>
        <p:spPr>
          <a:xfrm>
            <a:off x="457200" y="1748374"/>
            <a:ext cx="6159500" cy="4019126"/>
          </a:xfrm>
        </p:spPr>
        <p:txBody>
          <a:bodyPr/>
          <a:lstStyle/>
          <a:p>
            <a:r>
              <a:rPr lang="en-US" dirty="0" smtClean="0"/>
              <a:t>Lesson Objective:  Relate manipulative representations to the addition algorithm.</a:t>
            </a:r>
          </a:p>
          <a:p>
            <a:pPr algn="ctr"/>
            <a:r>
              <a:rPr lang="en-US" dirty="0" smtClean="0"/>
              <a:t> </a:t>
            </a:r>
            <a:r>
              <a:rPr lang="en-US" sz="2400" dirty="0" smtClean="0"/>
              <a:t>Model 303 + 37</a:t>
            </a:r>
          </a:p>
          <a:p>
            <a:pPr algn="ctr"/>
            <a:r>
              <a:rPr lang="en-US" sz="2400" dirty="0" smtClean="0"/>
              <a:t>Model 672 + 249</a:t>
            </a:r>
          </a:p>
          <a:p>
            <a:endParaRPr lang="en-US" sz="2000" dirty="0"/>
          </a:p>
          <a:p>
            <a:r>
              <a:rPr lang="en-US" sz="2000" dirty="0" smtClean="0"/>
              <a:t>For Problem 1(c), how did your work with the numbers match the written addition?  How did you show new groups below?  </a:t>
            </a:r>
            <a:endParaRPr lang="en-US" sz="2000" dirty="0"/>
          </a:p>
        </p:txBody>
      </p:sp>
      <p:sp>
        <p:nvSpPr>
          <p:cNvPr id="4" name="Text Placeholder 3"/>
          <p:cNvSpPr>
            <a:spLocks noGrp="1"/>
          </p:cNvSpPr>
          <p:nvPr>
            <p:ph type="body" sz="quarter" idx="11"/>
          </p:nvPr>
        </p:nvSpPr>
        <p:spPr>
          <a:xfrm>
            <a:off x="457200" y="5427182"/>
            <a:ext cx="8229600" cy="825500"/>
          </a:xfrm>
        </p:spPr>
        <p:txBody>
          <a:bodyPr/>
          <a:lstStyle/>
          <a:p>
            <a:r>
              <a:rPr lang="en-US" dirty="0" smtClean="0"/>
              <a:t>Lessons 8-9, Student Debrief</a:t>
            </a:r>
            <a:endParaRPr lang="en-US" dirty="0"/>
          </a:p>
        </p:txBody>
      </p:sp>
    </p:spTree>
    <p:extLst>
      <p:ext uri="{BB962C8B-B14F-4D97-AF65-F5344CB8AC3E}">
        <p14:creationId xmlns:p14="http://schemas.microsoft.com/office/powerpoint/2010/main" val="252083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2091"/>
            <a:ext cx="8229600" cy="824382"/>
          </a:xfrm>
        </p:spPr>
        <p:txBody>
          <a:bodyPr/>
          <a:lstStyle/>
          <a:p>
            <a:r>
              <a:rPr lang="en-US" dirty="0" smtClean="0"/>
              <a:t>Why is it important to move from concrete to pictorial?</a:t>
            </a:r>
            <a:endParaRPr lang="en-US" dirty="0"/>
          </a:p>
        </p:txBody>
      </p:sp>
      <p:sp>
        <p:nvSpPr>
          <p:cNvPr id="3" name="Content Placeholder 2"/>
          <p:cNvSpPr>
            <a:spLocks noGrp="1"/>
          </p:cNvSpPr>
          <p:nvPr>
            <p:ph idx="1"/>
          </p:nvPr>
        </p:nvSpPr>
        <p:spPr>
          <a:xfrm>
            <a:off x="457200" y="1913474"/>
            <a:ext cx="5702300" cy="4019126"/>
          </a:xfrm>
        </p:spPr>
        <p:txBody>
          <a:bodyPr/>
          <a:lstStyle/>
          <a:p>
            <a:endParaRPr lang="en-US" dirty="0" smtClean="0"/>
          </a:p>
          <a:p>
            <a:endParaRPr lang="en-US" dirty="0"/>
          </a:p>
          <a:p>
            <a:pPr algn="ctr"/>
            <a:r>
              <a:rPr lang="en-US" dirty="0" smtClean="0"/>
              <a:t>     place value disks           chip model</a:t>
            </a:r>
            <a:endParaRPr lang="en-US" sz="2400" dirty="0" smtClean="0"/>
          </a:p>
          <a:p>
            <a:endParaRPr lang="en-US" dirty="0"/>
          </a:p>
          <a:p>
            <a:endParaRPr lang="en-US" sz="2000" dirty="0" smtClean="0"/>
          </a:p>
          <a:p>
            <a:r>
              <a:rPr lang="en-US" sz="2000" dirty="0" smtClean="0"/>
              <a:t>Lesson Objective:  Use math drawings to represent additions with up to two compositions and relate drawings the the addition algorithm.</a:t>
            </a:r>
            <a:endParaRPr lang="en-US" sz="2000" dirty="0"/>
          </a:p>
        </p:txBody>
      </p:sp>
      <p:sp>
        <p:nvSpPr>
          <p:cNvPr id="4" name="Text Placeholder 3"/>
          <p:cNvSpPr>
            <a:spLocks noGrp="1"/>
          </p:cNvSpPr>
          <p:nvPr>
            <p:ph type="body" sz="quarter" idx="11"/>
          </p:nvPr>
        </p:nvSpPr>
        <p:spPr/>
        <p:txBody>
          <a:bodyPr/>
          <a:lstStyle/>
          <a:p>
            <a:endParaRPr lang="en-US"/>
          </a:p>
        </p:txBody>
      </p:sp>
      <p:sp>
        <p:nvSpPr>
          <p:cNvPr id="5" name="Right Arrow 4"/>
          <p:cNvSpPr/>
          <p:nvPr/>
        </p:nvSpPr>
        <p:spPr>
          <a:xfrm>
            <a:off x="3556254" y="3098800"/>
            <a:ext cx="610108" cy="254000"/>
          </a:xfrm>
          <a:prstGeom prst="rightArrow">
            <a:avLst>
              <a:gd name="adj1" fmla="val 50000"/>
              <a:gd name="adj2" fmla="val 659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2369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10-11</a:t>
            </a:r>
            <a:endParaRPr lang="en-US" dirty="0"/>
          </a:p>
        </p:txBody>
      </p:sp>
      <p:sp>
        <p:nvSpPr>
          <p:cNvPr id="3" name="Content Placeholder 2"/>
          <p:cNvSpPr>
            <a:spLocks noGrp="1"/>
          </p:cNvSpPr>
          <p:nvPr>
            <p:ph idx="1"/>
          </p:nvPr>
        </p:nvSpPr>
        <p:spPr>
          <a:xfrm>
            <a:off x="457200" y="1913474"/>
            <a:ext cx="6070600" cy="4019126"/>
          </a:xfrm>
        </p:spPr>
        <p:txBody>
          <a:bodyPr/>
          <a:lstStyle/>
          <a:p>
            <a:r>
              <a:rPr lang="en-US" sz="2400" dirty="0" smtClean="0"/>
              <a:t>Lesson Objective:  Use math drawings to represent additions with up to two compositions and relate drawings to the addition algorithm.</a:t>
            </a:r>
          </a:p>
          <a:p>
            <a:r>
              <a:rPr lang="en-US" dirty="0" smtClean="0"/>
              <a:t>          </a:t>
            </a:r>
          </a:p>
          <a:p>
            <a:r>
              <a:rPr lang="en-US" sz="2000" dirty="0" smtClean="0"/>
              <a:t>Draw </a:t>
            </a:r>
            <a:r>
              <a:rPr lang="en-US" sz="2000" dirty="0"/>
              <a:t>a chip model to solve 545 + 278</a:t>
            </a:r>
          </a:p>
          <a:p>
            <a:endParaRPr lang="en-US" dirty="0" smtClean="0"/>
          </a:p>
          <a:p>
            <a:r>
              <a:rPr lang="en-US" sz="2000" dirty="0" smtClean="0"/>
              <a:t>What important math vocabulary have we used recently to talk about making a new unit? </a:t>
            </a:r>
            <a:r>
              <a:rPr lang="en-US" sz="2000" i="1" dirty="0" smtClean="0"/>
              <a:t>(Compose, bundle, rename, change)</a:t>
            </a:r>
            <a:endParaRPr lang="en-US" sz="2000" i="1" dirty="0"/>
          </a:p>
        </p:txBody>
      </p:sp>
      <p:sp>
        <p:nvSpPr>
          <p:cNvPr id="4" name="Text Placeholder 3"/>
          <p:cNvSpPr>
            <a:spLocks noGrp="1"/>
          </p:cNvSpPr>
          <p:nvPr>
            <p:ph type="body" sz="quarter" idx="11"/>
          </p:nvPr>
        </p:nvSpPr>
        <p:spPr>
          <a:xfrm>
            <a:off x="457200" y="5643082"/>
            <a:ext cx="8229600" cy="825500"/>
          </a:xfrm>
        </p:spPr>
        <p:txBody>
          <a:bodyPr/>
          <a:lstStyle/>
          <a:p>
            <a:r>
              <a:rPr lang="en-US" dirty="0" smtClean="0"/>
              <a:t>Lessons 10-11, Student Debrief</a:t>
            </a:r>
            <a:endParaRPr lang="en-US" dirty="0"/>
          </a:p>
        </p:txBody>
      </p:sp>
    </p:spTree>
    <p:extLst>
      <p:ext uri="{BB962C8B-B14F-4D97-AF65-F5344CB8AC3E}">
        <p14:creationId xmlns:p14="http://schemas.microsoft.com/office/powerpoint/2010/main" val="2176434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value of flexible thinking.</a:t>
            </a:r>
            <a:endParaRPr lang="en-US" dirty="0"/>
          </a:p>
        </p:txBody>
      </p:sp>
      <p:sp>
        <p:nvSpPr>
          <p:cNvPr id="3" name="Content Placeholder 2"/>
          <p:cNvSpPr>
            <a:spLocks noGrp="1"/>
          </p:cNvSpPr>
          <p:nvPr>
            <p:ph idx="1"/>
          </p:nvPr>
        </p:nvSpPr>
        <p:spPr>
          <a:xfrm>
            <a:off x="457200" y="1913474"/>
            <a:ext cx="5854700" cy="4019126"/>
          </a:xfrm>
        </p:spPr>
        <p:txBody>
          <a:bodyPr/>
          <a:lstStyle/>
          <a:p>
            <a:endParaRPr lang="en-US" dirty="0" smtClean="0"/>
          </a:p>
          <a:p>
            <a:endParaRPr lang="en-US" dirty="0"/>
          </a:p>
          <a:p>
            <a:r>
              <a:rPr lang="en-US" dirty="0" smtClean="0"/>
              <a:t> </a:t>
            </a:r>
          </a:p>
          <a:p>
            <a:endParaRPr lang="en-US" dirty="0" smtClean="0"/>
          </a:p>
          <a:p>
            <a:endParaRPr lang="en-US" dirty="0"/>
          </a:p>
          <a:p>
            <a:r>
              <a:rPr lang="en-US" sz="2000" dirty="0"/>
              <a:t>Lesson Objective:  Choose and explain solution strategies and record with a written addition method.</a:t>
            </a:r>
          </a:p>
          <a:p>
            <a:endParaRPr lang="en-US" sz="2000" dirty="0"/>
          </a:p>
        </p:txBody>
      </p:sp>
      <p:sp>
        <p:nvSpPr>
          <p:cNvPr id="4" name="Text Placeholder 3"/>
          <p:cNvSpPr>
            <a:spLocks noGrp="1"/>
          </p:cNvSpPr>
          <p:nvPr>
            <p:ph type="body" sz="quarter" idx="11"/>
          </p:nvPr>
        </p:nvSpPr>
        <p:spPr/>
        <p:txBody>
          <a:bodyPr/>
          <a:lstStyle/>
          <a:p>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13473"/>
            <a:ext cx="2692400" cy="2341027"/>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260600"/>
            <a:ext cx="3187700" cy="1993900"/>
          </a:xfrm>
          <a:prstGeom prst="rect">
            <a:avLst/>
          </a:prstGeom>
          <a:noFill/>
          <a:ln>
            <a:noFill/>
          </a:ln>
        </p:spPr>
      </p:pic>
    </p:spTree>
    <p:extLst>
      <p:ext uri="{BB962C8B-B14F-4D97-AF65-F5344CB8AC3E}">
        <p14:creationId xmlns:p14="http://schemas.microsoft.com/office/powerpoint/2010/main" val="758909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12</a:t>
            </a:r>
            <a:endParaRPr lang="en-US" dirty="0"/>
          </a:p>
        </p:txBody>
      </p:sp>
      <p:sp>
        <p:nvSpPr>
          <p:cNvPr id="3" name="Content Placeholder 2"/>
          <p:cNvSpPr>
            <a:spLocks noGrp="1"/>
          </p:cNvSpPr>
          <p:nvPr>
            <p:ph idx="1"/>
          </p:nvPr>
        </p:nvSpPr>
        <p:spPr>
          <a:xfrm>
            <a:off x="457200" y="1913474"/>
            <a:ext cx="6261100" cy="4019126"/>
          </a:xfrm>
        </p:spPr>
        <p:txBody>
          <a:bodyPr/>
          <a:lstStyle/>
          <a:p>
            <a:r>
              <a:rPr lang="en-US" dirty="0" smtClean="0"/>
              <a:t>Lesson Objective:  Choose and explain solution strategies and record with a written addition method.</a:t>
            </a:r>
          </a:p>
          <a:p>
            <a:r>
              <a:rPr lang="en-US" dirty="0" smtClean="0"/>
              <a:t>  </a:t>
            </a:r>
            <a:endParaRPr lang="en-US" dirty="0"/>
          </a:p>
          <a:p>
            <a:endParaRPr lang="en-US" dirty="0" smtClean="0"/>
          </a:p>
          <a:p>
            <a:endParaRPr lang="en-US" dirty="0"/>
          </a:p>
          <a:p>
            <a:r>
              <a:rPr lang="en-US" sz="2000" dirty="0" smtClean="0"/>
              <a:t>Share with your partner:  Which strategy was most efficient for Tracy to use?  Why?  Do you agree or disagree with your partner?</a:t>
            </a:r>
            <a:endParaRPr lang="en-US" sz="2000" dirty="0"/>
          </a:p>
        </p:txBody>
      </p:sp>
      <p:sp>
        <p:nvSpPr>
          <p:cNvPr id="4" name="Text Placeholder 3"/>
          <p:cNvSpPr>
            <a:spLocks noGrp="1"/>
          </p:cNvSpPr>
          <p:nvPr>
            <p:ph type="body" sz="quarter" idx="11"/>
          </p:nvPr>
        </p:nvSpPr>
        <p:spPr>
          <a:xfrm>
            <a:off x="457200" y="5693882"/>
            <a:ext cx="8229600" cy="825500"/>
          </a:xfrm>
        </p:spPr>
        <p:txBody>
          <a:bodyPr/>
          <a:lstStyle/>
          <a:p>
            <a:r>
              <a:rPr lang="en-US" dirty="0" smtClean="0"/>
              <a:t>Lesson 12, Student Debrief</a:t>
            </a:r>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588385"/>
            <a:ext cx="2470467" cy="496570"/>
          </a:xfrm>
          <a:prstGeom prst="rect">
            <a:avLst/>
          </a:prstGeom>
          <a:noFill/>
          <a:ln>
            <a:noFill/>
          </a:ln>
        </p:spPr>
      </p:pic>
      <p:sp>
        <p:nvSpPr>
          <p:cNvPr id="6" name="Rectangle 5"/>
          <p:cNvSpPr/>
          <p:nvPr/>
        </p:nvSpPr>
        <p:spPr>
          <a:xfrm>
            <a:off x="2209800" y="3945255"/>
            <a:ext cx="355600" cy="385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568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Content Placeholder 3"/>
          <p:cNvSpPr>
            <a:spLocks noGrp="1"/>
          </p:cNvSpPr>
          <p:nvPr>
            <p:ph idx="1"/>
          </p:nvPr>
        </p:nvSpPr>
        <p:spPr/>
        <p:txBody>
          <a:bodyPr/>
          <a:lstStyle/>
          <a:p>
            <a:r>
              <a:rPr lang="en-US" b="1" dirty="0" smtClean="0">
                <a:effectLst>
                  <a:glow rad="228600">
                    <a:srgbClr val="B38395">
                      <a:alpha val="40000"/>
                    </a:srgbClr>
                  </a:glow>
                </a:effectLst>
              </a:rPr>
              <a:t>Introduction to the Module</a:t>
            </a:r>
          </a:p>
          <a:p>
            <a:r>
              <a:rPr lang="en-US" b="1" dirty="0" smtClean="0">
                <a:effectLst/>
              </a:rPr>
              <a:t>Concept Development</a:t>
            </a:r>
          </a:p>
          <a:p>
            <a:r>
              <a:rPr lang="en-US" b="1" dirty="0" smtClean="0"/>
              <a:t>Module Review</a:t>
            </a:r>
            <a:endParaRPr lang="en-US" b="1" dirty="0">
              <a:effectLst/>
            </a:endParaRPr>
          </a:p>
        </p:txBody>
      </p:sp>
    </p:spTree>
    <p:extLst>
      <p:ext uri="{BB962C8B-B14F-4D97-AF65-F5344CB8AC3E}">
        <p14:creationId xmlns:p14="http://schemas.microsoft.com/office/powerpoint/2010/main" val="1863456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 C</a:t>
            </a:r>
            <a:endParaRPr lang="en-US" dirty="0"/>
          </a:p>
        </p:txBody>
      </p:sp>
      <p:sp>
        <p:nvSpPr>
          <p:cNvPr id="3" name="Content Placeholder 2"/>
          <p:cNvSpPr>
            <a:spLocks noGrp="1"/>
          </p:cNvSpPr>
          <p:nvPr>
            <p:ph idx="1"/>
          </p:nvPr>
        </p:nvSpPr>
        <p:spPr>
          <a:xfrm>
            <a:off x="457200" y="1913474"/>
            <a:ext cx="4991100" cy="4019126"/>
          </a:xfrm>
        </p:spPr>
        <p:txBody>
          <a:bodyPr/>
          <a:lstStyle/>
          <a:p>
            <a:r>
              <a:rPr lang="en-US" dirty="0" smtClean="0"/>
              <a:t>Strategies for Decomposing Tens and Hundreds Within 1,000</a:t>
            </a:r>
          </a:p>
          <a:p>
            <a:endParaRPr lang="en-US" dirty="0"/>
          </a:p>
          <a:p>
            <a:r>
              <a:rPr lang="en-US" sz="2000" dirty="0" smtClean="0"/>
              <a:t>     Do we have enough ones to subtract?</a:t>
            </a:r>
          </a:p>
          <a:p>
            <a:r>
              <a:rPr lang="en-US" sz="2000" dirty="0" smtClean="0"/>
              <a:t>     Do we have enough tens to subtract?</a:t>
            </a:r>
            <a:endParaRPr lang="en-US" sz="2000" dirty="0"/>
          </a:p>
        </p:txBody>
      </p:sp>
      <p:sp>
        <p:nvSpPr>
          <p:cNvPr id="4" name="Text Placeholder 3"/>
          <p:cNvSpPr>
            <a:spLocks noGrp="1"/>
          </p:cNvSpPr>
          <p:nvPr>
            <p:ph type="body" sz="quarter" idx="11"/>
          </p:nvPr>
        </p:nvSpPr>
        <p:spPr/>
        <p:txBody>
          <a:bodyPr/>
          <a:lstStyle/>
          <a:p>
            <a:endParaRPr lang="en-US"/>
          </a:p>
        </p:txBody>
      </p:sp>
      <p:pic>
        <p:nvPicPr>
          <p:cNvPr id="7" name="Picture 6"/>
          <p:cNvPicPr>
            <a:picLocks noChangeAspect="1"/>
          </p:cNvPicPr>
          <p:nvPr/>
        </p:nvPicPr>
        <p:blipFill>
          <a:blip r:embed="rId3"/>
          <a:stretch>
            <a:fillRect/>
          </a:stretch>
        </p:blipFill>
        <p:spPr>
          <a:xfrm>
            <a:off x="5274353" y="1089091"/>
            <a:ext cx="3185692" cy="4080981"/>
          </a:xfrm>
          <a:prstGeom prst="rect">
            <a:avLst/>
          </a:prstGeom>
          <a:ln>
            <a:solidFill>
              <a:schemeClr val="accent1"/>
            </a:solidFill>
          </a:ln>
        </p:spPr>
      </p:pic>
    </p:spTree>
    <p:extLst>
      <p:ext uri="{BB962C8B-B14F-4D97-AF65-F5344CB8AC3E}">
        <p14:creationId xmlns:p14="http://schemas.microsoft.com/office/powerpoint/2010/main" val="2529756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5891"/>
            <a:ext cx="8229600" cy="824382"/>
          </a:xfrm>
        </p:spPr>
        <p:txBody>
          <a:bodyPr/>
          <a:lstStyle/>
          <a:p>
            <a:r>
              <a:rPr lang="en-US" dirty="0" smtClean="0"/>
              <a:t>What is the purpose of the magnifying glass?</a:t>
            </a:r>
            <a:endParaRPr lang="en-US" dirty="0"/>
          </a:p>
        </p:txBody>
      </p:sp>
      <p:sp>
        <p:nvSpPr>
          <p:cNvPr id="3" name="Content Placeholder 2"/>
          <p:cNvSpPr>
            <a:spLocks noGrp="1"/>
          </p:cNvSpPr>
          <p:nvPr>
            <p:ph idx="1"/>
          </p:nvPr>
        </p:nvSpPr>
        <p:spPr>
          <a:xfrm>
            <a:off x="457200" y="1913474"/>
            <a:ext cx="6032500" cy="4019126"/>
          </a:xfrm>
        </p:spPr>
        <p:txBody>
          <a:bodyPr/>
          <a:lstStyle/>
          <a:p>
            <a:endParaRPr lang="en-US" dirty="0" smtClean="0"/>
          </a:p>
          <a:p>
            <a:r>
              <a:rPr lang="en-US" dirty="0" smtClean="0"/>
              <a:t>  </a:t>
            </a:r>
          </a:p>
          <a:p>
            <a:endParaRPr lang="en-US" dirty="0" smtClean="0"/>
          </a:p>
          <a:p>
            <a:endParaRPr lang="en-US" dirty="0" smtClean="0"/>
          </a:p>
          <a:p>
            <a:endParaRPr lang="en-US" sz="2000" dirty="0" smtClean="0"/>
          </a:p>
          <a:p>
            <a:r>
              <a:rPr lang="en-US" sz="2000" dirty="0" smtClean="0"/>
              <a:t>Lesson Objective:  Relate manipulative representations to the subtraction algorithm, and use addition to explain why the subtraction method works.</a:t>
            </a:r>
            <a:endParaRPr lang="en-US" sz="2000" dirty="0"/>
          </a:p>
        </p:txBody>
      </p:sp>
      <p:sp>
        <p:nvSpPr>
          <p:cNvPr id="4" name="Text Placeholder 3"/>
          <p:cNvSpPr>
            <a:spLocks noGrp="1"/>
          </p:cNvSpPr>
          <p:nvPr>
            <p:ph type="body" sz="quarter" idx="11"/>
          </p:nvPr>
        </p:nvSpPr>
        <p:spPr/>
        <p:txBody>
          <a:bodyPr/>
          <a:lstStyle/>
          <a:p>
            <a:endParaRPr lang="en-US"/>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710273"/>
            <a:ext cx="3492500" cy="2349500"/>
          </a:xfrm>
          <a:prstGeom prst="rect">
            <a:avLst/>
          </a:prstGeom>
          <a:noFill/>
          <a:ln>
            <a:noFill/>
          </a:ln>
        </p:spPr>
      </p:pic>
    </p:spTree>
    <p:extLst>
      <p:ext uri="{BB962C8B-B14F-4D97-AF65-F5344CB8AC3E}">
        <p14:creationId xmlns:p14="http://schemas.microsoft.com/office/powerpoint/2010/main" val="3165822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13</a:t>
            </a:r>
            <a:endParaRPr lang="en-US" dirty="0"/>
          </a:p>
        </p:txBody>
      </p:sp>
      <p:sp>
        <p:nvSpPr>
          <p:cNvPr id="3" name="Content Placeholder 2"/>
          <p:cNvSpPr>
            <a:spLocks noGrp="1"/>
          </p:cNvSpPr>
          <p:nvPr>
            <p:ph idx="1"/>
          </p:nvPr>
        </p:nvSpPr>
        <p:spPr>
          <a:xfrm>
            <a:off x="457200" y="1913474"/>
            <a:ext cx="6337300" cy="4019126"/>
          </a:xfrm>
        </p:spPr>
        <p:txBody>
          <a:bodyPr/>
          <a:lstStyle/>
          <a:p>
            <a:r>
              <a:rPr lang="en-US" dirty="0" smtClean="0"/>
              <a:t>Lesson Objective:  Relate manipulative representations to the subtraction algorithm, and use addition to explain why the subtraction method works.</a:t>
            </a:r>
          </a:p>
          <a:p>
            <a:r>
              <a:rPr lang="en-US" dirty="0" smtClean="0"/>
              <a:t> </a:t>
            </a:r>
            <a:endParaRPr lang="en-US" dirty="0"/>
          </a:p>
          <a:p>
            <a:endParaRPr lang="en-US" dirty="0" smtClean="0"/>
          </a:p>
          <a:p>
            <a:r>
              <a:rPr lang="en-US" sz="2000" dirty="0" smtClean="0"/>
              <a:t>How can you use addition to explain why the subtraction works?  Use part-whole language to explain your thinking.</a:t>
            </a:r>
            <a:endParaRPr lang="en-US" sz="2000" dirty="0"/>
          </a:p>
        </p:txBody>
      </p:sp>
      <p:sp>
        <p:nvSpPr>
          <p:cNvPr id="4" name="Text Placeholder 3"/>
          <p:cNvSpPr>
            <a:spLocks noGrp="1"/>
          </p:cNvSpPr>
          <p:nvPr>
            <p:ph type="body" sz="quarter" idx="11"/>
          </p:nvPr>
        </p:nvSpPr>
        <p:spPr/>
        <p:txBody>
          <a:bodyPr/>
          <a:lstStyle/>
          <a:p>
            <a:r>
              <a:rPr lang="en-US" dirty="0" smtClean="0"/>
              <a:t>Lesson 13, Student Debrief</a:t>
            </a:r>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943100" y="3797301"/>
            <a:ext cx="2666999" cy="863600"/>
          </a:xfrm>
          <a:prstGeom prst="rect">
            <a:avLst/>
          </a:prstGeom>
          <a:noFill/>
          <a:ln>
            <a:noFill/>
          </a:ln>
        </p:spPr>
      </p:pic>
    </p:spTree>
    <p:extLst>
      <p:ext uri="{BB962C8B-B14F-4D97-AF65-F5344CB8AC3E}">
        <p14:creationId xmlns:p14="http://schemas.microsoft.com/office/powerpoint/2010/main" val="229766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991"/>
            <a:ext cx="8229600" cy="824382"/>
          </a:xfrm>
        </p:spPr>
        <p:txBody>
          <a:bodyPr/>
          <a:lstStyle/>
          <a:p>
            <a:r>
              <a:rPr lang="en-US" dirty="0" smtClean="0"/>
              <a:t>How can we use addition to explain why a subtraction method works?</a:t>
            </a:r>
            <a:endParaRPr lang="en-US" dirty="0"/>
          </a:p>
        </p:txBody>
      </p:sp>
      <p:sp>
        <p:nvSpPr>
          <p:cNvPr id="3" name="Content Placeholder 2"/>
          <p:cNvSpPr>
            <a:spLocks noGrp="1"/>
          </p:cNvSpPr>
          <p:nvPr>
            <p:ph idx="1"/>
          </p:nvPr>
        </p:nvSpPr>
        <p:spPr>
          <a:xfrm>
            <a:off x="457200" y="1913474"/>
            <a:ext cx="6299200" cy="4019126"/>
          </a:xfrm>
        </p:spPr>
        <p:txBody>
          <a:bodyPr/>
          <a:lstStyle/>
          <a:p>
            <a:endParaRPr lang="en-US" dirty="0" smtClean="0"/>
          </a:p>
          <a:p>
            <a:endParaRPr lang="en-US" dirty="0"/>
          </a:p>
          <a:p>
            <a:r>
              <a:rPr lang="en-US" dirty="0" smtClean="0"/>
              <a:t>  </a:t>
            </a:r>
          </a:p>
          <a:p>
            <a:endParaRPr lang="en-US" dirty="0"/>
          </a:p>
          <a:p>
            <a:endParaRPr lang="en-US" sz="2000" dirty="0" smtClean="0"/>
          </a:p>
          <a:p>
            <a:r>
              <a:rPr lang="en-US" sz="2000" dirty="0" smtClean="0"/>
              <a:t>Lesson Objective:  Use math drawings to represent subtraction with up to two decompositions, relate drawings to the algorithm, and use addition to explain why the subtraction method works.</a:t>
            </a:r>
            <a:endParaRPr lang="en-US" sz="2000" dirty="0"/>
          </a:p>
        </p:txBody>
      </p:sp>
      <p:sp>
        <p:nvSpPr>
          <p:cNvPr id="4" name="Text Placeholder 3"/>
          <p:cNvSpPr>
            <a:spLocks noGrp="1"/>
          </p:cNvSpPr>
          <p:nvPr>
            <p:ph type="body" sz="quarter" idx="11"/>
          </p:nvPr>
        </p:nvSpPr>
        <p:spPr>
          <a:xfrm>
            <a:off x="457200" y="5636475"/>
            <a:ext cx="8229600" cy="592250"/>
          </a:xfrm>
        </p:spPr>
        <p:txBody>
          <a:bodyPr/>
          <a:lstStyle/>
          <a:p>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578100"/>
            <a:ext cx="2718753" cy="1498600"/>
          </a:xfrm>
          <a:prstGeom prst="rect">
            <a:avLst/>
          </a:prstGeom>
          <a:noFill/>
          <a:ln>
            <a:noFill/>
          </a:ln>
        </p:spPr>
      </p:pic>
    </p:spTree>
    <p:extLst>
      <p:ext uri="{BB962C8B-B14F-4D97-AF65-F5344CB8AC3E}">
        <p14:creationId xmlns:p14="http://schemas.microsoft.com/office/powerpoint/2010/main" val="2878230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14-15</a:t>
            </a:r>
            <a:endParaRPr lang="en-US" dirty="0"/>
          </a:p>
        </p:txBody>
      </p:sp>
      <p:sp>
        <p:nvSpPr>
          <p:cNvPr id="3" name="Content Placeholder 2"/>
          <p:cNvSpPr>
            <a:spLocks noGrp="1"/>
          </p:cNvSpPr>
          <p:nvPr>
            <p:ph idx="1"/>
          </p:nvPr>
        </p:nvSpPr>
        <p:spPr/>
        <p:txBody>
          <a:bodyPr/>
          <a:lstStyle/>
          <a:p>
            <a:r>
              <a:rPr lang="en-US" dirty="0" smtClean="0"/>
              <a:t>Lesson Objective:  Use math drawings to represent subtraction with up to two decompositions, relate drawings to the algorithm, and use addition to explain why the subtraction method works.</a:t>
            </a:r>
          </a:p>
          <a:p>
            <a:r>
              <a:rPr lang="en-US" dirty="0" smtClean="0"/>
              <a:t>                           </a:t>
            </a:r>
          </a:p>
          <a:p>
            <a:r>
              <a:rPr lang="en-US" sz="2400" dirty="0">
                <a:solidFill>
                  <a:schemeClr val="tx1"/>
                </a:solidFill>
              </a:rPr>
              <a:t> </a:t>
            </a:r>
            <a:r>
              <a:rPr lang="en-US" sz="2400" dirty="0" smtClean="0">
                <a:solidFill>
                  <a:schemeClr val="tx1"/>
                </a:solidFill>
              </a:rPr>
              <a:t>                                 584 – 147</a:t>
            </a:r>
            <a:r>
              <a:rPr lang="en-US" sz="2400" dirty="0" smtClean="0"/>
              <a:t> </a:t>
            </a:r>
            <a:r>
              <a:rPr lang="en-US" dirty="0" smtClean="0"/>
              <a:t>       </a:t>
            </a:r>
            <a:endParaRPr lang="en-US" dirty="0"/>
          </a:p>
          <a:p>
            <a:endParaRPr lang="en-US" sz="2000" dirty="0" smtClean="0"/>
          </a:p>
          <a:p>
            <a:r>
              <a:rPr lang="en-US" sz="2000" dirty="0" smtClean="0"/>
              <a:t>How can you prove that this statement is true:</a:t>
            </a:r>
          </a:p>
          <a:p>
            <a:r>
              <a:rPr lang="en-US" sz="2000" dirty="0" smtClean="0"/>
              <a:t>If 584 – 147 = 437, then 147 + 437 = 584.</a:t>
            </a:r>
            <a:endParaRPr lang="en-US" sz="2000" dirty="0"/>
          </a:p>
        </p:txBody>
      </p:sp>
      <p:sp>
        <p:nvSpPr>
          <p:cNvPr id="4" name="Text Placeholder 3"/>
          <p:cNvSpPr>
            <a:spLocks noGrp="1"/>
          </p:cNvSpPr>
          <p:nvPr>
            <p:ph type="body" sz="quarter" idx="11"/>
          </p:nvPr>
        </p:nvSpPr>
        <p:spPr>
          <a:xfrm>
            <a:off x="457200" y="5617682"/>
            <a:ext cx="8229600" cy="825500"/>
          </a:xfrm>
        </p:spPr>
        <p:txBody>
          <a:bodyPr/>
          <a:lstStyle/>
          <a:p>
            <a:r>
              <a:rPr lang="en-US" dirty="0" smtClean="0"/>
              <a:t>Lessons 14-15, Student Debrief</a:t>
            </a:r>
            <a:endParaRPr lang="en-US" dirty="0"/>
          </a:p>
        </p:txBody>
      </p:sp>
    </p:spTree>
    <p:extLst>
      <p:ext uri="{BB962C8B-B14F-4D97-AF65-F5344CB8AC3E}">
        <p14:creationId xmlns:p14="http://schemas.microsoft.com/office/powerpoint/2010/main" val="3904975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6991"/>
            <a:ext cx="8229600" cy="917509"/>
          </a:xfrm>
        </p:spPr>
        <p:txBody>
          <a:bodyPr/>
          <a:lstStyle/>
          <a:p>
            <a:r>
              <a:rPr lang="en-US" dirty="0" smtClean="0"/>
              <a:t>What is the most efficient way to subtract from a multiple of 100?</a:t>
            </a:r>
            <a:endParaRPr lang="en-US" dirty="0"/>
          </a:p>
        </p:txBody>
      </p:sp>
      <p:sp>
        <p:nvSpPr>
          <p:cNvPr id="4" name="Text Placeholder 3"/>
          <p:cNvSpPr>
            <a:spLocks noGrp="1"/>
          </p:cNvSpPr>
          <p:nvPr>
            <p:ph type="body" sz="quarter" idx="11"/>
          </p:nvPr>
        </p:nvSpPr>
        <p:spPr/>
        <p:txBody>
          <a:bodyPr/>
          <a:lstStyle/>
          <a:p>
            <a:endParaRPr lang="en-US"/>
          </a:p>
        </p:txBody>
      </p:sp>
      <p:sp>
        <p:nvSpPr>
          <p:cNvPr id="6" name="Content Placeholder 5"/>
          <p:cNvSpPr>
            <a:spLocks noGrp="1"/>
          </p:cNvSpPr>
          <p:nvPr>
            <p:ph idx="1"/>
          </p:nvPr>
        </p:nvSpPr>
        <p:spPr>
          <a:xfrm>
            <a:off x="457200" y="1913474"/>
            <a:ext cx="5727700" cy="4019126"/>
          </a:xfrm>
        </p:spPr>
        <p:txBody>
          <a:bodyPr/>
          <a:lstStyle/>
          <a:p>
            <a:r>
              <a:rPr lang="en-US" dirty="0" smtClean="0"/>
              <a:t>  </a:t>
            </a:r>
          </a:p>
          <a:p>
            <a:endParaRPr lang="en-US" dirty="0"/>
          </a:p>
          <a:p>
            <a:endParaRPr lang="en-US" dirty="0" smtClean="0"/>
          </a:p>
          <a:p>
            <a:endParaRPr lang="en-US" dirty="0"/>
          </a:p>
          <a:p>
            <a:endParaRPr lang="en-US" dirty="0" smtClean="0"/>
          </a:p>
          <a:p>
            <a:pPr>
              <a:lnSpc>
                <a:spcPct val="70000"/>
              </a:lnSpc>
            </a:pPr>
            <a:r>
              <a:rPr lang="en-US" sz="2000" dirty="0" smtClean="0"/>
              <a:t>Lesson Objective:  Subtract from multiples of 100 and from numbers with zero in the tens place.</a:t>
            </a:r>
            <a:r>
              <a:rPr lang="en-US" dirty="0" smtClean="0"/>
              <a:t> </a:t>
            </a:r>
            <a:endParaRPr lang="en-US"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1206500" y="2159000"/>
            <a:ext cx="4013200" cy="1681163"/>
          </a:xfrm>
          <a:prstGeom prst="rect">
            <a:avLst/>
          </a:prstGeom>
          <a:noFill/>
          <a:ln>
            <a:noFill/>
          </a:ln>
        </p:spPr>
      </p:pic>
    </p:spTree>
    <p:extLst>
      <p:ext uri="{BB962C8B-B14F-4D97-AF65-F5344CB8AC3E}">
        <p14:creationId xmlns:p14="http://schemas.microsoft.com/office/powerpoint/2010/main" val="1008891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16-17</a:t>
            </a:r>
            <a:endParaRPr lang="en-US" dirty="0"/>
          </a:p>
        </p:txBody>
      </p:sp>
      <p:sp>
        <p:nvSpPr>
          <p:cNvPr id="3" name="Content Placeholder 2"/>
          <p:cNvSpPr>
            <a:spLocks noGrp="1"/>
          </p:cNvSpPr>
          <p:nvPr>
            <p:ph idx="1"/>
          </p:nvPr>
        </p:nvSpPr>
        <p:spPr>
          <a:xfrm>
            <a:off x="457200" y="1799174"/>
            <a:ext cx="6248400" cy="4019126"/>
          </a:xfrm>
        </p:spPr>
        <p:txBody>
          <a:bodyPr/>
          <a:lstStyle/>
          <a:p>
            <a:r>
              <a:rPr lang="en-US" dirty="0" smtClean="0"/>
              <a:t>Lesson Objective:  Subtract from multiples of 100 and from numbers with zero in the tens place.</a:t>
            </a:r>
          </a:p>
          <a:p>
            <a:r>
              <a:rPr lang="en-US" dirty="0" smtClean="0"/>
              <a:t>                                </a:t>
            </a:r>
            <a:r>
              <a:rPr lang="en-US" dirty="0" smtClean="0">
                <a:solidFill>
                  <a:srgbClr val="000000"/>
                </a:solidFill>
              </a:rPr>
              <a:t>800 – 463  </a:t>
            </a:r>
          </a:p>
          <a:p>
            <a:endParaRPr lang="en-US" dirty="0"/>
          </a:p>
          <a:p>
            <a:r>
              <a:rPr lang="en-US" sz="2000" dirty="0" smtClean="0"/>
              <a:t>Think like a detective:  When you are subtracting three-digit numbers, when do you choose to unbundle a hundred?  When do you choose to solve mentally?  What clues in the numbers help you to choose a solution strategy?</a:t>
            </a:r>
            <a:endParaRPr lang="en-US" sz="2000" dirty="0"/>
          </a:p>
        </p:txBody>
      </p:sp>
      <p:sp>
        <p:nvSpPr>
          <p:cNvPr id="4" name="Text Placeholder 3"/>
          <p:cNvSpPr>
            <a:spLocks noGrp="1"/>
          </p:cNvSpPr>
          <p:nvPr>
            <p:ph type="body" sz="quarter" idx="11"/>
          </p:nvPr>
        </p:nvSpPr>
        <p:spPr>
          <a:xfrm>
            <a:off x="457200" y="5519850"/>
            <a:ext cx="8229600" cy="825500"/>
          </a:xfrm>
        </p:spPr>
        <p:txBody>
          <a:bodyPr/>
          <a:lstStyle/>
          <a:p>
            <a:r>
              <a:rPr lang="en-US" dirty="0" smtClean="0"/>
              <a:t>Lessons 16-17, Student Debrief</a:t>
            </a:r>
            <a:endParaRPr lang="en-US" dirty="0"/>
          </a:p>
        </p:txBody>
      </p:sp>
    </p:spTree>
    <p:extLst>
      <p:ext uri="{BB962C8B-B14F-4D97-AF65-F5344CB8AC3E}">
        <p14:creationId xmlns:p14="http://schemas.microsoft.com/office/powerpoint/2010/main" val="300925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7491"/>
            <a:ext cx="8229600" cy="824382"/>
          </a:xfrm>
        </p:spPr>
        <p:txBody>
          <a:bodyPr/>
          <a:lstStyle/>
          <a:p>
            <a:r>
              <a:rPr lang="en-US" dirty="0" smtClean="0"/>
              <a:t>Is there one right strategy?</a:t>
            </a:r>
            <a:endParaRPr lang="en-US" dirty="0"/>
          </a:p>
        </p:txBody>
      </p:sp>
      <p:sp>
        <p:nvSpPr>
          <p:cNvPr id="3" name="Content Placeholder 2"/>
          <p:cNvSpPr>
            <a:spLocks noGrp="1"/>
          </p:cNvSpPr>
          <p:nvPr>
            <p:ph idx="1"/>
          </p:nvPr>
        </p:nvSpPr>
        <p:spPr>
          <a:xfrm>
            <a:off x="457200" y="1811873"/>
            <a:ext cx="5842000" cy="4019126"/>
          </a:xfrm>
        </p:spPr>
        <p:txBody>
          <a:bodyPr/>
          <a:lstStyle/>
          <a:p>
            <a:pPr marL="0" indent="0"/>
            <a:endParaRPr lang="en-US" sz="2000" dirty="0"/>
          </a:p>
          <a:p>
            <a:endParaRPr lang="en-US" dirty="0" smtClean="0"/>
          </a:p>
          <a:p>
            <a:endParaRPr lang="en-US" dirty="0"/>
          </a:p>
          <a:p>
            <a:endParaRPr lang="en-US" dirty="0" smtClean="0"/>
          </a:p>
          <a:p>
            <a:r>
              <a:rPr lang="en-US" dirty="0"/>
              <a:t> </a:t>
            </a:r>
            <a:r>
              <a:rPr lang="en-US" dirty="0" smtClean="0"/>
              <a:t> </a:t>
            </a:r>
            <a:endParaRPr lang="en-US" dirty="0"/>
          </a:p>
          <a:p>
            <a:endParaRPr lang="en-US" dirty="0" smtClean="0"/>
          </a:p>
          <a:p>
            <a:r>
              <a:rPr lang="en-US" sz="2000" dirty="0" smtClean="0"/>
              <a:t>Lesson Objective:  Apply and explain alternate methods for subtracting from multiples of 100 and from numbers with zero in the tens place.</a:t>
            </a:r>
            <a:endParaRPr lang="en-US" sz="2000" dirty="0"/>
          </a:p>
        </p:txBody>
      </p:sp>
      <p:sp>
        <p:nvSpPr>
          <p:cNvPr id="4" name="Text Placeholder 3"/>
          <p:cNvSpPr>
            <a:spLocks noGrp="1"/>
          </p:cNvSpPr>
          <p:nvPr>
            <p:ph type="body" sz="quarter" idx="11"/>
          </p:nvPr>
        </p:nvSpPr>
        <p:spPr>
          <a:xfrm>
            <a:off x="457200" y="5579582"/>
            <a:ext cx="8229600" cy="825500"/>
          </a:xfrm>
        </p:spPr>
        <p:txBody>
          <a:bodyPr/>
          <a:lstStyle/>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13000"/>
                    </a14:imgEffect>
                  </a14:imgLayer>
                </a14:imgProps>
              </a:ext>
            </a:extLst>
          </a:blip>
          <a:stretch>
            <a:fillRect/>
          </a:stretch>
        </p:blipFill>
        <p:spPr>
          <a:xfrm>
            <a:off x="1193800" y="1955173"/>
            <a:ext cx="4267200" cy="2344188"/>
          </a:xfrm>
          <a:prstGeom prst="rect">
            <a:avLst/>
          </a:prstGeom>
        </p:spPr>
      </p:pic>
    </p:spTree>
    <p:extLst>
      <p:ext uri="{BB962C8B-B14F-4D97-AF65-F5344CB8AC3E}">
        <p14:creationId xmlns:p14="http://schemas.microsoft.com/office/powerpoint/2010/main" val="761464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18</a:t>
            </a:r>
            <a:endParaRPr lang="en-US" dirty="0"/>
          </a:p>
        </p:txBody>
      </p:sp>
      <p:sp>
        <p:nvSpPr>
          <p:cNvPr id="3" name="Content Placeholder 2"/>
          <p:cNvSpPr>
            <a:spLocks noGrp="1"/>
          </p:cNvSpPr>
          <p:nvPr>
            <p:ph idx="1"/>
          </p:nvPr>
        </p:nvSpPr>
        <p:spPr/>
        <p:txBody>
          <a:bodyPr/>
          <a:lstStyle/>
          <a:p>
            <a:pPr marL="0" lvl="0" indent="0"/>
            <a:r>
              <a:rPr lang="en-US" sz="2400" dirty="0" smtClean="0"/>
              <a:t>Lesson Objective:  Apply and explain alternate methods for subtracting from multiples of 100 and from numbers with zero in the tens place.</a:t>
            </a:r>
          </a:p>
          <a:p>
            <a:pPr lvl="0">
              <a:buFont typeface="Arial"/>
              <a:buChar char="•"/>
            </a:pPr>
            <a:endParaRPr lang="en-US" sz="2000" dirty="0" smtClean="0"/>
          </a:p>
          <a:p>
            <a:pPr lvl="0">
              <a:buFont typeface="Arial"/>
              <a:buChar char="•"/>
            </a:pPr>
            <a:r>
              <a:rPr lang="en-US" sz="2000" dirty="0" smtClean="0"/>
              <a:t>Use </a:t>
            </a:r>
            <a:r>
              <a:rPr lang="en-US" sz="2000" dirty="0"/>
              <a:t>compensation to solve 300 - 159</a:t>
            </a:r>
          </a:p>
          <a:p>
            <a:pPr lvl="0">
              <a:buFont typeface="Arial"/>
              <a:buChar char="•"/>
            </a:pPr>
            <a:r>
              <a:rPr lang="en-US" sz="2000" dirty="0"/>
              <a:t>Add to solve 400 – 278</a:t>
            </a:r>
          </a:p>
          <a:p>
            <a:pPr lvl="0">
              <a:buFont typeface="Arial"/>
              <a:buChar char="•"/>
            </a:pPr>
            <a:r>
              <a:rPr lang="en-US" sz="2000" dirty="0"/>
              <a:t>Solve 605 – 498 using the algorithm and a chip model</a:t>
            </a:r>
          </a:p>
          <a:p>
            <a:pPr lvl="0">
              <a:buFont typeface="Arial"/>
              <a:buChar char="•"/>
            </a:pPr>
            <a:r>
              <a:rPr lang="en-US" sz="2000" dirty="0"/>
              <a:t>Choose your favorite strategy to solve 500 – 195</a:t>
            </a:r>
          </a:p>
          <a:p>
            <a:endParaRPr lang="en-US" sz="2000" dirty="0" smtClean="0"/>
          </a:p>
          <a:p>
            <a:r>
              <a:rPr lang="en-US" sz="2000" dirty="0" smtClean="0"/>
              <a:t>Choose one of these strategies to explain to a partner.</a:t>
            </a:r>
            <a:endParaRPr lang="en-US" sz="2000" dirty="0"/>
          </a:p>
        </p:txBody>
      </p:sp>
      <p:sp>
        <p:nvSpPr>
          <p:cNvPr id="4" name="Text Placeholder 3"/>
          <p:cNvSpPr>
            <a:spLocks noGrp="1"/>
          </p:cNvSpPr>
          <p:nvPr>
            <p:ph type="body" sz="quarter" idx="11"/>
          </p:nvPr>
        </p:nvSpPr>
        <p:spPr>
          <a:xfrm>
            <a:off x="457200" y="5540600"/>
            <a:ext cx="8229600" cy="825500"/>
          </a:xfrm>
        </p:spPr>
        <p:txBody>
          <a:bodyPr/>
          <a:lstStyle/>
          <a:p>
            <a:r>
              <a:rPr lang="en-US" dirty="0" smtClean="0"/>
              <a:t>Lesson 18, Student Debrief</a:t>
            </a:r>
            <a:endParaRPr lang="en-US" dirty="0"/>
          </a:p>
        </p:txBody>
      </p:sp>
    </p:spTree>
    <p:extLst>
      <p:ext uri="{BB962C8B-B14F-4D97-AF65-F5344CB8AC3E}">
        <p14:creationId xmlns:p14="http://schemas.microsoft.com/office/powerpoint/2010/main" val="2942945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 D</a:t>
            </a:r>
            <a:endParaRPr lang="en-US" dirty="0"/>
          </a:p>
        </p:txBody>
      </p:sp>
      <p:sp>
        <p:nvSpPr>
          <p:cNvPr id="3" name="Content Placeholder 2"/>
          <p:cNvSpPr>
            <a:spLocks noGrp="1"/>
          </p:cNvSpPr>
          <p:nvPr>
            <p:ph idx="1"/>
          </p:nvPr>
        </p:nvSpPr>
        <p:spPr>
          <a:xfrm>
            <a:off x="457200" y="1761074"/>
            <a:ext cx="4521200" cy="4019126"/>
          </a:xfrm>
        </p:spPr>
        <p:txBody>
          <a:bodyPr/>
          <a:lstStyle/>
          <a:p>
            <a:r>
              <a:rPr lang="en-US" dirty="0" smtClean="0"/>
              <a:t>Student Explanations for Choice of Solution Methods</a:t>
            </a:r>
            <a:endParaRPr lang="en-US" dirty="0"/>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3"/>
          <a:stretch>
            <a:fillRect/>
          </a:stretch>
        </p:blipFill>
        <p:spPr>
          <a:xfrm>
            <a:off x="5224526" y="1089092"/>
            <a:ext cx="3055212" cy="4000500"/>
          </a:xfrm>
          <a:prstGeom prst="rect">
            <a:avLst/>
          </a:prstGeom>
          <a:ln>
            <a:solidFill>
              <a:srgbClr val="4F81BD"/>
            </a:solidFill>
          </a:ln>
        </p:spPr>
      </p:pic>
      <p:pic>
        <p:nvPicPr>
          <p:cNvPr id="8" name="Picture 7"/>
          <p:cNvPicPr>
            <a:picLocks noChangeAspect="1"/>
          </p:cNvPicPr>
          <p:nvPr/>
        </p:nvPicPr>
        <p:blipFill>
          <a:blip r:embed="rId4"/>
          <a:stretch>
            <a:fillRect/>
          </a:stretch>
        </p:blipFill>
        <p:spPr>
          <a:xfrm>
            <a:off x="902379" y="3035300"/>
            <a:ext cx="3848327" cy="1803400"/>
          </a:xfrm>
          <a:prstGeom prst="rect">
            <a:avLst/>
          </a:prstGeom>
        </p:spPr>
      </p:pic>
    </p:spTree>
    <p:extLst>
      <p:ext uri="{BB962C8B-B14F-4D97-AF65-F5344CB8AC3E}">
        <p14:creationId xmlns:p14="http://schemas.microsoft.com/office/powerpoint/2010/main" val="3728648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Curriculum Overview of </a:t>
            </a:r>
            <a:r>
              <a:rPr lang="en-US" i="1" dirty="0"/>
              <a:t>A Story of Units</a:t>
            </a:r>
          </a:p>
        </p:txBody>
      </p:sp>
      <p:pic>
        <p:nvPicPr>
          <p:cNvPr id="1026" name="Picture 2" descr="C:\Users\Ian\AppData\Local\Microsoft\Windows\Temporary Internet Files\Content.IE5\QINN6D2Y\A Story of Units Curriculum Map - FINAL.png"/>
          <p:cNvPicPr>
            <a:picLocks noChangeAspect="1" noChangeArrowheads="1"/>
          </p:cNvPicPr>
          <p:nvPr/>
        </p:nvPicPr>
        <p:blipFill rotWithShape="1">
          <a:blip r:embed="rId3">
            <a:extLst>
              <a:ext uri="{28A0092B-C50C-407E-A947-70E740481C1C}">
                <a14:useLocalDpi xmlns:a14="http://schemas.microsoft.com/office/drawing/2010/main" val="0"/>
              </a:ext>
            </a:extLst>
          </a:blip>
          <a:srcRect l="1796" t="8108" r="12474" b="19476"/>
          <a:stretch/>
        </p:blipFill>
        <p:spPr bwMode="auto">
          <a:xfrm>
            <a:off x="1371600" y="1828799"/>
            <a:ext cx="6400800" cy="417737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4" name="Oval 3"/>
          <p:cNvSpPr/>
          <p:nvPr/>
        </p:nvSpPr>
        <p:spPr>
          <a:xfrm>
            <a:off x="4322276" y="3657600"/>
            <a:ext cx="822960" cy="731520"/>
          </a:xfrm>
          <a:prstGeom prst="ellipse">
            <a:avLst/>
          </a:prstGeom>
          <a:noFill/>
          <a:ln w="41275">
            <a:solidFill>
              <a:srgbClr val="7B08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solution strategies are fastest and easiest for you?</a:t>
            </a:r>
            <a:endParaRPr lang="en-US" dirty="0"/>
          </a:p>
        </p:txBody>
      </p:sp>
      <p:sp>
        <p:nvSpPr>
          <p:cNvPr id="3" name="Content Placeholder 2"/>
          <p:cNvSpPr>
            <a:spLocks noGrp="1"/>
          </p:cNvSpPr>
          <p:nvPr>
            <p:ph idx="1"/>
          </p:nvPr>
        </p:nvSpPr>
        <p:spPr>
          <a:xfrm>
            <a:off x="457200" y="1913474"/>
            <a:ext cx="5753100" cy="4019126"/>
          </a:xfrm>
        </p:spPr>
        <p:txBody>
          <a:bodyPr/>
          <a:lstStyle/>
          <a:p>
            <a:endParaRPr lang="en-US" dirty="0" smtClean="0"/>
          </a:p>
          <a:p>
            <a:endParaRPr lang="en-US" dirty="0"/>
          </a:p>
          <a:p>
            <a:r>
              <a:rPr lang="en-US" dirty="0" smtClean="0"/>
              <a:t>  </a:t>
            </a:r>
          </a:p>
          <a:p>
            <a:endParaRPr lang="en-US" dirty="0"/>
          </a:p>
          <a:p>
            <a:endParaRPr lang="en-US" dirty="0" smtClean="0"/>
          </a:p>
          <a:p>
            <a:r>
              <a:rPr lang="en-US" sz="2000" dirty="0" smtClean="0"/>
              <a:t>Lesson Objective:  Choose and explain solution strategies and record with a written addition or subtraction method.</a:t>
            </a:r>
            <a:endParaRPr lang="en-US" sz="2000" dirty="0"/>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3"/>
          <a:stretch>
            <a:fillRect/>
          </a:stretch>
        </p:blipFill>
        <p:spPr>
          <a:xfrm>
            <a:off x="1399746" y="1913474"/>
            <a:ext cx="4346244" cy="2308292"/>
          </a:xfrm>
          <a:prstGeom prst="rect">
            <a:avLst/>
          </a:prstGeom>
        </p:spPr>
      </p:pic>
    </p:spTree>
    <p:extLst>
      <p:ext uri="{BB962C8B-B14F-4D97-AF65-F5344CB8AC3E}">
        <p14:creationId xmlns:p14="http://schemas.microsoft.com/office/powerpoint/2010/main" val="3109065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19-20</a:t>
            </a:r>
            <a:endParaRPr lang="en-US" dirty="0"/>
          </a:p>
        </p:txBody>
      </p:sp>
      <p:sp>
        <p:nvSpPr>
          <p:cNvPr id="3" name="Content Placeholder 2"/>
          <p:cNvSpPr>
            <a:spLocks noGrp="1"/>
          </p:cNvSpPr>
          <p:nvPr>
            <p:ph idx="1"/>
          </p:nvPr>
        </p:nvSpPr>
        <p:spPr>
          <a:xfrm>
            <a:off x="457200" y="1913474"/>
            <a:ext cx="6184900" cy="4019126"/>
          </a:xfrm>
        </p:spPr>
        <p:txBody>
          <a:bodyPr/>
          <a:lstStyle/>
          <a:p>
            <a:r>
              <a:rPr lang="en-US" sz="2400" dirty="0" smtClean="0"/>
              <a:t>Lesson Objective:  Choose and explain solution strategies and record with a written addition or subtraction method.</a:t>
            </a:r>
          </a:p>
          <a:p>
            <a:r>
              <a:rPr lang="en-US" dirty="0" smtClean="0"/>
              <a:t> </a:t>
            </a:r>
          </a:p>
          <a:p>
            <a:endParaRPr lang="en-US" dirty="0" smtClean="0"/>
          </a:p>
          <a:p>
            <a:endParaRPr lang="en-US" sz="2000" dirty="0" smtClean="0"/>
          </a:p>
          <a:p>
            <a:endParaRPr lang="en-US" sz="2000" dirty="0"/>
          </a:p>
          <a:p>
            <a:r>
              <a:rPr lang="en-US" sz="2000" dirty="0" smtClean="0"/>
              <a:t>Look at Problem 1(c).  Compare your strategy to your partner’s.  Which one was more efficient?  Defend your reasoning.</a:t>
            </a:r>
            <a:endParaRPr lang="en-US" sz="2000" dirty="0"/>
          </a:p>
        </p:txBody>
      </p:sp>
      <p:sp>
        <p:nvSpPr>
          <p:cNvPr id="4" name="Text Placeholder 3"/>
          <p:cNvSpPr>
            <a:spLocks noGrp="1"/>
          </p:cNvSpPr>
          <p:nvPr>
            <p:ph type="body" sz="quarter" idx="11"/>
          </p:nvPr>
        </p:nvSpPr>
        <p:spPr>
          <a:xfrm>
            <a:off x="457200" y="5519850"/>
            <a:ext cx="8229600" cy="825500"/>
          </a:xfrm>
        </p:spPr>
        <p:txBody>
          <a:bodyPr/>
          <a:lstStyle/>
          <a:p>
            <a:r>
              <a:rPr lang="en-US" dirty="0" smtClean="0"/>
              <a:t>Lessons 19-20, Student Debrief</a:t>
            </a:r>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670300" y="3450432"/>
            <a:ext cx="1579244" cy="1236662"/>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554038" y="3008631"/>
            <a:ext cx="2646362" cy="1783398"/>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rot="159995">
            <a:off x="5029200" y="2699227"/>
            <a:ext cx="3657600" cy="902336"/>
          </a:xfrm>
          <a:prstGeom prst="rect">
            <a:avLst/>
          </a:prstGeom>
          <a:noFill/>
          <a:ln>
            <a:noFill/>
          </a:ln>
        </p:spPr>
      </p:pic>
    </p:spTree>
    <p:extLst>
      <p:ext uri="{BB962C8B-B14F-4D97-AF65-F5344CB8AC3E}">
        <p14:creationId xmlns:p14="http://schemas.microsoft.com/office/powerpoint/2010/main" val="3023431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Preparation and Demonstration</a:t>
            </a:r>
            <a:endParaRPr lang="en-US" dirty="0"/>
          </a:p>
        </p:txBody>
      </p:sp>
      <p:sp>
        <p:nvSpPr>
          <p:cNvPr id="3" name="Content Placeholder 2"/>
          <p:cNvSpPr>
            <a:spLocks noGrp="1"/>
          </p:cNvSpPr>
          <p:nvPr>
            <p:ph idx="1"/>
          </p:nvPr>
        </p:nvSpPr>
        <p:spPr>
          <a:xfrm>
            <a:off x="457200" y="1761074"/>
            <a:ext cx="6248400" cy="4019126"/>
          </a:xfrm>
        </p:spPr>
        <p:txBody>
          <a:bodyPr/>
          <a:lstStyle/>
          <a:p>
            <a:pPr marL="0" indent="0"/>
            <a:r>
              <a:rPr lang="en-US" dirty="0" smtClean="0"/>
              <a:t>At your table, prepare to demonstrate the main section of the Concept Development.</a:t>
            </a:r>
          </a:p>
          <a:p>
            <a:endParaRPr lang="en-US" sz="2400" dirty="0" smtClean="0"/>
          </a:p>
          <a:p>
            <a:r>
              <a:rPr lang="en-US" sz="2400" dirty="0" smtClean="0"/>
              <a:t>Think about:</a:t>
            </a:r>
          </a:p>
          <a:p>
            <a:pPr>
              <a:buFont typeface="Arial"/>
              <a:buChar char="•"/>
            </a:pPr>
            <a:r>
              <a:rPr lang="en-US" sz="2400" dirty="0" smtClean="0"/>
              <a:t>What is the most important understanding I need my students to take from this lesson?</a:t>
            </a:r>
          </a:p>
          <a:p>
            <a:pPr marL="457200" indent="-457200">
              <a:buFont typeface="Arial"/>
              <a:buChar char="•"/>
            </a:pPr>
            <a:r>
              <a:rPr lang="en-US" sz="2400" dirty="0" smtClean="0"/>
              <a:t>What is the key learning component in the lesson that supports students learning this concept.</a:t>
            </a:r>
            <a:endParaRPr lang="en-US" sz="2400" dirty="0"/>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53639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Fluency</a:t>
            </a:r>
            <a:endParaRPr lang="en-US" dirty="0"/>
          </a:p>
        </p:txBody>
      </p:sp>
      <p:sp>
        <p:nvSpPr>
          <p:cNvPr id="3" name="Content Placeholder 2"/>
          <p:cNvSpPr>
            <a:spLocks noGrp="1"/>
          </p:cNvSpPr>
          <p:nvPr>
            <p:ph idx="1"/>
          </p:nvPr>
        </p:nvSpPr>
        <p:spPr>
          <a:xfrm>
            <a:off x="457200" y="1697574"/>
            <a:ext cx="6172200" cy="4019126"/>
          </a:xfrm>
        </p:spPr>
        <p:txBody>
          <a:bodyPr/>
          <a:lstStyle/>
          <a:p>
            <a:r>
              <a:rPr lang="en-US" dirty="0" smtClean="0"/>
              <a:t>Fluency is fun and engaging!</a:t>
            </a:r>
          </a:p>
          <a:p>
            <a:r>
              <a:rPr lang="en-US" dirty="0" smtClean="0"/>
              <a:t>It can be used to:</a:t>
            </a:r>
          </a:p>
          <a:p>
            <a:pPr marL="457200" indent="-457200">
              <a:buFont typeface="Arial"/>
              <a:buChar char="•"/>
            </a:pPr>
            <a:r>
              <a:rPr lang="en-US" dirty="0" smtClean="0"/>
              <a:t> maintain previously learned content.</a:t>
            </a:r>
          </a:p>
          <a:p>
            <a:pPr marL="457200" indent="-457200">
              <a:buFont typeface="Arial"/>
              <a:buChar char="•"/>
            </a:pPr>
            <a:r>
              <a:rPr lang="en-US" dirty="0"/>
              <a:t> </a:t>
            </a:r>
            <a:r>
              <a:rPr lang="en-US" dirty="0" smtClean="0"/>
              <a:t>prepare for the upcoming lesson.</a:t>
            </a:r>
          </a:p>
          <a:p>
            <a:pPr marL="520700" indent="-520700">
              <a:buFont typeface="Arial"/>
              <a:buChar char="•"/>
            </a:pPr>
            <a:r>
              <a:rPr lang="en-US" dirty="0" smtClean="0"/>
              <a:t>anticipate content knowledge students will need in the future.</a:t>
            </a:r>
            <a:endParaRPr lang="en-US" dirty="0"/>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5450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Problems</a:t>
            </a:r>
            <a:endParaRPr lang="en-US" dirty="0"/>
          </a:p>
        </p:txBody>
      </p:sp>
      <p:sp>
        <p:nvSpPr>
          <p:cNvPr id="3" name="Content Placeholder 2"/>
          <p:cNvSpPr>
            <a:spLocks noGrp="1"/>
          </p:cNvSpPr>
          <p:nvPr>
            <p:ph idx="1"/>
          </p:nvPr>
        </p:nvSpPr>
        <p:spPr/>
        <p:txBody>
          <a:bodyPr/>
          <a:lstStyle/>
          <a:p>
            <a:endParaRPr lang="en-US" sz="2000" dirty="0" smtClean="0"/>
          </a:p>
          <a:p>
            <a:endParaRPr lang="en-US" dirty="0"/>
          </a:p>
          <a:p>
            <a:r>
              <a:rPr lang="en-US" dirty="0" smtClean="0"/>
              <a:t>  </a:t>
            </a:r>
          </a:p>
          <a:p>
            <a:endParaRPr lang="en-US" dirty="0"/>
          </a:p>
          <a:p>
            <a:endParaRPr lang="en-US" dirty="0" smtClean="0"/>
          </a:p>
          <a:p>
            <a:endParaRPr lang="en-US" sz="2000" dirty="0" smtClean="0"/>
          </a:p>
          <a:p>
            <a:r>
              <a:rPr lang="en-US" sz="2000" dirty="0" smtClean="0"/>
              <a:t>2.OA.1: Use addition and subtraction within 100 to solve</a:t>
            </a:r>
          </a:p>
          <a:p>
            <a:r>
              <a:rPr lang="en-US" sz="2000" dirty="0" smtClean="0"/>
              <a:t>one- and two-step word problems.</a:t>
            </a:r>
            <a:endParaRPr lang="en-US" sz="2000" dirty="0"/>
          </a:p>
        </p:txBody>
      </p:sp>
      <p:sp>
        <p:nvSpPr>
          <p:cNvPr id="4" name="Text Placeholder 3"/>
          <p:cNvSpPr>
            <a:spLocks noGrp="1"/>
          </p:cNvSpPr>
          <p:nvPr>
            <p:ph type="body" sz="quarter" idx="11"/>
          </p:nvPr>
        </p:nvSpPr>
        <p:spPr/>
        <p:txBody>
          <a:bodyPr/>
          <a:lstStyle/>
          <a:p>
            <a:r>
              <a:rPr lang="en-US" dirty="0" smtClean="0"/>
              <a:t>Lesson 10, Application Problem</a:t>
            </a:r>
            <a:endParaRPr lang="en-US" dirty="0"/>
          </a:p>
        </p:txBody>
      </p:sp>
      <p:pic>
        <p:nvPicPr>
          <p:cNvPr id="5" name="Picture 4"/>
          <p:cNvPicPr>
            <a:picLocks noChangeAspect="1"/>
          </p:cNvPicPr>
          <p:nvPr/>
        </p:nvPicPr>
        <p:blipFill>
          <a:blip r:embed="rId3"/>
          <a:stretch>
            <a:fillRect/>
          </a:stretch>
        </p:blipFill>
        <p:spPr>
          <a:xfrm>
            <a:off x="163849" y="1760586"/>
            <a:ext cx="6427451" cy="2544714"/>
          </a:xfrm>
          <a:prstGeom prst="rect">
            <a:avLst/>
          </a:prstGeom>
        </p:spPr>
      </p:pic>
    </p:spTree>
    <p:extLst>
      <p:ext uri="{BB962C8B-B14F-4D97-AF65-F5344CB8AC3E}">
        <p14:creationId xmlns:p14="http://schemas.microsoft.com/office/powerpoint/2010/main" val="3529906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Content Placeholder 3"/>
          <p:cNvSpPr>
            <a:spLocks noGrp="1"/>
          </p:cNvSpPr>
          <p:nvPr>
            <p:ph idx="1"/>
          </p:nvPr>
        </p:nvSpPr>
        <p:spPr/>
        <p:txBody>
          <a:bodyPr/>
          <a:lstStyle/>
          <a:p>
            <a:r>
              <a:rPr lang="en-US" b="1" dirty="0" smtClean="0">
                <a:effectLst/>
              </a:rPr>
              <a:t>Introduction to the Module</a:t>
            </a:r>
          </a:p>
          <a:p>
            <a:r>
              <a:rPr lang="en-US" b="1" dirty="0" smtClean="0">
                <a:effectLst/>
              </a:rPr>
              <a:t>Concept Development</a:t>
            </a:r>
          </a:p>
          <a:p>
            <a:r>
              <a:rPr lang="en-US" b="1" dirty="0" smtClean="0">
                <a:effectLst>
                  <a:glow rad="228600">
                    <a:srgbClr val="B38395">
                      <a:alpha val="40000"/>
                    </a:srgbClr>
                  </a:glow>
                </a:effectLst>
              </a:rPr>
              <a:t>Module Review</a:t>
            </a:r>
          </a:p>
        </p:txBody>
      </p:sp>
    </p:spTree>
    <p:extLst>
      <p:ext uri="{BB962C8B-B14F-4D97-AF65-F5344CB8AC3E}">
        <p14:creationId xmlns:p14="http://schemas.microsoft.com/office/powerpoint/2010/main" val="698441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Biggest Takeaway</a:t>
            </a:r>
            <a:endParaRPr lang="en-US" dirty="0"/>
          </a:p>
        </p:txBody>
      </p:sp>
      <p:sp>
        <p:nvSpPr>
          <p:cNvPr id="4" name="Content Placeholder 3"/>
          <p:cNvSpPr>
            <a:spLocks noGrp="1"/>
          </p:cNvSpPr>
          <p:nvPr>
            <p:ph idx="1"/>
          </p:nvPr>
        </p:nvSpPr>
        <p:spPr/>
        <p:txBody>
          <a:bodyPr/>
          <a:lstStyle/>
          <a:p>
            <a:r>
              <a:rPr lang="en-US" dirty="0" smtClean="0"/>
              <a:t>Turn and Talk:</a:t>
            </a:r>
          </a:p>
          <a:p>
            <a:pPr marL="457200" indent="-457200">
              <a:buFont typeface="Arial" pitchFamily="34" charset="0"/>
              <a:buChar char="•"/>
            </a:pPr>
            <a:r>
              <a:rPr lang="en-US" sz="2000" dirty="0" smtClean="0"/>
              <a:t>What insights do you have about the trajectory of learning, both leading up to and throughout Module 5?</a:t>
            </a:r>
          </a:p>
          <a:p>
            <a:pPr marL="457200" indent="-457200">
              <a:buFont typeface="Arial" pitchFamily="34" charset="0"/>
              <a:buChar char="•"/>
            </a:pPr>
            <a:r>
              <a:rPr lang="en-US" sz="2000" dirty="0" smtClean="0"/>
              <a:t>What can you share with others about the importance of place value language, flexible thinking, the use of structure, and strategies such as </a:t>
            </a:r>
            <a:r>
              <a:rPr lang="en-US" sz="2000" i="1" dirty="0" smtClean="0"/>
              <a:t>make a ten</a:t>
            </a:r>
            <a:r>
              <a:rPr lang="en-US" sz="2000" dirty="0" smtClean="0"/>
              <a:t>?</a:t>
            </a:r>
          </a:p>
          <a:p>
            <a:pPr marL="457200" indent="-457200">
              <a:buFont typeface="Arial" pitchFamily="34" charset="0"/>
              <a:buChar char="•"/>
            </a:pPr>
            <a:r>
              <a:rPr lang="en-US" sz="2000" dirty="0" smtClean="0"/>
              <a:t>What is the value of a conceptual vs. procedural</a:t>
            </a:r>
          </a:p>
          <a:p>
            <a:pPr marL="0" indent="0"/>
            <a:r>
              <a:rPr lang="en-US" sz="2000" dirty="0"/>
              <a:t>	</a:t>
            </a:r>
            <a:r>
              <a:rPr lang="en-US" sz="2000" dirty="0" smtClean="0"/>
              <a:t>approach to learning the addition and subtraction</a:t>
            </a:r>
          </a:p>
          <a:p>
            <a:pPr marL="0" indent="0"/>
            <a:r>
              <a:rPr lang="en-US" sz="2000" dirty="0"/>
              <a:t>	</a:t>
            </a:r>
            <a:r>
              <a:rPr lang="en-US" sz="2000" dirty="0" smtClean="0"/>
              <a:t>algorithms?</a:t>
            </a:r>
            <a:endParaRPr lang="en-US" sz="2000" dirty="0"/>
          </a:p>
        </p:txBody>
      </p:sp>
    </p:spTree>
    <p:extLst>
      <p:ext uri="{BB962C8B-B14F-4D97-AF65-F5344CB8AC3E}">
        <p14:creationId xmlns:p14="http://schemas.microsoft.com/office/powerpoint/2010/main" val="39990133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a:t>
            </a:r>
            <a:endParaRPr lang="en-US" dirty="0"/>
          </a:p>
        </p:txBody>
      </p:sp>
      <p:sp>
        <p:nvSpPr>
          <p:cNvPr id="5" name="Content Placeholder 4"/>
          <p:cNvSpPr>
            <a:spLocks noGrp="1"/>
          </p:cNvSpPr>
          <p:nvPr>
            <p:ph idx="1"/>
          </p:nvPr>
        </p:nvSpPr>
        <p:spPr/>
        <p:txBody>
          <a:bodyPr/>
          <a:lstStyle/>
          <a:p>
            <a:pPr marL="457200" indent="-457200">
              <a:buFont typeface="Arial" pitchFamily="34" charset="0"/>
              <a:buChar char="•"/>
            </a:pPr>
            <a:r>
              <a:rPr lang="en-US" sz="2400" dirty="0"/>
              <a:t>Module 5 focuses </a:t>
            </a:r>
            <a:r>
              <a:rPr lang="en-US" sz="2400" dirty="0" smtClean="0"/>
              <a:t>on conceptual understanding of place value as the foundation for learning the addition and subtraction algorithms.</a:t>
            </a:r>
          </a:p>
          <a:p>
            <a:pPr marL="457200" indent="-457200">
              <a:buFont typeface="Arial" pitchFamily="34" charset="0"/>
              <a:buChar char="•"/>
            </a:pPr>
            <a:r>
              <a:rPr lang="en-US" sz="2400" dirty="0" smtClean="0"/>
              <a:t>Students learn and are encouraged to use strategies such as compensation, arrow notation, and chip models.</a:t>
            </a:r>
          </a:p>
          <a:p>
            <a:pPr marL="457200" indent="-457200">
              <a:buFont typeface="Arial" pitchFamily="34" charset="0"/>
              <a:buChar char="•"/>
            </a:pPr>
            <a:r>
              <a:rPr lang="en-US" sz="2400" dirty="0" smtClean="0"/>
              <a:t>The Student Debrief is an essential element in probing, deepening, and assessing student understanding.</a:t>
            </a:r>
          </a:p>
          <a:p>
            <a:pPr marL="457200" indent="-457200">
              <a:buFont typeface="Arial" pitchFamily="34" charset="0"/>
              <a:buChar char="•"/>
            </a:pPr>
            <a:r>
              <a:rPr lang="en-US" sz="2400" dirty="0" smtClean="0"/>
              <a:t>All components of each lesson are valuable and contribute to the overall rigor.</a:t>
            </a:r>
          </a:p>
        </p:txBody>
      </p:sp>
    </p:spTree>
    <p:extLst>
      <p:ext uri="{BB962C8B-B14F-4D97-AF65-F5344CB8AC3E}">
        <p14:creationId xmlns:p14="http://schemas.microsoft.com/office/powerpoint/2010/main" val="1540695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991"/>
            <a:ext cx="8229600" cy="824382"/>
          </a:xfrm>
        </p:spPr>
        <p:txBody>
          <a:bodyPr/>
          <a:lstStyle/>
          <a:p>
            <a:r>
              <a:rPr lang="en-US" sz="3200" dirty="0" smtClean="0"/>
              <a:t>Building Towards the Algorithm: Base-Ten Structure</a:t>
            </a:r>
            <a:endParaRPr lang="en-US" sz="3200" dirty="0"/>
          </a:p>
        </p:txBody>
      </p:sp>
      <p:sp>
        <p:nvSpPr>
          <p:cNvPr id="3" name="Content Placeholder 2"/>
          <p:cNvSpPr>
            <a:spLocks noGrp="1"/>
          </p:cNvSpPr>
          <p:nvPr>
            <p:ph idx="1"/>
          </p:nvPr>
        </p:nvSpPr>
        <p:spPr>
          <a:xfrm>
            <a:off x="465667" y="1913473"/>
            <a:ext cx="8229600" cy="4019126"/>
          </a:xfrm>
        </p:spPr>
        <p:txBody>
          <a:bodyPr/>
          <a:lstStyle/>
          <a:p>
            <a:pPr>
              <a:lnSpc>
                <a:spcPct val="50000"/>
              </a:lnSpc>
            </a:pPr>
            <a:r>
              <a:rPr lang="en-US" dirty="0" smtClean="0"/>
              <a:t>Conceptual understanding leading up to Module 5:</a:t>
            </a:r>
          </a:p>
          <a:p>
            <a:pPr>
              <a:lnSpc>
                <a:spcPct val="50000"/>
              </a:lnSpc>
            </a:pPr>
            <a:endParaRPr lang="en-US" dirty="0" smtClean="0"/>
          </a:p>
          <a:p>
            <a:pPr>
              <a:lnSpc>
                <a:spcPct val="50000"/>
              </a:lnSpc>
            </a:pPr>
            <a:r>
              <a:rPr lang="en-US" sz="2400" dirty="0" smtClean="0"/>
              <a:t>5 groups  </a:t>
            </a:r>
          </a:p>
          <a:p>
            <a:pPr>
              <a:lnSpc>
                <a:spcPct val="50000"/>
              </a:lnSpc>
            </a:pPr>
            <a:endParaRPr lang="en-US" sz="2400" dirty="0"/>
          </a:p>
          <a:p>
            <a:pPr>
              <a:lnSpc>
                <a:spcPct val="90000"/>
              </a:lnSpc>
            </a:pPr>
            <a:r>
              <a:rPr lang="en-US" sz="2400" dirty="0" smtClean="0"/>
              <a:t>Ten frames</a:t>
            </a:r>
          </a:p>
          <a:p>
            <a:pPr>
              <a:lnSpc>
                <a:spcPct val="50000"/>
              </a:lnSpc>
            </a:pPr>
            <a:r>
              <a:rPr lang="en-US" sz="2400" dirty="0" smtClean="0"/>
              <a:t>  </a:t>
            </a:r>
          </a:p>
          <a:p>
            <a:pPr>
              <a:lnSpc>
                <a:spcPct val="110000"/>
              </a:lnSpc>
            </a:pPr>
            <a:r>
              <a:rPr lang="en-US" sz="2400" dirty="0" smtClean="0"/>
              <a:t>Place Value disks </a:t>
            </a:r>
          </a:p>
          <a:p>
            <a:pPr>
              <a:lnSpc>
                <a:spcPct val="200000"/>
              </a:lnSpc>
            </a:pPr>
            <a:r>
              <a:rPr lang="en-US" sz="2400" dirty="0" smtClean="0"/>
              <a:t>Make a ten strategy      8 + 6</a:t>
            </a:r>
          </a:p>
          <a:p>
            <a:pPr>
              <a:lnSpc>
                <a:spcPct val="50000"/>
              </a:lnSpc>
            </a:pPr>
            <a:r>
              <a:rPr lang="en-US" sz="2400" dirty="0"/>
              <a:t> </a:t>
            </a:r>
            <a:r>
              <a:rPr lang="en-US" sz="2400" dirty="0" smtClean="0"/>
              <a:t>                                               /\</a:t>
            </a:r>
          </a:p>
          <a:p>
            <a:pPr>
              <a:lnSpc>
                <a:spcPct val="50000"/>
              </a:lnSpc>
            </a:pPr>
            <a:r>
              <a:rPr lang="en-US" sz="2400" dirty="0"/>
              <a:t> </a:t>
            </a:r>
            <a:r>
              <a:rPr lang="en-US" sz="2400" dirty="0" smtClean="0"/>
              <a:t>                                             2  4</a:t>
            </a:r>
            <a:endParaRPr lang="en-US" sz="2400" dirty="0"/>
          </a:p>
        </p:txBody>
      </p:sp>
      <p:sp>
        <p:nvSpPr>
          <p:cNvPr id="4" name="Text Placeholder 3"/>
          <p:cNvSpPr>
            <a:spLocks noGrp="1"/>
          </p:cNvSpPr>
          <p:nvPr>
            <p:ph type="body" sz="quarter" idx="11"/>
          </p:nvPr>
        </p:nvSpPr>
        <p:spPr/>
        <p:txBody>
          <a:bodyPr/>
          <a:lstStyle/>
          <a:p>
            <a:endParaRPr lang="en-US" dirty="0"/>
          </a:p>
        </p:txBody>
      </p:sp>
      <p:pic>
        <p:nvPicPr>
          <p:cNvPr id="6" name="Picture 5"/>
          <p:cNvPicPr>
            <a:picLocks noChangeAspect="1"/>
          </p:cNvPicPr>
          <p:nvPr/>
        </p:nvPicPr>
        <p:blipFill>
          <a:blip r:embed="rId3"/>
          <a:stretch>
            <a:fillRect/>
          </a:stretch>
        </p:blipFill>
        <p:spPr>
          <a:xfrm>
            <a:off x="1684867" y="2421467"/>
            <a:ext cx="762000" cy="457200"/>
          </a:xfrm>
          <a:prstGeom prst="rect">
            <a:avLst/>
          </a:prstGeom>
        </p:spPr>
      </p:pic>
      <p:pic>
        <p:nvPicPr>
          <p:cNvPr id="7" name="Picture 6"/>
          <p:cNvPicPr>
            <a:picLocks noChangeAspect="1"/>
          </p:cNvPicPr>
          <p:nvPr/>
        </p:nvPicPr>
        <p:blipFill>
          <a:blip r:embed="rId4"/>
          <a:stretch>
            <a:fillRect/>
          </a:stretch>
        </p:blipFill>
        <p:spPr>
          <a:xfrm>
            <a:off x="2023533" y="3023274"/>
            <a:ext cx="1820334" cy="591319"/>
          </a:xfrm>
          <a:prstGeom prst="rect">
            <a:avLst/>
          </a:prstGeom>
        </p:spPr>
      </p:pic>
      <p:pic>
        <p:nvPicPr>
          <p:cNvPr id="8" name="Picture 7"/>
          <p:cNvPicPr>
            <a:picLocks noChangeAspect="1"/>
          </p:cNvPicPr>
          <p:nvPr/>
        </p:nvPicPr>
        <p:blipFill>
          <a:blip r:embed="rId5"/>
          <a:stretch>
            <a:fillRect/>
          </a:stretch>
        </p:blipFill>
        <p:spPr>
          <a:xfrm>
            <a:off x="2709333" y="3759200"/>
            <a:ext cx="1312333" cy="563978"/>
          </a:xfrm>
          <a:prstGeom prst="rect">
            <a:avLst/>
          </a:prstGeom>
        </p:spPr>
      </p:pic>
    </p:spTree>
    <p:extLst>
      <p:ext uri="{BB962C8B-B14F-4D97-AF65-F5344CB8AC3E}">
        <p14:creationId xmlns:p14="http://schemas.microsoft.com/office/powerpoint/2010/main" val="2824910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Overview</a:t>
            </a:r>
            <a:endParaRPr lang="en-US" dirty="0"/>
          </a:p>
        </p:txBody>
      </p:sp>
      <p:sp>
        <p:nvSpPr>
          <p:cNvPr id="3" name="Content Placeholder 2"/>
          <p:cNvSpPr>
            <a:spLocks noGrp="1"/>
          </p:cNvSpPr>
          <p:nvPr>
            <p:ph idx="1"/>
          </p:nvPr>
        </p:nvSpPr>
        <p:spPr/>
        <p:txBody>
          <a:bodyPr/>
          <a:lstStyle/>
          <a:p>
            <a:r>
              <a:rPr lang="en-US" dirty="0" smtClean="0"/>
              <a:t>Read the narrative.</a:t>
            </a:r>
          </a:p>
          <a:p>
            <a:endParaRPr lang="en-US" dirty="0" smtClean="0"/>
          </a:p>
          <a:p>
            <a:pPr marL="457200" indent="-457200">
              <a:buFont typeface="Arial"/>
              <a:buChar char="•"/>
            </a:pPr>
            <a:r>
              <a:rPr lang="en-US" dirty="0" smtClean="0"/>
              <a:t>*key concepts</a:t>
            </a:r>
          </a:p>
          <a:p>
            <a:pPr marL="457200" indent="-457200">
              <a:buFont typeface="Arial"/>
              <a:buChar char="•"/>
            </a:pPr>
            <a:r>
              <a:rPr lang="en-US" dirty="0" smtClean="0"/>
              <a:t>models and tools</a:t>
            </a:r>
          </a:p>
          <a:p>
            <a:pPr marL="457200" indent="-457200">
              <a:buFont typeface="Arial"/>
              <a:buChar char="•"/>
            </a:pPr>
            <a:r>
              <a:rPr lang="en-US" u="sng" dirty="0" smtClean="0"/>
              <a:t>Important vocabulary</a:t>
            </a:r>
            <a:endParaRPr lang="en-US" u="sng" dirty="0"/>
          </a:p>
        </p:txBody>
      </p:sp>
      <p:sp>
        <p:nvSpPr>
          <p:cNvPr id="4" name="Text Placeholder 3"/>
          <p:cNvSpPr>
            <a:spLocks noGrp="1"/>
          </p:cNvSpPr>
          <p:nvPr>
            <p:ph type="body" sz="quarter" idx="11"/>
          </p:nvPr>
        </p:nvSpPr>
        <p:spPr/>
        <p:txBody>
          <a:bodyPr/>
          <a:lstStyle/>
          <a:p>
            <a:endParaRPr lang="en-US" dirty="0"/>
          </a:p>
        </p:txBody>
      </p:sp>
      <p:sp>
        <p:nvSpPr>
          <p:cNvPr id="6" name="Oval 5"/>
          <p:cNvSpPr/>
          <p:nvPr/>
        </p:nvSpPr>
        <p:spPr>
          <a:xfrm>
            <a:off x="787400" y="3492500"/>
            <a:ext cx="2743200" cy="5461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5283200" y="987491"/>
            <a:ext cx="3060700" cy="4155363"/>
          </a:xfrm>
          <a:prstGeom prst="rect">
            <a:avLst/>
          </a:prstGeom>
          <a:ln>
            <a:solidFill>
              <a:srgbClr val="4F81BD"/>
            </a:solidFill>
          </a:ln>
        </p:spPr>
      </p:pic>
    </p:spTree>
    <p:extLst>
      <p:ext uri="{BB962C8B-B14F-4D97-AF65-F5344CB8AC3E}">
        <p14:creationId xmlns:p14="http://schemas.microsoft.com/office/powerpoint/2010/main" val="2549977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Content Placeholder 3"/>
          <p:cNvSpPr>
            <a:spLocks noGrp="1"/>
          </p:cNvSpPr>
          <p:nvPr>
            <p:ph idx="1"/>
          </p:nvPr>
        </p:nvSpPr>
        <p:spPr/>
        <p:txBody>
          <a:bodyPr/>
          <a:lstStyle/>
          <a:p>
            <a:r>
              <a:rPr lang="en-US" b="1" dirty="0" smtClean="0">
                <a:effectLst/>
              </a:rPr>
              <a:t>Introduction to the Module</a:t>
            </a:r>
          </a:p>
          <a:p>
            <a:r>
              <a:rPr lang="en-US" b="1" dirty="0" smtClean="0">
                <a:effectLst>
                  <a:glow rad="228600">
                    <a:srgbClr val="B38395">
                      <a:alpha val="40000"/>
                    </a:srgbClr>
                  </a:glow>
                </a:effectLst>
              </a:rPr>
              <a:t>Concept Development</a:t>
            </a:r>
          </a:p>
          <a:p>
            <a:r>
              <a:rPr lang="en-US" b="1" dirty="0" smtClean="0">
                <a:effectLst/>
              </a:rPr>
              <a:t>Module Review</a:t>
            </a:r>
          </a:p>
        </p:txBody>
      </p:sp>
    </p:spTree>
    <p:extLst>
      <p:ext uri="{BB962C8B-B14F-4D97-AF65-F5344CB8AC3E}">
        <p14:creationId xmlns:p14="http://schemas.microsoft.com/office/powerpoint/2010/main" val="3607840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 A</a:t>
            </a:r>
            <a:endParaRPr lang="en-US" dirty="0"/>
          </a:p>
        </p:txBody>
      </p:sp>
      <p:sp>
        <p:nvSpPr>
          <p:cNvPr id="3" name="Content Placeholder 2"/>
          <p:cNvSpPr>
            <a:spLocks noGrp="1"/>
          </p:cNvSpPr>
          <p:nvPr>
            <p:ph idx="1"/>
          </p:nvPr>
        </p:nvSpPr>
        <p:spPr/>
        <p:txBody>
          <a:bodyPr/>
          <a:lstStyle/>
          <a:p>
            <a:r>
              <a:rPr lang="en-US" dirty="0" smtClean="0"/>
              <a:t>Strategies for Adding and </a:t>
            </a:r>
          </a:p>
          <a:p>
            <a:r>
              <a:rPr lang="en-US" dirty="0" smtClean="0"/>
              <a:t>Subtracting Within 1,000</a:t>
            </a:r>
            <a:endParaRPr lang="en-US" dirty="0"/>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3"/>
          <a:stretch>
            <a:fillRect/>
          </a:stretch>
        </p:blipFill>
        <p:spPr>
          <a:xfrm>
            <a:off x="5469415" y="1172060"/>
            <a:ext cx="2810985" cy="3708732"/>
          </a:xfrm>
          <a:prstGeom prst="rect">
            <a:avLst/>
          </a:prstGeom>
          <a:ln>
            <a:solidFill>
              <a:srgbClr val="4F81BD"/>
            </a:solidFill>
          </a:ln>
        </p:spPr>
      </p:pic>
      <p:pic>
        <p:nvPicPr>
          <p:cNvPr id="6" name="Picture 5"/>
          <p:cNvPicPr>
            <a:picLocks noChangeAspect="1"/>
          </p:cNvPicPr>
          <p:nvPr/>
        </p:nvPicPr>
        <p:blipFill>
          <a:blip r:embed="rId4"/>
          <a:stretch>
            <a:fillRect/>
          </a:stretch>
        </p:blipFill>
        <p:spPr>
          <a:xfrm>
            <a:off x="373578" y="3162300"/>
            <a:ext cx="4586844" cy="1308100"/>
          </a:xfrm>
          <a:prstGeom prst="rect">
            <a:avLst/>
          </a:prstGeom>
        </p:spPr>
      </p:pic>
    </p:spTree>
    <p:extLst>
      <p:ext uri="{BB962C8B-B14F-4D97-AF65-F5344CB8AC3E}">
        <p14:creationId xmlns:p14="http://schemas.microsoft.com/office/powerpoint/2010/main" val="2585366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What is the importance of place value language?</a:t>
            </a:r>
            <a:endParaRPr lang="en-US" sz="3200" dirty="0"/>
          </a:p>
        </p:txBody>
      </p:sp>
      <p:sp>
        <p:nvSpPr>
          <p:cNvPr id="3" name="Content Placeholder 2"/>
          <p:cNvSpPr>
            <a:spLocks noGrp="1"/>
          </p:cNvSpPr>
          <p:nvPr>
            <p:ph idx="1"/>
          </p:nvPr>
        </p:nvSpPr>
        <p:spPr>
          <a:xfrm>
            <a:off x="457200" y="1913474"/>
            <a:ext cx="5715000" cy="4019126"/>
          </a:xfrm>
        </p:spPr>
        <p:txBody>
          <a:bodyPr/>
          <a:lstStyle/>
          <a:p>
            <a:r>
              <a:rPr lang="en-US" dirty="0" smtClean="0"/>
              <a:t> unit                 </a:t>
            </a:r>
            <a:r>
              <a:rPr lang="en-US" sz="2400" dirty="0" smtClean="0"/>
              <a:t>value</a:t>
            </a:r>
            <a:r>
              <a:rPr lang="en-US" dirty="0" smtClean="0"/>
              <a:t>                            tens</a:t>
            </a:r>
            <a:endParaRPr lang="en-US" dirty="0"/>
          </a:p>
          <a:p>
            <a:r>
              <a:rPr lang="en-US" dirty="0"/>
              <a:t>           </a:t>
            </a:r>
            <a:r>
              <a:rPr lang="en-US" sz="2400" dirty="0" smtClean="0"/>
              <a:t>place value</a:t>
            </a:r>
            <a:r>
              <a:rPr lang="en-US" dirty="0" smtClean="0"/>
              <a:t>               hundreds</a:t>
            </a:r>
            <a:endParaRPr lang="en-US" dirty="0"/>
          </a:p>
          <a:p>
            <a:pPr>
              <a:lnSpc>
                <a:spcPct val="130000"/>
              </a:lnSpc>
            </a:pPr>
            <a:r>
              <a:rPr lang="en-US" sz="2400" dirty="0"/>
              <a:t> </a:t>
            </a:r>
            <a:r>
              <a:rPr lang="en-US" sz="2400" dirty="0" smtClean="0"/>
              <a:t>                                                                digit    </a:t>
            </a:r>
          </a:p>
          <a:p>
            <a:pPr>
              <a:lnSpc>
                <a:spcPct val="50000"/>
              </a:lnSpc>
            </a:pPr>
            <a:r>
              <a:rPr lang="en-US" sz="2400" dirty="0" smtClean="0"/>
              <a:t>                     ones</a:t>
            </a:r>
          </a:p>
          <a:p>
            <a:pPr>
              <a:lnSpc>
                <a:spcPct val="50000"/>
              </a:lnSpc>
            </a:pPr>
            <a:endParaRPr lang="en-US" sz="2400" dirty="0" smtClean="0"/>
          </a:p>
          <a:p>
            <a:r>
              <a:rPr lang="en-US" sz="2400" dirty="0" smtClean="0"/>
              <a:t>Lesson Objective: Relate 10 more, 10 less, 100 more, and 100 less to addition and subtraction of 10 and 100.</a:t>
            </a:r>
            <a:endParaRPr lang="en-US" sz="2400" dirty="0"/>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59488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engageNY_PowerPoint_Template_201106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ort_x0020_ID xmlns="d5d5c3e3-3e0e-4d49-b4fd-3aedfb26b5ee">11</Sort_x0020_I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35206FBC8BE44ABBD6A904727FD837" ma:contentTypeVersion="1" ma:contentTypeDescription="Create a new document." ma:contentTypeScope="" ma:versionID="ec9a85c75c8e9ae9d1122699165f214e">
  <xsd:schema xmlns:xsd="http://www.w3.org/2001/XMLSchema" xmlns:xs="http://www.w3.org/2001/XMLSchema" xmlns:p="http://schemas.microsoft.com/office/2006/metadata/properties" xmlns:ns2="d5d5c3e3-3e0e-4d49-b4fd-3aedfb26b5ee" targetNamespace="http://schemas.microsoft.com/office/2006/metadata/properties" ma:root="true" ma:fieldsID="b4babcd66b35adadb13f174249fb9960" ns2:_="">
    <xsd:import namespace="d5d5c3e3-3e0e-4d49-b4fd-3aedfb26b5ee"/>
    <xsd:element name="properties">
      <xsd:complexType>
        <xsd:sequence>
          <xsd:element name="documentManagement">
            <xsd:complexType>
              <xsd:all>
                <xsd:element ref="ns2:Sort_x0020_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d5c3e3-3e0e-4d49-b4fd-3aedfb26b5ee" elementFormDefault="qualified">
    <xsd:import namespace="http://schemas.microsoft.com/office/2006/documentManagement/types"/>
    <xsd:import namespace="http://schemas.microsoft.com/office/infopath/2007/PartnerControls"/>
    <xsd:element name="Sort_x0020_ID" ma:index="8" nillable="true" ma:displayName="Sort ID" ma:decimals="0" ma:internalName="Sort_x0020_ID">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162C89-4C69-4ABE-B325-FF0E73555B34}">
  <ds:schemaRefs>
    <ds:schemaRef ds:uri="http://schemas.microsoft.com/sharepoint/v3/contenttype/forms"/>
  </ds:schemaRefs>
</ds:datastoreItem>
</file>

<file path=customXml/itemProps2.xml><?xml version="1.0" encoding="utf-8"?>
<ds:datastoreItem xmlns:ds="http://schemas.openxmlformats.org/officeDocument/2006/customXml" ds:itemID="{46CBA2D9-5438-4974-ACB4-E9D0A254C4B4}">
  <ds:schemaRefs>
    <ds:schemaRef ds:uri="http://purl.org/dc/elements/1.1/"/>
    <ds:schemaRef ds:uri="http://schemas.microsoft.com/office/2006/metadata/properties"/>
    <ds:schemaRef ds:uri="http://schemas.openxmlformats.org/package/2006/metadata/core-properties"/>
    <ds:schemaRef ds:uri="http://purl.org/dc/terms/"/>
    <ds:schemaRef ds:uri="http://purl.org/dc/dcmitype/"/>
    <ds:schemaRef ds:uri="http://schemas.microsoft.com/office/2006/documentManagement/types"/>
    <ds:schemaRef ds:uri="http://schemas.microsoft.com/office/infopath/2007/PartnerControls"/>
    <ds:schemaRef ds:uri="d5d5c3e3-3e0e-4d49-b4fd-3aedfb26b5ee"/>
    <ds:schemaRef ds:uri="http://www.w3.org/XML/1998/namespace"/>
  </ds:schemaRefs>
</ds:datastoreItem>
</file>

<file path=customXml/itemProps3.xml><?xml version="1.0" encoding="utf-8"?>
<ds:datastoreItem xmlns:ds="http://schemas.openxmlformats.org/officeDocument/2006/customXml" ds:itemID="{CD5F18F3-CDB9-4F8B-BB60-095AA00DC9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d5c3e3-3e0e-4d49-b4fd-3aedfb26b5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engageNY_PowerPoint_Template_20110624.thmx</Template>
  <TotalTime>23418</TotalTime>
  <Words>5423</Words>
  <Application>Microsoft Office PowerPoint</Application>
  <PresentationFormat>On-screen Show (4:3)</PresentationFormat>
  <Paragraphs>1019</Paragraphs>
  <Slides>47</Slides>
  <Notes>47</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engageNY_PowerPoint_Template_20110624</vt:lpstr>
      <vt:lpstr>A Story of Units</vt:lpstr>
      <vt:lpstr>Session Objectives</vt:lpstr>
      <vt:lpstr>Agenda</vt:lpstr>
      <vt:lpstr>Curriculum Overview of A Story of Units</vt:lpstr>
      <vt:lpstr>Building Towards the Algorithm: Base-Ten Structure</vt:lpstr>
      <vt:lpstr>Module Overview</vt:lpstr>
      <vt:lpstr>Agenda</vt:lpstr>
      <vt:lpstr>Topic A</vt:lpstr>
      <vt:lpstr>What is the importance of place value language?</vt:lpstr>
      <vt:lpstr>Lesson 1 </vt:lpstr>
      <vt:lpstr>How does place value understanding lead to flexible thinking?</vt:lpstr>
      <vt:lpstr>Lesson 2</vt:lpstr>
      <vt:lpstr>How is the make a ten strategy helpful when composing a new hundred?</vt:lpstr>
      <vt:lpstr>Lesson 3 </vt:lpstr>
      <vt:lpstr>How can we decompose numbers to make subtraction easier?</vt:lpstr>
      <vt:lpstr>Lesson 4</vt:lpstr>
      <vt:lpstr>How do students look for and make use of structure?</vt:lpstr>
      <vt:lpstr>Lesson 5</vt:lpstr>
      <vt:lpstr>What exactly is compensation?</vt:lpstr>
      <vt:lpstr>Lesson 6</vt:lpstr>
      <vt:lpstr>How does sharing strategies improve student learning?</vt:lpstr>
      <vt:lpstr>Lesson 7</vt:lpstr>
      <vt:lpstr>Topic B</vt:lpstr>
      <vt:lpstr>Did we make a new ten? Did we make a new hundred?</vt:lpstr>
      <vt:lpstr>Lessons 8-9</vt:lpstr>
      <vt:lpstr>Why is it important to move from concrete to pictorial?</vt:lpstr>
      <vt:lpstr>Lessons 10-11</vt:lpstr>
      <vt:lpstr>The value of flexible thinking.</vt:lpstr>
      <vt:lpstr>Lesson 12</vt:lpstr>
      <vt:lpstr>Topic C</vt:lpstr>
      <vt:lpstr>What is the purpose of the magnifying glass?</vt:lpstr>
      <vt:lpstr>Lesson 13</vt:lpstr>
      <vt:lpstr>How can we use addition to explain why a subtraction method works?</vt:lpstr>
      <vt:lpstr>Lessons 14-15</vt:lpstr>
      <vt:lpstr>What is the most efficient way to subtract from a multiple of 100?</vt:lpstr>
      <vt:lpstr>Lessons 16-17</vt:lpstr>
      <vt:lpstr>Is there one right strategy?</vt:lpstr>
      <vt:lpstr>Lesson 18</vt:lpstr>
      <vt:lpstr>Topic D</vt:lpstr>
      <vt:lpstr>Which solution strategies are fastest and easiest for you?</vt:lpstr>
      <vt:lpstr>Lessons 19-20</vt:lpstr>
      <vt:lpstr>Lesson Preparation and Demonstration</vt:lpstr>
      <vt:lpstr>Fluency</vt:lpstr>
      <vt:lpstr>Application Problems</vt:lpstr>
      <vt:lpstr>Agenda</vt:lpstr>
      <vt:lpstr>Biggest Takeaway</vt:lpstr>
      <vt:lpstr>Key Points</vt:lpstr>
    </vt:vector>
  </TitlesOfParts>
  <Company>Something Digital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Kaye</dc:creator>
  <cp:lastModifiedBy>Erin</cp:lastModifiedBy>
  <cp:revision>907</cp:revision>
  <cp:lastPrinted>2013-07-31T12:50:43Z</cp:lastPrinted>
  <dcterms:created xsi:type="dcterms:W3CDTF">2011-06-29T20:45:58Z</dcterms:created>
  <dcterms:modified xsi:type="dcterms:W3CDTF">2013-12-09T03:56:54Z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0x0101008735206FBC8BE44ABBD6A904727FD837</vt:lpwstr>
  </property>
</Properties>
</file>