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6" r:id="rId5"/>
    <p:sldId id="264" r:id="rId6"/>
    <p:sldId id="445" r:id="rId7"/>
    <p:sldId id="437" r:id="rId8"/>
    <p:sldId id="470" r:id="rId9"/>
    <p:sldId id="471" r:id="rId10"/>
    <p:sldId id="450" r:id="rId11"/>
    <p:sldId id="451" r:id="rId12"/>
    <p:sldId id="454" r:id="rId13"/>
    <p:sldId id="462" r:id="rId14"/>
    <p:sldId id="452" r:id="rId15"/>
    <p:sldId id="459" r:id="rId16"/>
    <p:sldId id="456" r:id="rId17"/>
    <p:sldId id="460"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9" r:id="rId32"/>
    <p:sldId id="488" r:id="rId33"/>
    <p:sldId id="455" r:id="rId34"/>
    <p:sldId id="464" r:id="rId35"/>
    <p:sldId id="465" r:id="rId36"/>
    <p:sldId id="472" r:id="rId37"/>
    <p:sldId id="469" r:id="rId38"/>
    <p:sldId id="466" r:id="rId39"/>
    <p:sldId id="467" r:id="rId40"/>
    <p:sldId id="490" r:id="rId41"/>
    <p:sldId id="463" r:id="rId42"/>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xmlns="">
        <p15:guide id="1" orient="horz" pos="2160">
          <p15:clr>
            <a:srgbClr val="A4A3A4"/>
          </p15:clr>
        </p15:guide>
        <p15:guide id="2" pos="524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83C"/>
    <a:srgbClr val="0A668B"/>
    <a:srgbClr val="404040"/>
    <a:srgbClr val="B38395"/>
    <a:srgbClr val="CFB1BC"/>
    <a:srgbClr val="BC91A1"/>
    <a:srgbClr val="C59FAD"/>
    <a:srgbClr val="AD949C"/>
    <a:srgbClr val="0A2D6B"/>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97" autoAdjust="0"/>
    <p:restoredTop sz="78891" autoAdjust="0"/>
  </p:normalViewPr>
  <p:slideViewPr>
    <p:cSldViewPr snapToGrid="0" snapToObjects="1">
      <p:cViewPr varScale="1">
        <p:scale>
          <a:sx n="53" d="100"/>
          <a:sy n="53" d="100"/>
        </p:scale>
        <p:origin x="-1530" y="-102"/>
      </p:cViewPr>
      <p:guideLst>
        <p:guide orient="horz" pos="2160"/>
        <p:guide pos="5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6384"/>
    </p:cViewPr>
  </p:sorterViewPr>
  <p:notesViewPr>
    <p:cSldViewPr snapToGrid="0" snapToObjects="1">
      <p:cViewPr>
        <p:scale>
          <a:sx n="100" d="100"/>
          <a:sy n="100" d="100"/>
        </p:scale>
        <p:origin x="-926" y="138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dirty="0"/>
              <a:t>Grade K – Module 3</a:t>
            </a:r>
          </a:p>
          <a:p>
            <a:pPr>
              <a:defRPr/>
            </a:pPr>
            <a:r>
              <a:rPr lang="en-US" sz="1200" dirty="0"/>
              <a:t>Module Focus Session</a:t>
            </a:r>
          </a:p>
          <a:p>
            <a:pPr>
              <a:defRPr/>
            </a:pPr>
            <a:endParaRPr lang="en-US" sz="1200" dirty="0" smtClean="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4" name="Header Placeholder 3"/>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baseline="0" dirty="0" smtClean="0"/>
              <a:t>November 2013</a:t>
            </a:r>
          </a:p>
          <a:p>
            <a:pPr>
              <a:defRPr/>
            </a:pPr>
            <a:r>
              <a:rPr lang="en-US" baseline="0" dirty="0" smtClean="0"/>
              <a:t>Network Teams Institute</a:t>
            </a:r>
            <a:endParaRPr lang="en-US" baseline="0"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dirty="0" smtClean="0"/>
              <a:t>November 2013</a:t>
            </a:r>
          </a:p>
          <a:p>
            <a:pPr>
              <a:defRPr/>
            </a:pPr>
            <a:r>
              <a:rPr lang="en-US" dirty="0" smtClean="0"/>
              <a:t>Network Teams Institute</a:t>
            </a:r>
            <a:endParaRPr lang="en-US" dirty="0"/>
          </a:p>
        </p:txBody>
      </p:sp>
      <p:sp>
        <p:nvSpPr>
          <p:cNvPr id="286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dirty="0" smtClean="0"/>
              <a:t>Grade K – Module 3</a:t>
            </a:r>
          </a:p>
          <a:p>
            <a:pPr>
              <a:defRPr/>
            </a:pPr>
            <a:r>
              <a:rPr lang="en-US" dirty="0" smtClean="0"/>
              <a:t>Module Focus Session</a:t>
            </a:r>
          </a:p>
          <a:p>
            <a:pPr>
              <a:defRPr/>
            </a:pPr>
            <a:endParaRPr lang="en-US" dirty="0" smtClean="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b="1" i="1" dirty="0"/>
              <a:t>NOTE THAT THIS SESSION IS </a:t>
            </a:r>
            <a:r>
              <a:rPr lang="en-US" b="1" i="1" dirty="0" smtClean="0"/>
              <a:t>DESIGNED TO </a:t>
            </a:r>
            <a:r>
              <a:rPr lang="en-US" b="1" i="1" dirty="0"/>
              <a:t>BE</a:t>
            </a:r>
            <a:r>
              <a:rPr lang="en-US" b="1" i="1" dirty="0">
                <a:solidFill>
                  <a:srgbClr val="FF0000"/>
                </a:solidFill>
              </a:rPr>
              <a:t> </a:t>
            </a:r>
            <a:r>
              <a:rPr lang="en-US" b="1" i="1" dirty="0" smtClean="0"/>
              <a:t>4 HOURS and 6 MINUTES </a:t>
            </a:r>
            <a:r>
              <a:rPr lang="en-US" b="1" i="1" dirty="0"/>
              <a:t>IN </a:t>
            </a:r>
            <a:r>
              <a:rPr lang="en-US" b="1" i="1" dirty="0" smtClean="0"/>
              <a:t>LENGTH.</a:t>
            </a:r>
            <a:endParaRPr lang="en-US" b="1" i="1" dirty="0"/>
          </a:p>
          <a:p>
            <a:pPr>
              <a:defRPr/>
            </a:pPr>
            <a:endParaRPr lang="en-US" b="1" dirty="0" smtClean="0"/>
          </a:p>
          <a:p>
            <a:pPr>
              <a:defRPr/>
            </a:pPr>
            <a:r>
              <a:rPr lang="en-US" b="1" i="1" dirty="0"/>
              <a:t>Turnkey Materials Provided in Addition to PowerPoint:</a:t>
            </a:r>
          </a:p>
          <a:p>
            <a:pPr marL="290513" indent="-171450">
              <a:buFont typeface="Arial" pitchFamily="34" charset="0"/>
              <a:buChar char="•"/>
            </a:pPr>
            <a:r>
              <a:rPr lang="en-US" b="1" i="1" dirty="0">
                <a:solidFill>
                  <a:srgbClr val="FF0000"/>
                </a:solidFill>
              </a:rPr>
              <a:t>Grade K—Module </a:t>
            </a:r>
            <a:r>
              <a:rPr lang="en-US" b="1" i="1" dirty="0" smtClean="0">
                <a:solidFill>
                  <a:srgbClr val="FF0000"/>
                </a:solidFill>
              </a:rPr>
              <a:t>3</a:t>
            </a:r>
            <a:endParaRPr lang="en-US" b="1" i="1" dirty="0">
              <a:solidFill>
                <a:srgbClr val="FF0000"/>
              </a:solidFill>
            </a:endParaRPr>
          </a:p>
          <a:p>
            <a:pPr marL="290513" indent="-171450">
              <a:buFont typeface="Arial" pitchFamily="34" charset="0"/>
              <a:buChar char="•"/>
            </a:pPr>
            <a:r>
              <a:rPr lang="en-US" b="1" i="1" dirty="0">
                <a:solidFill>
                  <a:srgbClr val="FF0000"/>
                </a:solidFill>
              </a:rPr>
              <a:t>Video Clip:  Common Core Video Series: Grade K Module </a:t>
            </a:r>
            <a:r>
              <a:rPr lang="en-US" b="1" i="1" dirty="0" smtClean="0">
                <a:solidFill>
                  <a:srgbClr val="FF0000"/>
                </a:solidFill>
              </a:rPr>
              <a:t>3 </a:t>
            </a:r>
            <a:r>
              <a:rPr lang="en-US" b="1" i="1" dirty="0">
                <a:solidFill>
                  <a:srgbClr val="FF0000"/>
                </a:solidFill>
              </a:rPr>
              <a:t>Mathematics – </a:t>
            </a:r>
            <a:r>
              <a:rPr lang="en-US" b="1" i="1" dirty="0" smtClean="0">
                <a:solidFill>
                  <a:srgbClr val="FF0000"/>
                </a:solidFill>
              </a:rPr>
              <a:t>Lesson 1</a:t>
            </a:r>
            <a:endParaRPr lang="en-US" b="1" i="1" dirty="0"/>
          </a:p>
          <a:p>
            <a:pPr marL="290513" indent="-171450">
              <a:buFont typeface="Arial" pitchFamily="34" charset="0"/>
              <a:buChar char="•"/>
            </a:pPr>
            <a:r>
              <a:rPr lang="en-US" b="1" i="1" dirty="0">
                <a:solidFill>
                  <a:srgbClr val="FF0000"/>
                </a:solidFill>
              </a:rPr>
              <a:t>GK-M2- Module Overview </a:t>
            </a:r>
            <a:r>
              <a:rPr lang="en-US" b="1" i="1" dirty="0" smtClean="0">
                <a:solidFill>
                  <a:srgbClr val="FF0000"/>
                </a:solidFill>
              </a:rPr>
              <a:t>Handout</a:t>
            </a:r>
          </a:p>
          <a:p>
            <a:pPr marL="290513" indent="-171450">
              <a:buFont typeface="Arial" pitchFamily="34" charset="0"/>
              <a:buChar char="•"/>
            </a:pPr>
            <a:r>
              <a:rPr lang="en-US" b="1" i="1" dirty="0" smtClean="0">
                <a:solidFill>
                  <a:srgbClr val="FF0000"/>
                </a:solidFill>
              </a:rPr>
              <a:t>Sprint Progressions document for GK-M3</a:t>
            </a:r>
            <a:endParaRPr lang="en-US" b="1" i="1" dirty="0">
              <a:solidFill>
                <a:srgbClr val="FF0000"/>
              </a:solidFill>
            </a:endParaRPr>
          </a:p>
          <a:p>
            <a:pPr>
              <a:defRPr/>
            </a:pPr>
            <a:r>
              <a:rPr lang="en-US" b="1" i="1" dirty="0"/>
              <a:t>Additional Suggested Resources:</a:t>
            </a:r>
          </a:p>
          <a:p>
            <a:pPr marL="290513" indent="-171450">
              <a:buFont typeface="Arial" pitchFamily="34" charset="0"/>
              <a:buChar char="•"/>
            </a:pPr>
            <a:r>
              <a:rPr lang="en-US" b="1" i="1" dirty="0" smtClean="0"/>
              <a:t>Geometric Measurement </a:t>
            </a:r>
            <a:r>
              <a:rPr lang="en-US" b="1" i="1" dirty="0"/>
              <a:t>Progression Document</a:t>
            </a:r>
          </a:p>
          <a:p>
            <a:pPr marL="290513" indent="-171450">
              <a:buFont typeface="Arial" pitchFamily="34" charset="0"/>
              <a:buChar char="•"/>
            </a:pPr>
            <a:r>
              <a:rPr lang="en-US" b="1" i="1" dirty="0"/>
              <a:t>A Story of Units:  A Curriculum Overview for Grades P-5</a:t>
            </a:r>
          </a:p>
          <a:p>
            <a:pPr marL="290513" indent="-171450">
              <a:buFont typeface="Arial" pitchFamily="34" charset="0"/>
              <a:buChar char="•"/>
            </a:pPr>
            <a:r>
              <a:rPr lang="en-US" b="1" i="1" dirty="0"/>
              <a:t>How to Implement A Story of Units</a:t>
            </a:r>
          </a:p>
          <a:p>
            <a:pPr>
              <a:defRPr/>
            </a:pPr>
            <a:endParaRPr lang="en-US" b="0" dirty="0" smtClean="0"/>
          </a:p>
          <a:p>
            <a:pPr>
              <a:defRPr/>
            </a:pPr>
            <a:r>
              <a:rPr lang="en-US" b="0" dirty="0" smtClean="0"/>
              <a:t>Welcome!  In this module</a:t>
            </a:r>
            <a:r>
              <a:rPr lang="en-US" b="0" baseline="0" dirty="0" smtClean="0"/>
              <a:t> focus session, we will examine Grade K – Module 3.</a:t>
            </a:r>
            <a:endParaRPr lang="en-US" b="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Session PowerPoint</a:t>
            </a:r>
            <a:endParaRPr lang="en-US" sz="1100" baseline="0" dirty="0"/>
          </a:p>
        </p:txBody>
      </p:sp>
      <p:sp>
        <p:nvSpPr>
          <p:cNvPr id="5" name="Date Placeholder 4"/>
          <p:cNvSpPr>
            <a:spLocks noGrp="1"/>
          </p:cNvSpPr>
          <p:nvPr>
            <p:ph type="dt" idx="11"/>
          </p:nvPr>
        </p:nvSpPr>
        <p:spPr/>
        <p:txBody>
          <a:bodyPr/>
          <a:lstStyle/>
          <a:p>
            <a:pPr>
              <a:defRPr/>
            </a:pPr>
            <a:r>
              <a:rPr lang="en-US" dirty="0"/>
              <a:t>Grade K – Module 3</a:t>
            </a:r>
          </a:p>
          <a:p>
            <a:pPr>
              <a:defRPr/>
            </a:pPr>
            <a:r>
              <a:rPr lang="en-US" dirty="0"/>
              <a:t>Module Focus Session</a:t>
            </a:r>
          </a:p>
          <a:p>
            <a:pPr>
              <a:defRPr/>
            </a:pPr>
            <a:endParaRPr lang="en-US" dirty="0" smtClean="0"/>
          </a:p>
          <a:p>
            <a:pPr>
              <a:defRPr/>
            </a:pPr>
            <a:r>
              <a:rPr lang="en-US" smtClean="0"/>
              <a:t> </a:t>
            </a:r>
            <a:endParaRPr lang="en-US" dirty="0"/>
          </a:p>
        </p:txBody>
      </p:sp>
      <p:sp>
        <p:nvSpPr>
          <p:cNvPr id="6" name="Header Placeholder 5"/>
          <p:cNvSpPr>
            <a:spLocks noGrp="1"/>
          </p:cNvSpPr>
          <p:nvPr>
            <p:ph type="hdr" sz="quarter" idx="12"/>
          </p:nvPr>
        </p:nvSpPr>
        <p:spPr/>
        <p:txBody>
          <a:bodyPr/>
          <a:lstStyle/>
          <a:p>
            <a:pPr>
              <a:defRPr/>
            </a:pPr>
            <a:r>
              <a:rPr lang="en-US" dirty="0" smtClean="0"/>
              <a:t>November 2013</a:t>
            </a:r>
            <a:endParaRPr lang="en-US" dirty="0"/>
          </a:p>
          <a:p>
            <a:pPr>
              <a:defRPr/>
            </a:pPr>
            <a:r>
              <a:rPr lang="en-US" dirty="0" smtClean="0"/>
              <a:t>Network Team Institute</a:t>
            </a:r>
            <a:endParaRPr lang="en-US" dirty="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a:t>Assign these portions of lessons </a:t>
            </a:r>
            <a:r>
              <a:rPr lang="en-US" dirty="0" smtClean="0"/>
              <a:t>16, 20, 26 </a:t>
            </a:r>
            <a:r>
              <a:rPr lang="en-US" dirty="0"/>
              <a:t>to </a:t>
            </a:r>
            <a:r>
              <a:rPr lang="en-US" dirty="0" smtClean="0"/>
              <a:t>three </a:t>
            </a:r>
            <a:r>
              <a:rPr lang="en-US" dirty="0"/>
              <a:t>tables to demonstrate.  (1 participant “teacher” will teach to the rest of their </a:t>
            </a:r>
            <a:r>
              <a:rPr lang="en-US" dirty="0" smtClean="0"/>
              <a:t>table)</a:t>
            </a:r>
            <a:endParaRPr lang="en-US" dirty="0"/>
          </a:p>
          <a:p>
            <a:r>
              <a:rPr lang="en-US" dirty="0" smtClean="0"/>
              <a:t>Lesson 16 Application Problem, Concept Development and Debrief </a:t>
            </a:r>
            <a:endParaRPr lang="en-US" dirty="0"/>
          </a:p>
          <a:p>
            <a:r>
              <a:rPr lang="en-US" dirty="0"/>
              <a:t>Lesson </a:t>
            </a:r>
            <a:r>
              <a:rPr lang="en-US" dirty="0" smtClean="0"/>
              <a:t>20 </a:t>
            </a:r>
            <a:r>
              <a:rPr lang="en-US" dirty="0"/>
              <a:t>Application </a:t>
            </a:r>
            <a:r>
              <a:rPr lang="en-US" dirty="0" smtClean="0"/>
              <a:t>Problem </a:t>
            </a:r>
            <a:r>
              <a:rPr lang="en-US" dirty="0"/>
              <a:t>and CD</a:t>
            </a:r>
          </a:p>
          <a:p>
            <a:r>
              <a:rPr lang="en-US" dirty="0"/>
              <a:t>Lesson </a:t>
            </a:r>
            <a:r>
              <a:rPr lang="en-US" dirty="0" smtClean="0"/>
              <a:t>26 </a:t>
            </a:r>
            <a:r>
              <a:rPr lang="en-US" dirty="0"/>
              <a:t>CD and </a:t>
            </a:r>
            <a:r>
              <a:rPr lang="en-US" dirty="0" smtClean="0"/>
              <a:t>PS and Debrief</a:t>
            </a:r>
          </a:p>
          <a:p>
            <a:endParaRPr lang="en-US" dirty="0"/>
          </a:p>
          <a:p>
            <a:r>
              <a:rPr lang="en-US" dirty="0"/>
              <a:t>1)  1 teacher at each table will have 10 minutes to prepare their table demonstration.</a:t>
            </a:r>
          </a:p>
          <a:p>
            <a:pPr marL="228600" indent="-228600">
              <a:buAutoNum type="arabicParenR" startAt="2"/>
            </a:pPr>
            <a:r>
              <a:rPr lang="en-US" dirty="0"/>
              <a:t>All other participants are reading the </a:t>
            </a:r>
            <a:r>
              <a:rPr lang="en-US" dirty="0" smtClean="0"/>
              <a:t>5 </a:t>
            </a:r>
            <a:r>
              <a:rPr lang="en-US" dirty="0"/>
              <a:t>lessons silently for 10 minutes.</a:t>
            </a:r>
          </a:p>
          <a:p>
            <a:pPr marL="228600" indent="-228600">
              <a:buAutoNum type="arabicParenR" startAt="2"/>
            </a:pPr>
            <a:r>
              <a:rPr lang="en-US" dirty="0"/>
              <a:t>As the demo lesson is being presented the rest of the room gathers around the demo teacher and table students.</a:t>
            </a:r>
          </a:p>
          <a:p>
            <a:endParaRPr lang="en-US" dirty="0"/>
          </a:p>
          <a:p>
            <a:r>
              <a:rPr lang="en-US" b="1" i="1" dirty="0" smtClean="0"/>
              <a:t>Note to facilitator</a:t>
            </a:r>
            <a:r>
              <a:rPr lang="en-US" i="1" dirty="0" smtClean="0"/>
              <a:t>:  Depending on how many participants you have you might split the lessons between pairs of “teachers” to teach to the whole room (if you have a small group) or you can split the components of each lesson (if you have a large group).</a:t>
            </a:r>
            <a:endParaRPr lang="en-US" i="1" dirty="0"/>
          </a:p>
          <a:p>
            <a:endParaRPr lang="en-US" dirty="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GK-M3 Lesson 16</a:t>
            </a:r>
          </a:p>
          <a:p>
            <a:pPr marL="458788" lvl="1" indent="-285750">
              <a:buFont typeface="Arial" pitchFamily="34" charset="0"/>
              <a:buChar char="•"/>
              <a:tabLst/>
            </a:pPr>
            <a:r>
              <a:rPr lang="en-US" sz="1100" baseline="0" dirty="0" smtClean="0"/>
              <a:t>GK-M3 Lesson 20</a:t>
            </a:r>
          </a:p>
          <a:p>
            <a:pPr marL="458788" lvl="1" indent="-285750">
              <a:buFont typeface="Arial" pitchFamily="34" charset="0"/>
              <a:buChar char="•"/>
              <a:tabLst/>
            </a:pPr>
            <a:r>
              <a:rPr lang="en-US" sz="1100" baseline="0" dirty="0" smtClean="0"/>
              <a:t>GK-M3 Lesson 26</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Demonstration of Application problem, Concept Development, Problem Set, and Debrief of Lesson 12 by facilitator.  </a:t>
            </a:r>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800" dirty="0"/>
              <a:t>3 balances</a:t>
            </a:r>
          </a:p>
          <a:p>
            <a:pPr marL="458788" lvl="1" indent="-285750">
              <a:buFont typeface="Arial" pitchFamily="34" charset="0"/>
              <a:buChar char="•"/>
              <a:tabLst/>
            </a:pPr>
            <a:r>
              <a:rPr lang="en-US" sz="1800" dirty="0"/>
              <a:t>Marker/2 pennies</a:t>
            </a:r>
          </a:p>
          <a:p>
            <a:pPr marL="458788" lvl="1" indent="-285750">
              <a:buFont typeface="Arial" pitchFamily="34" charset="0"/>
              <a:buChar char="•"/>
              <a:tabLst/>
            </a:pPr>
            <a:r>
              <a:rPr lang="en-US" sz="1800" dirty="0"/>
              <a:t>Small bag, linking cubes, counters beans/per pair, 3 pairs</a:t>
            </a:r>
          </a:p>
          <a:p>
            <a:pPr marL="458788" lvl="1" indent="-285750">
              <a:buFont typeface="Arial" pitchFamily="34" charset="0"/>
              <a:buChar char="•"/>
              <a:tabLst/>
            </a:pPr>
            <a:r>
              <a:rPr lang="en-US" sz="1800" dirty="0"/>
              <a:t>Recording sheet/problem set (same)</a:t>
            </a:r>
          </a:p>
          <a:p>
            <a:pPr marL="458788" lvl="1" indent="-285750">
              <a:buFont typeface="Arial" pitchFamily="34" charset="0"/>
              <a:buChar char="•"/>
              <a:tabLst/>
            </a:pPr>
            <a:r>
              <a:rPr lang="en-US" sz="1800" dirty="0"/>
              <a:t>A few classroom objects </a:t>
            </a:r>
          </a:p>
          <a:p>
            <a:endParaRPr lang="en-US" sz="1800" dirty="0" smtClean="0"/>
          </a:p>
        </p:txBody>
      </p:sp>
    </p:spTree>
    <p:extLst>
      <p:ext uri="{BB962C8B-B14F-4D97-AF65-F5344CB8AC3E}">
        <p14:creationId xmlns:p14="http://schemas.microsoft.com/office/powerpoint/2010/main" val="154719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100" b="1" u="sng" baseline="0" dirty="0" smtClean="0"/>
              <a:t>Debrief of LESSON 12</a:t>
            </a:r>
          </a:p>
          <a:p>
            <a:r>
              <a:rPr lang="en-US" sz="1100" baseline="0" dirty="0" smtClean="0"/>
              <a:t>How does this lesson compare with lesson 10 wherein the students used only penny units to measure different objects?</a:t>
            </a:r>
          </a:p>
          <a:p>
            <a:r>
              <a:rPr lang="en-US" sz="1100" dirty="0">
                <a:solidFill>
                  <a:srgbClr val="FF0000"/>
                </a:solidFill>
              </a:rPr>
              <a:t>Using one unit, the penny, assigns a number to a magnitude of some attribute (in this case weight) shared by some class of objects without the complexity of mixing units (1 hour 30 minutes = 90minutes = 1 ½ hours)</a:t>
            </a:r>
          </a:p>
          <a:p>
            <a:r>
              <a:rPr lang="en-US" sz="1100" i="1" u="sng" dirty="0" smtClean="0"/>
              <a:t>The </a:t>
            </a:r>
            <a:r>
              <a:rPr lang="en-US" sz="1100" i="1" u="sng" dirty="0"/>
              <a:t>quotes below are excerpts taken from the Geometric Measurement progressions document.  These portions of the progressions document pertain to the mathematical concepts each lesson is written from.  </a:t>
            </a:r>
            <a:endParaRPr lang="en-US" sz="1100" dirty="0" smtClean="0"/>
          </a:p>
          <a:p>
            <a:r>
              <a:rPr lang="en-US" sz="1100" dirty="0" smtClean="0"/>
              <a:t>“Both in measurement and in estimation,</a:t>
            </a:r>
            <a:r>
              <a:rPr lang="en-US" sz="1100" baseline="0" dirty="0" smtClean="0"/>
              <a:t> the concept of unit is crucial.” </a:t>
            </a:r>
            <a:r>
              <a:rPr lang="en-US" sz="1100" dirty="0"/>
              <a:t>(p. </a:t>
            </a:r>
            <a:r>
              <a:rPr lang="en-US" sz="1100" dirty="0" smtClean="0"/>
              <a:t>3 </a:t>
            </a:r>
            <a:r>
              <a:rPr lang="en-US" sz="1100" dirty="0"/>
              <a:t>geometric measurement progressions</a:t>
            </a:r>
            <a:r>
              <a:rPr lang="en-US" sz="1100" dirty="0" smtClean="0"/>
              <a:t>)</a:t>
            </a:r>
          </a:p>
          <a:p>
            <a:r>
              <a:rPr lang="en-US" sz="1100" dirty="0" smtClean="0"/>
              <a:t>“Geometric measurement connects the two most critical domains of early mathematics, geometry and number, with each providing conceptual support to the other.  Measurement is central to other areas of mathematics (e.g., laying a sensory and conceptual foundation for arithmetic with fractions</a:t>
            </a:r>
            <a:r>
              <a:rPr lang="en-US" sz="1100" dirty="0"/>
              <a:t>)” (p. </a:t>
            </a:r>
            <a:r>
              <a:rPr lang="en-US" sz="1100" dirty="0" smtClean="0"/>
              <a:t>1 </a:t>
            </a:r>
            <a:r>
              <a:rPr lang="en-US" sz="1100" dirty="0"/>
              <a:t>geometric measurement progressions)</a:t>
            </a:r>
          </a:p>
          <a:p>
            <a:endParaRPr lang="en-US" dirty="0" smtClean="0"/>
          </a:p>
          <a:p>
            <a:r>
              <a:rPr lang="en-US" dirty="0"/>
              <a:t>Equal units is a foundational mathematical concept in problem solving, fractions, and tape diagrams to name a few</a:t>
            </a:r>
            <a:r>
              <a:rPr lang="en-US" dirty="0" smtClean="0"/>
              <a:t>.</a:t>
            </a:r>
          </a:p>
          <a:p>
            <a:r>
              <a:rPr lang="en-US" dirty="0" smtClean="0"/>
              <a:t>THE </a:t>
            </a:r>
            <a:r>
              <a:rPr lang="en-US" dirty="0"/>
              <a:t>UNIT </a:t>
            </a:r>
            <a:r>
              <a:rPr lang="en-US" dirty="0" smtClean="0"/>
              <a:t>MATTERS</a:t>
            </a:r>
            <a:endParaRPr lang="en-US" baseline="0" dirty="0" smtClean="0"/>
          </a:p>
          <a:p>
            <a:r>
              <a:rPr lang="en-US" baseline="0" dirty="0" smtClean="0"/>
              <a:t>A. 1 = ½ + ½ (It only takes 2 half units to equal a whole because halves are bigger than fourths)  </a:t>
            </a:r>
          </a:p>
          <a:p>
            <a:r>
              <a:rPr lang="en-US" baseline="0" dirty="0" smtClean="0"/>
              <a:t>     1 = ¼ + ¼ + ¼ + ¼ </a:t>
            </a:r>
            <a:r>
              <a:rPr lang="en-US" sz="1100" baseline="0" dirty="0" smtClean="0"/>
              <a:t>(It takes 4 quarter units to equal a whole because quarters are smaller than halves)</a:t>
            </a:r>
            <a:r>
              <a:rPr lang="en-US" dirty="0" smtClean="0"/>
              <a:t>  </a:t>
            </a:r>
          </a:p>
          <a:p>
            <a:r>
              <a:rPr lang="en-US" dirty="0" smtClean="0"/>
              <a:t>Lesson 12 concretely lays the foundation for this thinking by using a balance to show that it takes 6 cubes to equal the weight of the marker compared to 10 beans because the cubes are heavier than the beans.  </a:t>
            </a:r>
            <a:endParaRPr lang="en-US" baseline="0" dirty="0" smtClean="0"/>
          </a:p>
          <a:p>
            <a:endParaRPr lang="en-US" dirty="0" smtClean="0"/>
          </a:p>
          <a:p>
            <a:pPr marL="228600" indent="-228600">
              <a:buAutoNum type="alphaUcPeriod" startAt="2"/>
            </a:pPr>
            <a:r>
              <a:rPr lang="en-US" dirty="0" smtClean="0"/>
              <a:t>Lesson 12 also demonstrates that c</a:t>
            </a:r>
            <a:r>
              <a:rPr lang="en-US" baseline="0" dirty="0" smtClean="0"/>
              <a:t>ubes and beans</a:t>
            </a:r>
            <a:r>
              <a:rPr lang="en-US" dirty="0" smtClean="0"/>
              <a:t> can’t be </a:t>
            </a:r>
            <a:r>
              <a:rPr lang="en-US" dirty="0" err="1" smtClean="0"/>
              <a:t>usedtogether</a:t>
            </a:r>
            <a:r>
              <a:rPr lang="en-US" baseline="0" dirty="0" smtClean="0"/>
              <a:t> to measure the weight of the marker,</a:t>
            </a:r>
            <a:r>
              <a:rPr lang="en-US" dirty="0" smtClean="0"/>
              <a:t> because they are unlike units.   This is a foundational understanding when</a:t>
            </a:r>
            <a:r>
              <a:rPr lang="en-US" baseline="0" dirty="0" smtClean="0"/>
              <a:t> adding</a:t>
            </a:r>
            <a:r>
              <a:rPr lang="en-US" dirty="0" smtClean="0"/>
              <a:t> or subtracting </a:t>
            </a:r>
            <a:r>
              <a:rPr lang="en-US" baseline="0" dirty="0" smtClean="0"/>
              <a:t>unlike fractions</a:t>
            </a:r>
            <a:r>
              <a:rPr lang="en-US" dirty="0" smtClean="0"/>
              <a:t> together,</a:t>
            </a:r>
            <a:r>
              <a:rPr lang="en-US" baseline="0" dirty="0" smtClean="0"/>
              <a:t> you need to find a common denominator or common unit.</a:t>
            </a:r>
          </a:p>
          <a:p>
            <a:pPr marL="228600" indent="-228600">
              <a:buAutoNum type="alphaUcPeriod" startAt="2"/>
            </a:pPr>
            <a:endParaRPr lang="en-US" baseline="0" dirty="0" smtClean="0"/>
          </a:p>
          <a:p>
            <a:pPr marL="228600" indent="-228600">
              <a:buAutoNum type="alphaUcPeriod" startAt="2"/>
            </a:pPr>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a:t>
            </a:r>
            <a:r>
              <a:rPr lang="en-US" sz="1800" baseline="0" dirty="0"/>
              <a:t> </a:t>
            </a:r>
            <a:r>
              <a:rPr lang="en-US" sz="1800" dirty="0" smtClean="0"/>
              <a:t>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3 balances</a:t>
            </a:r>
          </a:p>
          <a:p>
            <a:pPr marL="458788" lvl="1" indent="-285750">
              <a:buFont typeface="Arial" pitchFamily="34" charset="0"/>
              <a:buChar char="•"/>
              <a:tabLst/>
            </a:pPr>
            <a:r>
              <a:rPr lang="en-US" sz="1100" baseline="0" dirty="0" smtClean="0"/>
              <a:t>Marker/2 pennies</a:t>
            </a:r>
          </a:p>
          <a:p>
            <a:pPr marL="458788" lvl="1" indent="-285750">
              <a:buFont typeface="Arial" pitchFamily="34" charset="0"/>
              <a:buChar char="•"/>
              <a:tabLst/>
            </a:pPr>
            <a:r>
              <a:rPr lang="en-US" sz="1100" baseline="0" dirty="0" smtClean="0"/>
              <a:t>Small bag, linking cubes, counters beans/per pair, 3 pairs</a:t>
            </a:r>
          </a:p>
          <a:p>
            <a:pPr marL="458788" lvl="1" indent="-285750">
              <a:buFont typeface="Arial" pitchFamily="34" charset="0"/>
              <a:buChar char="•"/>
              <a:tabLst/>
            </a:pPr>
            <a:r>
              <a:rPr lang="en-US" sz="1100" baseline="0" dirty="0" smtClean="0"/>
              <a:t>Recording sheet/problem set (same)</a:t>
            </a:r>
          </a:p>
          <a:p>
            <a:pPr marL="458788" lvl="1" indent="-285750">
              <a:buFont typeface="Arial" pitchFamily="34" charset="0"/>
              <a:buChar char="•"/>
              <a:tabLst/>
            </a:pPr>
            <a:r>
              <a:rPr lang="en-US" sz="1100" baseline="0" dirty="0" smtClean="0"/>
              <a:t>A few classroom objects </a:t>
            </a:r>
          </a:p>
          <a:p>
            <a:pPr marL="458788" lvl="1" indent="-285750">
              <a:buFont typeface="Arial" pitchFamily="34" charset="0"/>
              <a:buChar char="•"/>
              <a:tabLst/>
            </a:pP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u="sng" baseline="0" dirty="0" smtClean="0"/>
              <a:t>Demonstration and Debrief of LESSON 5</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What is the significance of assigning number or a quantitative value of some attribute shared by a group of objects?</a:t>
            </a:r>
          </a:p>
          <a:p>
            <a:r>
              <a:rPr lang="en-US" dirty="0" smtClean="0">
                <a:solidFill>
                  <a:srgbClr val="FF0000"/>
                </a:solidFill>
              </a:rPr>
              <a:t>(Direct comparison,</a:t>
            </a:r>
            <a:r>
              <a:rPr lang="en-US" baseline="0" dirty="0" smtClean="0">
                <a:solidFill>
                  <a:srgbClr val="FF0000"/>
                </a:solidFill>
              </a:rPr>
              <a:t> comparing objects without using a form of measurement, is not precise (MP6).  Leaning how to accurately assign a quantity of equal units to a group of objects allows for precise comparison, “My 7 stick is 2 cubes taller than my 5 stick” as opposed to “This stick is bigger than this one”.)</a:t>
            </a:r>
          </a:p>
          <a:p>
            <a:r>
              <a:rPr lang="en-US" i="1" u="sng" dirty="0" smtClean="0"/>
              <a:t>The </a:t>
            </a:r>
            <a:r>
              <a:rPr lang="en-US" i="1" u="sng" dirty="0"/>
              <a:t>quotes below are excerpts taken from the Geometric Measurement progressions document.  These portions of the progressions document pertain to the mathematical concepts each lesson is written from.  </a:t>
            </a:r>
            <a:endParaRPr lang="en-US" dirty="0"/>
          </a:p>
          <a:p>
            <a:r>
              <a:rPr lang="en-US" dirty="0" smtClean="0"/>
              <a:t>“Measurement is the process of assigning a number to a magnitude of some attribute shared by some class of objects, such as length, relative to a unit.  Length is a continuous attribute-a</a:t>
            </a:r>
            <a:r>
              <a:rPr lang="en-US" baseline="0" dirty="0" smtClean="0"/>
              <a:t> length can always be subdivided in smaller lengths.  In contrast, we can count 4 apples exactly-cardinality is a discrete attribute.” </a:t>
            </a:r>
            <a:r>
              <a:rPr lang="en-US" dirty="0"/>
              <a:t>(p. 1 geometric measurement progressions)</a:t>
            </a:r>
          </a:p>
          <a:p>
            <a:endParaRPr lang="en-US" baseline="0" dirty="0" smtClean="0"/>
          </a:p>
          <a:p>
            <a:r>
              <a:rPr lang="en-US" baseline="0" dirty="0" smtClean="0"/>
              <a:t>“The purpose of measurement is to allow comparisons of objects’ amount of an attribute using numbers.  An attribute of an object is measured (i.e., assigned a number) by comparing it to an amount of that attribute held by another object.” </a:t>
            </a:r>
            <a:r>
              <a:rPr lang="en-US" dirty="0"/>
              <a:t>(p. </a:t>
            </a:r>
            <a:r>
              <a:rPr lang="en-US" dirty="0" smtClean="0"/>
              <a:t>3 </a:t>
            </a:r>
            <a:r>
              <a:rPr lang="en-US" dirty="0"/>
              <a:t>geometric measurement progressions)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endParaRPr lang="en-US" sz="1100" baseline="0" dirty="0" smtClean="0"/>
          </a:p>
          <a:p>
            <a:pPr marL="458788" lvl="1" indent="-285750">
              <a:buFont typeface="Arial" pitchFamily="34" charset="0"/>
              <a:buChar char="•"/>
              <a:tabLst/>
            </a:pPr>
            <a:r>
              <a:rPr lang="en-US" sz="1100" baseline="0" dirty="0"/>
              <a:t>Linking Cube stairs (55 cubes/pair for 3 pairs)</a:t>
            </a:r>
          </a:p>
          <a:p>
            <a:pPr marL="458788" lvl="1" indent="-285750">
              <a:buFont typeface="Arial" pitchFamily="34" charset="0"/>
              <a:buChar char="•"/>
              <a:tabLst/>
            </a:pPr>
            <a:r>
              <a:rPr lang="en-US" sz="1100" baseline="0" dirty="0" smtClean="0"/>
              <a:t>Name train template for AP</a:t>
            </a:r>
            <a:endParaRPr lang="en-US" sz="1100" baseline="0" dirty="0"/>
          </a:p>
          <a:p>
            <a:pPr marL="458788" lvl="1" indent="-285750">
              <a:buFont typeface="Arial" pitchFamily="34" charset="0"/>
              <a:buChar char="•"/>
              <a:tabLst/>
            </a:pPr>
            <a:r>
              <a:rPr lang="en-US" sz="1100" baseline="0" dirty="0" smtClean="0"/>
              <a:t>GK</a:t>
            </a:r>
            <a:r>
              <a:rPr lang="en-US" sz="1100" baseline="0" dirty="0"/>
              <a:t>-M3 Lesson 5</a:t>
            </a:r>
          </a:p>
          <a:p>
            <a:pPr marL="458788" lvl="1" indent="-285750">
              <a:buFont typeface="Arial" pitchFamily="34" charset="0"/>
              <a:buChar char="•"/>
              <a:tabLst/>
            </a:pPr>
            <a:endParaRPr lang="en-US" sz="1100" baseline="0" dirty="0"/>
          </a:p>
        </p:txBody>
      </p:sp>
    </p:spTree>
    <p:extLst>
      <p:ext uri="{BB962C8B-B14F-4D97-AF65-F5344CB8AC3E}">
        <p14:creationId xmlns:p14="http://schemas.microsoft.com/office/powerpoint/2010/main" val="10350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u="sng" baseline="0" dirty="0" smtClean="0"/>
              <a:t>Demonstration and Debrief of LESSON 15</a:t>
            </a:r>
          </a:p>
          <a:p>
            <a:r>
              <a:rPr lang="en-US" dirty="0" smtClean="0"/>
              <a:t>Conduct a discussion about what makes a successful debrief.</a:t>
            </a:r>
          </a:p>
          <a:p>
            <a:pPr marL="171450" indent="-171450">
              <a:buFont typeface="Arial"/>
              <a:buChar char="•"/>
            </a:pPr>
            <a:r>
              <a:rPr lang="en-US" dirty="0" smtClean="0"/>
              <a:t>Students being able to articulate to a partner or the class the objective </a:t>
            </a:r>
          </a:p>
          <a:p>
            <a:pPr marL="171450" indent="-171450">
              <a:buFont typeface="Arial"/>
              <a:buChar char="•"/>
            </a:pPr>
            <a:r>
              <a:rPr lang="en-US" dirty="0" smtClean="0"/>
              <a:t>Modifying or creating debrief questions that supports the students learning without “telling” </a:t>
            </a:r>
          </a:p>
          <a:p>
            <a:endParaRPr lang="en-US" baseline="0" dirty="0"/>
          </a:p>
          <a:p>
            <a:r>
              <a:rPr lang="en-US" i="1" u="sng" dirty="0"/>
              <a:t>The quotes below are excerpts taken from the Geometric Measurement progressions document.  These portions of the progressions document pertain to the mathematical concepts each lesson is written from</a:t>
            </a:r>
            <a:r>
              <a:rPr lang="en-US" i="1" u="sng" dirty="0" smtClean="0"/>
              <a:t>.</a:t>
            </a:r>
            <a:endParaRPr lang="en-US" dirty="0"/>
          </a:p>
          <a:p>
            <a:endParaRPr lang="en-US" baseline="0" dirty="0" smtClean="0"/>
          </a:p>
          <a:p>
            <a:r>
              <a:rPr lang="en-US" b="0" u="none" baseline="0" dirty="0" smtClean="0"/>
              <a:t>“Volume is an amount of three-dimensional space that is contained within a three-dimensional shape.” </a:t>
            </a:r>
            <a:r>
              <a:rPr lang="en-US" dirty="0"/>
              <a:t>(p. </a:t>
            </a:r>
            <a:r>
              <a:rPr lang="en-US" dirty="0" smtClean="0"/>
              <a:t>4 </a:t>
            </a:r>
            <a:r>
              <a:rPr lang="en-US" dirty="0"/>
              <a:t>geometric measurement progressions)</a:t>
            </a:r>
          </a:p>
          <a:p>
            <a:endParaRPr lang="en-US" b="0" u="none" baseline="0" dirty="0" smtClean="0"/>
          </a:p>
          <a:p>
            <a:r>
              <a:rPr lang="en-US" b="0" u="none" baseline="0" dirty="0" smtClean="0"/>
              <a:t>“Volume not only introduces a third dimension and thus an even more challenging spatial structuring, but also complexity in the nature of the materials measured.” In this case the complexity takes the form of rice filling a three-dimensional region, taking the shape of the container and being measured in units, scoops of rice. </a:t>
            </a:r>
            <a:r>
              <a:rPr lang="en-US" dirty="0"/>
              <a:t>(p. 4 geometric measurement progressions)</a:t>
            </a:r>
          </a:p>
          <a:p>
            <a:endParaRPr lang="en-US" b="0" u="none"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96517"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Recording sheet</a:t>
            </a:r>
          </a:p>
          <a:p>
            <a:pPr marL="458788" lvl="1" indent="-285750">
              <a:buFont typeface="Arial" pitchFamily="34" charset="0"/>
              <a:buChar char="•"/>
              <a:tabLst/>
            </a:pPr>
            <a:r>
              <a:rPr lang="en-US" sz="1100" baseline="0" dirty="0" smtClean="0"/>
              <a:t>Rice </a:t>
            </a:r>
          </a:p>
          <a:p>
            <a:pPr marL="458788" lvl="1" indent="-285750">
              <a:buFont typeface="Arial" pitchFamily="34" charset="0"/>
              <a:buChar char="•"/>
              <a:tabLst/>
            </a:pPr>
            <a:r>
              <a:rPr lang="en-US" sz="1100" baseline="0" dirty="0" smtClean="0"/>
              <a:t>Container assortment</a:t>
            </a:r>
          </a:p>
          <a:p>
            <a:pPr marL="458788" lvl="1" indent="-285750">
              <a:buFont typeface="Arial" pitchFamily="34" charset="0"/>
              <a:buChar char="•"/>
              <a:tabLst/>
            </a:pPr>
            <a:r>
              <a:rPr lang="en-US" sz="1100" baseline="0" dirty="0" smtClean="0"/>
              <a:t>Scoop, funnel, tray</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defTabSz="457159"/>
            <a:r>
              <a:rPr lang="en-US" dirty="0" smtClean="0"/>
              <a:t>To Kindergarten students, the Sprint routine</a:t>
            </a:r>
            <a:r>
              <a:rPr lang="en-US" baseline="0" dirty="0" smtClean="0"/>
              <a:t> at first appears to be a rather complicated procedure, and to their teachers, an overwhelming and daunting task.  To have success in introducing Sprints in the lower grades, teachers must break down the procedure into a series of steps, and teach each part separately before combining them.  By investing a substantial amount of time in teaching procedure, it will soon become automatic, allowing students to focus on the tangible signs of progress in Math, and pride in exceeding one’s personal best.  </a:t>
            </a:r>
          </a:p>
          <a:p>
            <a:pPr defTabSz="457159"/>
            <a:r>
              <a:rPr lang="en-US" dirty="0" smtClean="0"/>
              <a:t>Allow 3 minutes for participants</a:t>
            </a:r>
            <a:r>
              <a:rPr lang="en-US" baseline="0" dirty="0" smtClean="0"/>
              <a:t> to think and jot down their responses to the above questions. </a:t>
            </a:r>
          </a:p>
          <a:p>
            <a:pPr defTabSz="457159"/>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4</a:t>
            </a:r>
            <a:r>
              <a:rPr lang="en-US" sz="1800" dirty="0" smtClean="0"/>
              <a:t> minutes</a:t>
            </a:r>
          </a:p>
          <a:p>
            <a:endParaRPr lang="en-US" sz="1800" dirty="0" smtClean="0"/>
          </a:p>
        </p:txBody>
      </p:sp>
    </p:spTree>
    <p:extLst>
      <p:ext uri="{BB962C8B-B14F-4D97-AF65-F5344CB8AC3E}">
        <p14:creationId xmlns:p14="http://schemas.microsoft.com/office/powerpoint/2010/main" val="64164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defTabSz="457159"/>
            <a:r>
              <a:rPr lang="en-US" dirty="0" smtClean="0"/>
              <a:t>Think of how</a:t>
            </a:r>
            <a:r>
              <a:rPr lang="en-US" baseline="0" dirty="0" smtClean="0"/>
              <a:t> you would teach any classroom procedure in Kindergarten:  walking in line, unpacking in the morning, taking out materials.  Effective teachers should model the process and the expected behavior, using an “I do, we do, you do” </a:t>
            </a:r>
            <a:r>
              <a:rPr lang="en-US" baseline="0" dirty="0" err="1" smtClean="0"/>
              <a:t>scaffolded</a:t>
            </a:r>
            <a:r>
              <a:rPr lang="en-US" baseline="0" dirty="0" smtClean="0"/>
              <a:t> approach to teach each part.  Encourage students to reflect.  Ask questions such as:  </a:t>
            </a:r>
          </a:p>
          <a:p>
            <a:pPr defTabSz="457159"/>
            <a:r>
              <a:rPr lang="en-US" baseline="0" dirty="0" smtClean="0"/>
              <a:t>What went well? What was hard for you? What was easy for you? How can we do better next time?     Have high expectations, and insist that every student meet them, before proceeding to the next part.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2</a:t>
            </a:r>
            <a:r>
              <a:rPr lang="en-US" sz="1800" dirty="0" smtClean="0"/>
              <a:t> minutes</a:t>
            </a:r>
          </a:p>
          <a:p>
            <a:endParaRPr lang="en-US" sz="1800" dirty="0" smtClean="0"/>
          </a:p>
          <a:p>
            <a:r>
              <a:rPr lang="en-US" sz="1800" dirty="0" smtClean="0"/>
              <a:t>MATERIALS NEEDED:</a:t>
            </a:r>
          </a:p>
          <a:p>
            <a:r>
              <a:rPr lang="en-US" sz="1800" dirty="0"/>
              <a:t>	</a:t>
            </a:r>
            <a:r>
              <a:rPr lang="en-US" sz="1800" dirty="0" smtClean="0"/>
              <a:t>x</a:t>
            </a:r>
          </a:p>
        </p:txBody>
      </p:sp>
    </p:spTree>
    <p:extLst>
      <p:ext uri="{BB962C8B-B14F-4D97-AF65-F5344CB8AC3E}">
        <p14:creationId xmlns:p14="http://schemas.microsoft.com/office/powerpoint/2010/main" val="348121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In Lesson 16, students practice starting and stopping at the signal, while writing numbers quickly.  In Lesson 19, a slight layer of complexity is added.  Students repeat the same activity, but now, counting down, challenging them to remain alert to their teacher’s signal while concentrating more heavily on an academic task. </a:t>
            </a:r>
          </a:p>
          <a:p>
            <a:r>
              <a:rPr lang="en-US" dirty="0" smtClean="0"/>
              <a:t>In Lesson 20</a:t>
            </a:r>
            <a:r>
              <a:rPr lang="en-US" baseline="0" dirty="0" smtClean="0"/>
              <a:t> not only do they observe the teacher, or other students taking a Sprint, but more importantly they engage, reflect, and have a dialogue about the process before they do it themselves.</a:t>
            </a:r>
          </a:p>
          <a:p>
            <a:pPr defTabSz="457159">
              <a:defRPr/>
            </a:pPr>
            <a:endParaRPr lang="en-US" dirty="0" smtClean="0"/>
          </a:p>
          <a:p>
            <a:r>
              <a:rPr lang="en-US" baseline="0" dirty="0" smtClean="0"/>
              <a:t>  </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958948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defTabSz="457159"/>
            <a:r>
              <a:rPr lang="en-US" dirty="0" smtClean="0"/>
              <a:t>In</a:t>
            </a:r>
            <a:r>
              <a:rPr lang="en-US" baseline="0" dirty="0" smtClean="0"/>
              <a:t> Lesson 21, students take only one Sprint, the same Sprint they observed just the day before. The </a:t>
            </a:r>
            <a:r>
              <a:rPr lang="en-US" dirty="0"/>
              <a:t>focus is on the successful completion of a very complicated procedure, and putting forth a strong effort. Note that 2 different shapes are used in each column, as a scaffold that assists students in working down, instead of across, the 2 columns.  </a:t>
            </a:r>
          </a:p>
          <a:p>
            <a:r>
              <a:rPr lang="en-US" dirty="0"/>
              <a:t>In Lesson 25, the concept of “beating your score” is introduced.  Continue to emphasize improvement over completion, by reminding students that they are racing against themselves.</a:t>
            </a:r>
          </a:p>
          <a:p>
            <a:r>
              <a:rPr lang="en-US" dirty="0"/>
              <a:t>In Lessons 28 and 31, new Sprints are delivered.  The content is still very familiar, although slightly more difficult than before.  Scaffolds remain in place in Lesson 28 to ensure that students complete problems in the intended sequence, down the columns, rather than across, but are then removed by Lesson 31.  As always, problems move from simple to complex, and the pattern drives students closer to the finish line. </a:t>
            </a:r>
          </a:p>
          <a:p>
            <a:r>
              <a:rPr lang="en-US" dirty="0"/>
              <a:t>With the right classroom culture, and careful attention to social and emotional needs Kindergarten students will grow to love Sprints and look forward to seeing themselves making progress.  </a:t>
            </a:r>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223877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progression is just a packet (cut and paste) from Lessons 16, 19, 20, 21, 25, 28, 30, 31,</a:t>
            </a:r>
            <a:r>
              <a:rPr lang="en-US" baseline="0" dirty="0" smtClean="0"/>
              <a:t> and all of the associated Sprints. </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Progression of Sprint Preparation Exercises</a:t>
            </a:r>
            <a:endParaRPr lang="en-US" sz="1100" baseline="0" dirty="0"/>
          </a:p>
        </p:txBody>
      </p:sp>
    </p:spTree>
    <p:extLst>
      <p:ext uri="{BB962C8B-B14F-4D97-AF65-F5344CB8AC3E}">
        <p14:creationId xmlns:p14="http://schemas.microsoft.com/office/powerpoint/2010/main" val="66981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Our objectives </a:t>
            </a:r>
            <a:r>
              <a:rPr lang="en-US" dirty="0"/>
              <a:t>for </a:t>
            </a:r>
            <a:r>
              <a:rPr lang="en-US" dirty="0" smtClean="0"/>
              <a:t>this session are to:</a:t>
            </a:r>
          </a:p>
          <a:p>
            <a:pPr marL="407988" lvl="1" indent="-171450">
              <a:buFont typeface="Arial" pitchFamily="34" charset="0"/>
              <a:buChar char="•"/>
            </a:pPr>
            <a:r>
              <a:rPr lang="en-US" dirty="0" smtClean="0"/>
              <a:t>Examine </a:t>
            </a:r>
            <a:r>
              <a:rPr lang="en-US" dirty="0"/>
              <a:t>the development of </a:t>
            </a:r>
            <a:r>
              <a:rPr lang="en-US" dirty="0" smtClean="0"/>
              <a:t>mathematical </a:t>
            </a:r>
            <a:r>
              <a:rPr lang="en-US" dirty="0"/>
              <a:t>understanding across the module using a focus on Concept Development within the lessons</a:t>
            </a:r>
            <a:r>
              <a:rPr lang="en-US" dirty="0" smtClean="0"/>
              <a:t>.</a:t>
            </a:r>
          </a:p>
          <a:p>
            <a:pPr marL="407988" lvl="1" indent="-171450">
              <a:buFont typeface="Arial" pitchFamily="34" charset="0"/>
              <a:buChar char="•"/>
            </a:pPr>
            <a:r>
              <a:rPr lang="en-US" sz="1100" dirty="0" smtClean="0"/>
              <a:t>Introduce </a:t>
            </a:r>
            <a:r>
              <a:rPr lang="en-US" sz="1100" dirty="0"/>
              <a:t>mathematical models and instructional strategies to support implementation of </a:t>
            </a:r>
            <a:r>
              <a:rPr lang="en-US" sz="1100" i="1" dirty="0"/>
              <a:t>A Story of </a:t>
            </a:r>
            <a:r>
              <a:rPr lang="en-US" sz="1100" i="1" dirty="0" smtClean="0"/>
              <a:t>Units.</a:t>
            </a:r>
            <a:endParaRPr lang="en-US" sz="1050" dirty="0"/>
          </a:p>
          <a:p>
            <a:pPr marL="407988" lvl="1" indent="-171450">
              <a:buFont typeface="Arial" pitchFamily="34" charset="0"/>
              <a:buChar char="•"/>
            </a:pPr>
            <a:endParaRPr lang="en-US" sz="1100" dirty="0"/>
          </a:p>
          <a:p>
            <a:pPr marL="407988"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5" name="Date Placeholder 4"/>
          <p:cNvSpPr>
            <a:spLocks noGrp="1"/>
          </p:cNvSpPr>
          <p:nvPr>
            <p:ph type="dt" idx="11"/>
          </p:nvPr>
        </p:nvSpPr>
        <p:spPr/>
        <p:txBody>
          <a:bodyPr/>
          <a:lstStyle/>
          <a:p>
            <a:pPr>
              <a:defRPr/>
            </a:pPr>
            <a:r>
              <a:rPr lang="en-US" dirty="0" smtClean="0"/>
              <a:t>November </a:t>
            </a:r>
            <a:r>
              <a:rPr lang="en-US" dirty="0"/>
              <a:t>2013</a:t>
            </a:r>
          </a:p>
          <a:p>
            <a:pPr>
              <a:defRPr/>
            </a:pPr>
            <a:r>
              <a:rPr lang="en-US" dirty="0"/>
              <a:t>Common Core Institute</a:t>
            </a:r>
          </a:p>
          <a:p>
            <a:pPr>
              <a:defRPr/>
            </a:pPr>
            <a:endParaRPr lang="en-US" dirty="0" smtClean="0"/>
          </a:p>
        </p:txBody>
      </p:sp>
      <p:sp>
        <p:nvSpPr>
          <p:cNvPr id="6" name="Header Placeholder 5"/>
          <p:cNvSpPr>
            <a:spLocks noGrp="1"/>
          </p:cNvSpPr>
          <p:nvPr>
            <p:ph type="hdr" sz="quarter" idx="12"/>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1289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None/>
            </a:pPr>
            <a:endParaRPr lang="en-US" dirty="0" smtClean="0"/>
          </a:p>
          <a:p>
            <a:pPr marL="228580" indent="-228580">
              <a:buAutoNum type="arabicPeriod"/>
            </a:pPr>
            <a:r>
              <a:rPr lang="en-US" dirty="0" smtClean="0"/>
              <a:t>Completing a</a:t>
            </a:r>
            <a:r>
              <a:rPr lang="en-US" baseline="0" dirty="0" smtClean="0"/>
              <a:t> few examples together on the board ensures that students won’t be caught off-guard when the Math race begins.  It puts them at ease with the academic task and builds confidence.  Sprints are intended to develop fluency, that is, speed and accuracy.  Therefore, the academic content should be familiar.</a:t>
            </a:r>
          </a:p>
          <a:p>
            <a:pPr marL="228580" indent="-228580">
              <a:buAutoNum type="arabicPeriod"/>
            </a:pPr>
            <a:r>
              <a:rPr lang="en-US" baseline="0" dirty="0" smtClean="0"/>
              <a:t>Examine your classroom layout and procedures to find the most efficient means of distributing Sprints to students.  The goal is to create an air of excitement and build momentum.  </a:t>
            </a:r>
          </a:p>
          <a:p>
            <a:pPr marL="228580" indent="-228580">
              <a:buAutoNum type="arabicPeriod"/>
            </a:pPr>
            <a:r>
              <a:rPr lang="en-US" baseline="0" dirty="0" smtClean="0"/>
              <a:t>This is one stage in itself, where students may need practice.  If retrieving a crayon creates problems, just assign a color to be the official “Sprint Crayon.” </a:t>
            </a:r>
          </a:p>
          <a:p>
            <a:endParaRPr lang="en-US" baseline="0" dirty="0" smtClean="0"/>
          </a:p>
          <a:p>
            <a:r>
              <a:rPr lang="en-US" baseline="0" dirty="0" smtClean="0"/>
              <a:t>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r>
              <a:rPr lang="en-US" sz="1800" dirty="0"/>
              <a:t>	</a:t>
            </a:r>
            <a:r>
              <a:rPr lang="en-US" sz="1800" dirty="0" smtClean="0"/>
              <a:t>x</a:t>
            </a:r>
          </a:p>
        </p:txBody>
      </p:sp>
    </p:spTree>
    <p:extLst>
      <p:ext uri="{BB962C8B-B14F-4D97-AF65-F5344CB8AC3E}">
        <p14:creationId xmlns:p14="http://schemas.microsoft.com/office/powerpoint/2010/main" val="112384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1.</a:t>
            </a:r>
            <a:r>
              <a:rPr lang="en-US" baseline="0" dirty="0" smtClean="0"/>
              <a:t>  Having students hold their pencils up until the signal is given, ensures that everyone gets an equal amount of time to work.    </a:t>
            </a:r>
          </a:p>
          <a:p>
            <a:pPr marL="228580" indent="-228580" defTabSz="457159">
              <a:buFont typeface="+mj-lt"/>
              <a:buAutoNum type="arabicPeriod" startAt="2"/>
              <a:defRPr/>
            </a:pPr>
            <a:r>
              <a:rPr lang="en-US" baseline="0" dirty="0" smtClean="0"/>
              <a:t>Be sure to convey to your students that Sprints are one instance where it is acceptable to write a little sloppily. De-emphasize neatness in the interest of speed and accuracy. </a:t>
            </a:r>
          </a:p>
          <a:p>
            <a:pPr marL="228580" indent="-228580" defTabSz="457159">
              <a:buFont typeface="+mj-lt"/>
              <a:buAutoNum type="arabicPeriod" startAt="2"/>
              <a:defRPr/>
            </a:pPr>
            <a:r>
              <a:rPr lang="en-US" baseline="0" dirty="0" smtClean="0"/>
              <a:t>Again, this is a procedure that could be practiced by itself, if necessary.</a:t>
            </a:r>
          </a:p>
          <a:p>
            <a:pPr marL="228580" indent="-228580" defTabSz="457159">
              <a:buFont typeface="+mj-lt"/>
              <a:buAutoNum type="arabicPeriod" startAt="2"/>
              <a:defRPr/>
            </a:pPr>
            <a:r>
              <a:rPr lang="en-US" baseline="0" dirty="0" smtClean="0"/>
              <a:t>Practice exercises in this Module condition students to stop at the signal.  If you already use another signal for getting students’ attention, consider using the same signal for Sprints, that way it is already familiar.  </a:t>
            </a:r>
          </a:p>
          <a:p>
            <a:pPr marL="228580" indent="-228580" defTabSz="457159">
              <a:buFont typeface="+mj-lt"/>
              <a:buAutoNum type="arabicPeriod" startAt="2"/>
              <a:defRPr/>
            </a:pPr>
            <a:r>
              <a:rPr lang="en-US" baseline="0" dirty="0" smtClean="0"/>
              <a:t>Use proximity for students that you suspect may not be checking answers truthfully or accurately.  </a:t>
            </a:r>
          </a:p>
          <a:p>
            <a:pPr marL="228580" indent="-228580">
              <a:buFont typeface="+mj-lt"/>
              <a:buAutoNum type="arabicPeriod" startAt="5"/>
            </a:pPr>
            <a:endParaRPr lang="en-US" baseline="0" dirty="0" smtClean="0"/>
          </a:p>
          <a:p>
            <a:pPr marL="228580" indent="-228580">
              <a:buFont typeface="+mj-lt"/>
              <a:buAutoNum type="arabicPeriod" startAt="5"/>
            </a:pP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9"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2</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238698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Facilitator</a:t>
            </a:r>
            <a:r>
              <a:rPr lang="en-US" baseline="0" dirty="0" smtClean="0"/>
              <a:t> leads students in a brief physical exercise that can be done in between Sprint A and Sprint B in a Kindergarten classroom.  For participants, it provides a welcome movement break.  For students, the physical exercise increases adrenaline, and blood flow in the body, increasing the chances that they perform better on their second Sprint.  In choosing an exercise, be mindful of students with physical disabilities or gross motor skill delays, and be ready to demonstrate a modified version. </a:t>
            </a:r>
          </a:p>
          <a:p>
            <a:r>
              <a:rPr lang="en-US" baseline="0" dirty="0" smtClean="0"/>
              <a:t>If using single sided Sprints, this would be the opportune moment to distribute Sprint B.  </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100865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66725" y="3657600"/>
            <a:ext cx="6400800" cy="5486400"/>
          </a:xfrm>
        </p:spPr>
        <p:txBody>
          <a:bodyPr/>
          <a:lstStyle/>
          <a:p>
            <a:pPr defTabSz="457159"/>
            <a:r>
              <a:rPr lang="en-US" dirty="0" smtClean="0"/>
              <a:t>Since Kindergarten</a:t>
            </a:r>
            <a:r>
              <a:rPr lang="en-US" baseline="0" dirty="0" smtClean="0"/>
              <a:t> Sprints have such few problems to work on in the early Sprints, consider observing your most advanced student, and give the signal to stop just before s/he finishes, rather than use a stopwatch.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2</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212301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228580" indent="-228580">
              <a:buAutoNum type="arabicPeriod"/>
            </a:pPr>
            <a:r>
              <a:rPr lang="en-US" dirty="0" smtClean="0"/>
              <a:t>If</a:t>
            </a:r>
            <a:r>
              <a:rPr lang="en-US" baseline="0" dirty="0" smtClean="0"/>
              <a:t> students are unable to compare scores numerically, have them compare by 1 to 1 matching, or even visually, by scanning the page to see if they completed more on Sprint B than Sprint A.  </a:t>
            </a:r>
          </a:p>
          <a:p>
            <a:pPr marL="228580" indent="-228580">
              <a:buAutoNum type="arabicPeriod"/>
            </a:pPr>
            <a:r>
              <a:rPr lang="en-US" baseline="0" dirty="0" smtClean="0"/>
              <a:t>Developing the right classroom culture is essential to the success of Sprints in any grade.  Insist that students display an appropriate social-emotional response, and reteach those skills as necessary.  </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256389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2</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464205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2</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1145320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108384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Instruct</a:t>
            </a:r>
            <a:r>
              <a:rPr lang="en-US" baseline="0" dirty="0" smtClean="0"/>
              <a:t> p</a:t>
            </a:r>
            <a:r>
              <a:rPr lang="en-US" dirty="0" smtClean="0"/>
              <a:t>articipants to </a:t>
            </a:r>
            <a:r>
              <a:rPr lang="en-US" baseline="0" dirty="0" smtClean="0"/>
              <a:t>write with their non-dominant hand, in order to put themselves in the shoes of their Kindergarten students.  </a:t>
            </a:r>
          </a:p>
          <a:p>
            <a:r>
              <a:rPr lang="en-US" baseline="0" dirty="0" smtClean="0"/>
              <a:t>Lead participants through the full Sprint procedure.</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6</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Sprints from Lesson 31</a:t>
            </a:r>
            <a:endParaRPr lang="en-US" sz="1100" baseline="0" dirty="0"/>
          </a:p>
        </p:txBody>
      </p:sp>
    </p:spTree>
    <p:extLst>
      <p:ext uri="{BB962C8B-B14F-4D97-AF65-F5344CB8AC3E}">
        <p14:creationId xmlns:p14="http://schemas.microsoft.com/office/powerpoint/2010/main" val="1490551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After the turn and talk portion of the discussion, allow 2 minutes for Q and A about Sprint procedures.</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4</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49719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a:defRPr/>
            </a:pPr>
            <a:r>
              <a:rPr lang="en-US" dirty="0" smtClean="0"/>
              <a:t>The third module in Kindergarten is </a:t>
            </a:r>
            <a:r>
              <a:rPr lang="en-US" i="1" dirty="0" smtClean="0"/>
              <a:t>Comparison of Length, Weight, Capacity, and Numbers to 10</a:t>
            </a:r>
            <a:r>
              <a:rPr lang="en-US" dirty="0" smtClean="0"/>
              <a:t>.  The module includes </a:t>
            </a:r>
            <a:r>
              <a:rPr lang="en-US" smtClean="0"/>
              <a:t>32 lessons and is </a:t>
            </a:r>
            <a:r>
              <a:rPr lang="en-US" dirty="0" smtClean="0"/>
              <a:t>allotted 38 instructional days.</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X</a:t>
            </a:r>
            <a:endParaRPr lang="en-US" sz="1100" baseline="0" dirty="0"/>
          </a:p>
        </p:txBody>
      </p:sp>
      <p:sp>
        <p:nvSpPr>
          <p:cNvPr id="4" name="Date Placeholder 3"/>
          <p:cNvSpPr>
            <a:spLocks noGrp="1"/>
          </p:cNvSpPr>
          <p:nvPr>
            <p:ph type="dt" idx="13"/>
          </p:nvPr>
        </p:nvSpPr>
        <p:spPr/>
        <p:txBody>
          <a:bodyPr/>
          <a:lstStyle/>
          <a:p>
            <a:pPr>
              <a:defRPr/>
            </a:pPr>
            <a:r>
              <a:rPr lang="en-US" dirty="0" smtClean="0"/>
              <a:t>November, 2013</a:t>
            </a:r>
          </a:p>
          <a:p>
            <a:pPr>
              <a:defRPr/>
            </a:pPr>
            <a:r>
              <a:rPr lang="en-US" dirty="0" smtClean="0"/>
              <a:t>Common Core Institute</a:t>
            </a:r>
            <a:endParaRPr lang="en-US" dirty="0"/>
          </a:p>
        </p:txBody>
      </p:sp>
      <p:sp>
        <p:nvSpPr>
          <p:cNvPr id="8" name="Header Placeholder 7"/>
          <p:cNvSpPr>
            <a:spLocks noGrp="1"/>
          </p:cNvSpPr>
          <p:nvPr>
            <p:ph type="hdr" sz="quarter" idx="14"/>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4165823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u="sng" baseline="0" dirty="0" smtClean="0"/>
              <a:t>Demonstration and Debrief of LESSON 16</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dirty="0" smtClean="0"/>
              <a:t>How does this lesson connect to others we have explored today?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(Lesson 12-different</a:t>
            </a:r>
            <a:r>
              <a:rPr lang="en-US" baseline="0" dirty="0" smtClean="0">
                <a:solidFill>
                  <a:srgbClr val="FF0000"/>
                </a:solidFill>
              </a:rPr>
              <a:t> objects used to “fill” up space or weight uses different quantities based on unit size and weight. Lesson 15-considering how many scoops of rice will fill a container.</a:t>
            </a:r>
            <a:r>
              <a:rPr lang="en-US" dirty="0" smtClean="0">
                <a:solidFill>
                  <a:srgbClr val="FF0000"/>
                </a:solidFill>
              </a:rPr>
              <a:t>  Lesson 16: </a:t>
            </a:r>
            <a:r>
              <a:rPr lang="en-US" baseline="0" dirty="0" smtClean="0">
                <a:solidFill>
                  <a:srgbClr val="FF0000"/>
                </a:solidFill>
              </a:rPr>
              <a:t>how many beans or other units of area</a:t>
            </a:r>
            <a:r>
              <a:rPr lang="en-US" dirty="0" smtClean="0">
                <a:solidFill>
                  <a:srgbClr val="FF0000"/>
                </a:solidFill>
              </a:rPr>
              <a:t> </a:t>
            </a:r>
            <a:r>
              <a:rPr lang="en-US" baseline="0" dirty="0" smtClean="0">
                <a:solidFill>
                  <a:srgbClr val="FF0000"/>
                </a:solidFill>
              </a:rPr>
              <a:t>will fill the square.)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solidFill>
                <a:srgbClr val="FF0000"/>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What are some of the common themes and concepts that have been dealt with in Module 3 using different measurable attributes?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dirty="0" smtClean="0">
                <a:solidFill>
                  <a:srgbClr val="FF0000"/>
                </a:solidFill>
              </a:rPr>
              <a:t>1. Assigning</a:t>
            </a:r>
            <a:r>
              <a:rPr lang="en-US" baseline="0" dirty="0" smtClean="0">
                <a:solidFill>
                  <a:srgbClr val="FF0000"/>
                </a:solidFill>
              </a:rPr>
              <a:t> number to magnitude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 2. Comparing using words like, </a:t>
            </a:r>
            <a:r>
              <a:rPr lang="en-US" i="1" baseline="0" dirty="0" smtClean="0">
                <a:solidFill>
                  <a:srgbClr val="FF0000"/>
                </a:solidFill>
              </a:rPr>
              <a:t>taller and shorter, heavier and lighter, more than, less than, fewer than, the same as</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solidFill>
                  <a:srgbClr val="FF0000"/>
                </a:solidFill>
              </a:rPr>
              <a:t> </a:t>
            </a:r>
            <a:r>
              <a:rPr lang="en-US" i="0" baseline="0" dirty="0" smtClean="0">
                <a:solidFill>
                  <a:srgbClr val="FF0000"/>
                </a:solidFill>
              </a:rPr>
              <a:t>3. Distinguishing attributes and becoming more precise when considering measurement</a:t>
            </a:r>
            <a:endParaRPr lang="en-US" i="1" dirty="0" smtClean="0">
              <a:solidFill>
                <a:srgbClr val="FF0000"/>
              </a:solidFill>
            </a:endParaRPr>
          </a:p>
          <a:p>
            <a:pPr>
              <a:defRPr/>
            </a:pPr>
            <a:r>
              <a:rPr lang="en-US" i="1" u="sng" dirty="0"/>
              <a:t>The quotes below are excerpts taken from the Geometric Measurement progressions document.  These portions of the progressions document pertain to the mathematical concepts each lesson is written from.</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a:defRPr/>
            </a:pPr>
            <a:r>
              <a:rPr lang="en-US" dirty="0" smtClean="0"/>
              <a:t>“Although area and volume experiences are not instructional</a:t>
            </a:r>
            <a:r>
              <a:rPr lang="en-US" baseline="0" dirty="0" smtClean="0"/>
              <a:t> foci for Kindergarten, they are attended to, at least to distinguish these attributes from length, as previously described.  Further, certain common activities can help build students’ experiential foundations for measurement in later grades.” </a:t>
            </a:r>
            <a:r>
              <a:rPr lang="en-US" dirty="0"/>
              <a:t>(p. </a:t>
            </a:r>
            <a:r>
              <a:rPr lang="en-US" dirty="0" smtClean="0"/>
              <a:t>7 </a:t>
            </a:r>
            <a:r>
              <a:rPr lang="en-US" dirty="0"/>
              <a:t>geometric measurement progressions</a:t>
            </a:r>
            <a:r>
              <a:rPr lang="en-US" dirty="0" smtClean="0"/>
              <a:t>)</a:t>
            </a:r>
            <a:endParaRPr lang="en-US" baseline="0" dirty="0" smtClean="0"/>
          </a:p>
          <a:p>
            <a:pPr>
              <a:defRPr/>
            </a:pPr>
            <a:r>
              <a:rPr lang="en-US" baseline="0" dirty="0" smtClean="0"/>
              <a:t>“Understanding area requires understanding this attribute as the amount of two-dimensional space that is contained within a boundary.  Kindergartners might informally notice and compare areas associated with everyday activities, such as laying two pieces of paper on top of each other to find out which will allow a “bigger drawing”. To more formal activities such as, “making designs with squares covering rectilinear shapes.” </a:t>
            </a:r>
            <a:r>
              <a:rPr lang="en-US" dirty="0"/>
              <a:t>(p. 7 geometric measurement progressions)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a:t>
            </a:r>
            <a:r>
              <a:rPr lang="en-US" sz="1800" baseline="0" dirty="0" smtClean="0"/>
              <a:t> </a:t>
            </a:r>
            <a:r>
              <a:rPr lang="en-US" sz="1800" dirty="0" smtClean="0"/>
              <a:t>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Cards/linking cubes</a:t>
            </a:r>
          </a:p>
          <a:p>
            <a:pPr marL="458788" lvl="1" indent="-285750">
              <a:buFont typeface="Arial" pitchFamily="34" charset="0"/>
              <a:buChar char="•"/>
              <a:tabLst/>
            </a:pPr>
            <a:r>
              <a:rPr lang="en-US" sz="1100" baseline="0" dirty="0" smtClean="0"/>
              <a:t>4x4 square, 4in diameter circle, 20 one inch squares</a:t>
            </a:r>
          </a:p>
          <a:p>
            <a:pPr marL="458788" lvl="1" indent="-285750">
              <a:buFont typeface="Arial" pitchFamily="34" charset="0"/>
              <a:buChar char="•"/>
              <a:tabLst/>
            </a:pPr>
            <a:r>
              <a:rPr lang="en-US" sz="1100" baseline="0" dirty="0" smtClean="0"/>
              <a:t> small bag of large, flat beans</a:t>
            </a:r>
          </a:p>
          <a:p>
            <a:pPr marL="458788" lvl="1" indent="-285750">
              <a:buFont typeface="Arial" pitchFamily="34" charset="0"/>
              <a:buChar char="•"/>
              <a:tabLst/>
            </a:pPr>
            <a:r>
              <a:rPr lang="en-US" sz="1100" baseline="0" dirty="0" smtClean="0"/>
              <a:t>GK-M3 Lesson 16</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u="sng" baseline="0" dirty="0" smtClean="0"/>
              <a:t>Demonstration and Debrief of LESSON 20</a:t>
            </a:r>
          </a:p>
          <a:p>
            <a:r>
              <a:rPr lang="en-US" i="1" u="sng" dirty="0"/>
              <a:t>The quotes below are excerpts taken from the Geometric Measurement progressions document.  These portions of the progressions document pertain to the mathematical concepts each lesson is written from.</a:t>
            </a:r>
            <a:endParaRPr lang="en-US" dirty="0"/>
          </a:p>
          <a:p>
            <a:endParaRPr lang="en-US" b="1" u="sng"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u="none" baseline="0" dirty="0" smtClean="0"/>
              <a:t>“The purpose of measurement is to allow indirect comparisons of objects’ amount of an attribute using numbers.  An attribute of an object is measure (i.e. assigned a number) by comparing it to an amount of that attribute held by another object.” (p. 3 geometric</a:t>
            </a:r>
            <a:r>
              <a:rPr lang="en-US" b="0" u="none" dirty="0" smtClean="0"/>
              <a:t> measurement progressions)</a:t>
            </a:r>
            <a:endParaRPr lang="en-US" b="0" u="none" baseline="0" dirty="0" smtClean="0"/>
          </a:p>
          <a:p>
            <a:r>
              <a:rPr lang="en-US" u="sng" dirty="0" smtClean="0"/>
              <a:t>In Kindergarten:</a:t>
            </a:r>
            <a:endParaRPr lang="en-US" u="sng" dirty="0"/>
          </a:p>
          <a:p>
            <a:r>
              <a:rPr lang="en-US" b="1" dirty="0" smtClean="0"/>
              <a:t>General Comparison</a:t>
            </a:r>
            <a:r>
              <a:rPr lang="en-US" dirty="0" smtClean="0"/>
              <a:t> (compares using “bigger” or “smaller” with no regard to attribute measured)</a:t>
            </a:r>
          </a:p>
          <a:p>
            <a:r>
              <a:rPr lang="en-US" b="1" dirty="0" smtClean="0"/>
              <a:t>Direct Comparison </a:t>
            </a:r>
            <a:r>
              <a:rPr lang="en-US" dirty="0" smtClean="0"/>
              <a:t>(compares two objects based on a common attribute using terms appropriate for that attribute, e.g., taller, shorter)</a:t>
            </a:r>
          </a:p>
          <a:p>
            <a:r>
              <a:rPr lang="en-US" b="1" dirty="0" smtClean="0"/>
              <a:t>Direct Comparison with Number </a:t>
            </a:r>
            <a:r>
              <a:rPr lang="en-US" dirty="0" smtClean="0"/>
              <a:t>(compares how many of one object fits into another object, compare sets)</a:t>
            </a:r>
          </a:p>
          <a:p>
            <a:r>
              <a:rPr lang="en-US" b="1" dirty="0" smtClean="0"/>
              <a:t>Compare Numerals to 10 </a:t>
            </a:r>
            <a:r>
              <a:rPr lang="en-US" dirty="0" smtClean="0"/>
              <a:t>(compares numbers without support of objects)</a:t>
            </a:r>
          </a:p>
          <a:p>
            <a:r>
              <a:rPr lang="en-US" u="sng" dirty="0" smtClean="0"/>
              <a:t>Later:</a:t>
            </a:r>
          </a:p>
          <a:p>
            <a:r>
              <a:rPr lang="en-US" b="1" dirty="0" smtClean="0"/>
              <a:t>Direct Measurement </a:t>
            </a:r>
            <a:r>
              <a:rPr lang="en-US" dirty="0" smtClean="0"/>
              <a:t>(non-standard then standard units)</a:t>
            </a:r>
          </a:p>
          <a:p>
            <a:r>
              <a:rPr lang="en-US" b="1" dirty="0" smtClean="0"/>
              <a:t>Indirect </a:t>
            </a:r>
            <a:r>
              <a:rPr lang="en-US" b="1" dirty="0"/>
              <a:t>Measurement </a:t>
            </a:r>
            <a:r>
              <a:rPr lang="en-US" dirty="0" smtClean="0"/>
              <a:t>(non</a:t>
            </a:r>
            <a:r>
              <a:rPr lang="en-US" dirty="0"/>
              <a:t>-standard then standard units</a:t>
            </a:r>
            <a:r>
              <a:rPr lang="en-US" dirty="0" smtClean="0"/>
              <a:t>)</a:t>
            </a:r>
          </a:p>
          <a:p>
            <a:r>
              <a:rPr lang="en-US" b="1" dirty="0" smtClean="0"/>
              <a:t>Compare Numerals above 10 </a:t>
            </a:r>
            <a:r>
              <a:rPr lang="en-US" dirty="0" smtClean="0"/>
              <a:t>using Place Value</a:t>
            </a:r>
            <a:endParaRPr lang="en-US" dirty="0"/>
          </a:p>
          <a:p>
            <a:endParaRPr lang="en-US" baseline="0" dirty="0" smtClean="0">
              <a:solidFill>
                <a:srgbClr val="FF0000"/>
              </a:solidFill>
            </a:endParaRP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Name boxes</a:t>
            </a:r>
          </a:p>
          <a:p>
            <a:pPr marL="458788" lvl="1" indent="-285750">
              <a:buFont typeface="Arial" pitchFamily="34" charset="0"/>
              <a:buChar char="•"/>
              <a:tabLst/>
            </a:pPr>
            <a:r>
              <a:rPr lang="en-US" sz="1100" baseline="0" dirty="0" smtClean="0"/>
              <a:t>Bag of 20 linking cubes</a:t>
            </a:r>
          </a:p>
          <a:p>
            <a:pPr marL="458788" lvl="1" indent="-285750">
              <a:buFont typeface="Arial" pitchFamily="34" charset="0"/>
              <a:buChar char="•"/>
              <a:tabLst/>
            </a:pPr>
            <a:r>
              <a:rPr lang="en-US" sz="1100" baseline="0" dirty="0" smtClean="0"/>
              <a:t>10-sided die, or a bag from which the numbers 1-10 may be drawn randomly.</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1" u="sng" baseline="0" dirty="0" smtClean="0"/>
              <a:t>Demonstration and Debrief of LESSON 26</a:t>
            </a:r>
          </a:p>
          <a:p>
            <a:endParaRPr lang="en-US" b="1" u="sng" baseline="0" dirty="0" smtClean="0"/>
          </a:p>
          <a:p>
            <a:r>
              <a:rPr lang="en-US" b="0" u="sng" baseline="0" dirty="0" smtClean="0"/>
              <a:t>“From comparison by matching to comparison by numbers to comparison involving adding and subtracting”</a:t>
            </a:r>
          </a:p>
          <a:p>
            <a:r>
              <a:rPr lang="en-US" b="0" u="none" baseline="0" dirty="0" smtClean="0"/>
              <a:t>“The standards about comparing numbers (K.CC.6 and K.CC.7) focus on students identifying which of two groups has more than (or fewer than, or the same amount as) the other.  Students first learn to match the objects in the two groups to see if there are any extra and then to count the objects in each group.” (p.</a:t>
            </a:r>
            <a:r>
              <a:rPr lang="en-US" b="0" u="none" dirty="0" smtClean="0"/>
              <a:t> 5 Counting and Cardinality progressions)</a:t>
            </a:r>
            <a:endParaRPr lang="en-US" b="0" u="none" baseline="0" dirty="0" smtClean="0"/>
          </a:p>
          <a:p>
            <a:endParaRPr lang="en-US" b="0" u="none" baseline="0" dirty="0" smtClean="0"/>
          </a:p>
          <a:p>
            <a:r>
              <a:rPr lang="en-US" b="0" u="none" baseline="0" dirty="0" smtClean="0"/>
              <a:t>Connecting measurement and number supports this progression by beginning concretely with visual comparisons of more and less with respect to length, weight, volume, and area to pictorially by assigning number to a magnitude of the aforementioned attributes to abstractly by comparing number and eventually addition and subtraction.</a:t>
            </a:r>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White board and marker</a:t>
            </a:r>
          </a:p>
          <a:p>
            <a:pPr marL="458788" lvl="1" indent="-285750">
              <a:buFont typeface="Arial" pitchFamily="34" charset="0"/>
              <a:buChar char="•"/>
              <a:tabLst/>
            </a:pPr>
            <a:r>
              <a:rPr lang="en-US" sz="1100" baseline="0" dirty="0" smtClean="0"/>
              <a:t>Shape cutouts</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adjust our focus to the bigger picture of the full module once again.</a:t>
            </a:r>
            <a:endParaRPr lang="en-US" sz="1200" kern="1200" baseline="0" dirty="0" smtClean="0">
              <a:solidFill>
                <a:srgbClr val="0000FF"/>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33</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baseline="0" dirty="0"/>
              <a:t>1</a:t>
            </a:r>
            <a:r>
              <a:rPr lang="en-US" baseline="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Header Placeholder 5"/>
          <p:cNvSpPr>
            <a:spLocks noGrp="1"/>
          </p:cNvSpPr>
          <p:nvPr>
            <p:ph type="hdr" sz="quarter" idx="12"/>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If there is time have tables work in groups and record their flow charts on large post it paper for a gallery walk.</a:t>
            </a:r>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3380130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1137359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3584311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195934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This session will be broken into three parts. We will spend a short time with the Module Overview to set the stage for our study. The bulk of our time will be spent with a sampling of lessons. You will have the opportunity to see a classroom video, take part in live demonstrations, and possibly even facilitate a lesson. We will also spend some time discussing the implementation of the Sprint strategies  which begin in this unit.  At the end of the session, you will be able to choose from multiple options for reviewing the module. </a:t>
            </a:r>
            <a:endParaRPr lang="en-US" sz="1200" kern="1200" baseline="0" dirty="0" smtClean="0">
              <a:solidFill>
                <a:srgbClr val="0000FF"/>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baseline="0" dirty="0"/>
              <a:t>1</a:t>
            </a:r>
            <a:r>
              <a:rPr lang="en-US" baseline="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5" name="Date Placeholder 4"/>
          <p:cNvSpPr>
            <a:spLocks noGrp="1"/>
          </p:cNvSpPr>
          <p:nvPr>
            <p:ph type="dt" idx="11"/>
          </p:nvPr>
        </p:nvSpPr>
        <p:spPr/>
        <p:txBody>
          <a:bodyPr/>
          <a:lstStyle/>
          <a:p>
            <a:pPr>
              <a:defRPr/>
            </a:pPr>
            <a:r>
              <a:rPr lang="en-US" dirty="0" smtClean="0"/>
              <a:t>November, 2013</a:t>
            </a:r>
          </a:p>
          <a:p>
            <a:pPr>
              <a:defRPr/>
            </a:pPr>
            <a:r>
              <a:rPr lang="en-US" dirty="0" smtClean="0"/>
              <a:t>Common Core Institute</a:t>
            </a:r>
            <a:endParaRPr lang="en-US" dirty="0"/>
          </a:p>
        </p:txBody>
      </p:sp>
      <p:sp>
        <p:nvSpPr>
          <p:cNvPr id="6" name="Header Placeholder 5"/>
          <p:cNvSpPr>
            <a:spLocks noGrp="1"/>
          </p:cNvSpPr>
          <p:nvPr>
            <p:ph type="hdr" sz="quarter" idx="12"/>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R="0" algn="l" defTabSz="457200" rtl="0" eaLnBrk="0" fontAlgn="base" latinLnBrk="0" hangingPunct="0">
              <a:lnSpc>
                <a:spcPct val="100000"/>
              </a:lnSpc>
              <a:spcBef>
                <a:spcPct val="30000"/>
              </a:spcBef>
              <a:spcAft>
                <a:spcPct val="0"/>
              </a:spcAft>
              <a:buClrTx/>
              <a:buSzTx/>
              <a:tabLst/>
              <a:defRPr/>
            </a:pPr>
            <a:r>
              <a:rPr lang="en-US" dirty="0" smtClean="0"/>
              <a:t>To become familiar with Module 3,  read the narrative in the module overview. There will  not be much time spent going through the other components of the module overview or topic openers to give as much time as possible to exploring and practicing the lessons.  </a:t>
            </a:r>
            <a:endParaRPr lang="en-US" sz="1200" kern="1200" baseline="0" dirty="0" smtClean="0">
              <a:solidFill>
                <a:schemeClr val="tx1"/>
              </a:solidFill>
              <a:latin typeface="Calibri" charset="0"/>
              <a:ea typeface="ＭＳ Ｐゴシック" charset="-128"/>
              <a:cs typeface="ＭＳ Ｐゴシック" charset="-128"/>
            </a:endParaRP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dirty="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sz="1200" kern="1200" baseline="0" dirty="0" smtClean="0">
                <a:solidFill>
                  <a:schemeClr val="tx1"/>
                </a:solidFill>
                <a:latin typeface="Calibri" charset="0"/>
                <a:ea typeface="ＭＳ Ｐゴシック" charset="-128"/>
                <a:cs typeface="ＭＳ Ｐゴシック" charset="-128"/>
              </a:rPr>
              <a:t>Read the narrative in the Module Overview</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sz="1200" kern="1200" baseline="0" dirty="0" smtClean="0">
                <a:solidFill>
                  <a:schemeClr val="tx1"/>
                </a:solidFill>
                <a:latin typeface="Calibri" charset="0"/>
                <a:ea typeface="ＭＳ Ｐゴシック" charset="-128"/>
                <a:cs typeface="ＭＳ Ｐゴシック" charset="-128"/>
              </a:rPr>
              <a:t>Look at the objective chart.  Video </a:t>
            </a:r>
            <a:r>
              <a:rPr lang="en-US" dirty="0" smtClean="0"/>
              <a:t>and </a:t>
            </a:r>
            <a:r>
              <a:rPr lang="en-US" sz="1200" kern="1200" baseline="0" dirty="0" smtClean="0">
                <a:solidFill>
                  <a:schemeClr val="tx1"/>
                </a:solidFill>
                <a:latin typeface="Calibri" charset="0"/>
                <a:ea typeface="ＭＳ Ｐゴシック" charset="-128"/>
                <a:cs typeface="ＭＳ Ｐゴシック" charset="-128"/>
              </a:rPr>
              <a:t>demonstration lesson will be on L1, L12 </a:t>
            </a:r>
            <a:endParaRPr lang="en-US" sz="1200" kern="1200" baseline="0" dirty="0" smtClean="0">
              <a:solidFill>
                <a:srgbClr val="0000FF"/>
              </a:solidFill>
              <a:latin typeface="Calibri" charset="0"/>
              <a:ea typeface="ＭＳ Ｐゴシック" charset="-128"/>
              <a:cs typeface="ＭＳ Ｐゴシック" charset="-128"/>
            </a:endParaRP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sz="1200" kern="1200" baseline="0" dirty="0" smtClean="0">
                <a:latin typeface="Calibri" charset="0"/>
                <a:ea typeface="ＭＳ Ｐゴシック" charset="-128"/>
                <a:cs typeface="ＭＳ Ｐゴシック" charset="-128"/>
              </a:rPr>
              <a:t>You will have an opportunity to try L7, L12, L15, L20, L26</a:t>
            </a:r>
            <a:endParaRPr lang="en-US" sz="1200" kern="1200" baseline="0" dirty="0" smtClean="0">
              <a:solidFill>
                <a:srgbClr val="0000FF"/>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baseline="0" dirty="0"/>
              <a:t>5</a:t>
            </a:r>
            <a:r>
              <a:rPr lang="en-US" baseline="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GK-M3 Module Overview</a:t>
            </a:r>
            <a:endParaRPr lang="en-US" sz="1100" baseline="0" dirty="0"/>
          </a:p>
        </p:txBody>
      </p:sp>
      <p:sp>
        <p:nvSpPr>
          <p:cNvPr id="5" name="Date Placeholder 4"/>
          <p:cNvSpPr>
            <a:spLocks noGrp="1"/>
          </p:cNvSpPr>
          <p:nvPr>
            <p:ph type="dt" idx="11"/>
          </p:nvPr>
        </p:nvSpPr>
        <p:spPr/>
        <p:txBody>
          <a:bodyPr/>
          <a:lstStyle/>
          <a:p>
            <a:pPr>
              <a:defRPr/>
            </a:pPr>
            <a:r>
              <a:rPr lang="en-US" dirty="0" smtClean="0"/>
              <a:t>November, 2013</a:t>
            </a:r>
          </a:p>
          <a:p>
            <a:pPr>
              <a:defRPr/>
            </a:pPr>
            <a:r>
              <a:rPr lang="en-US" dirty="0" smtClean="0"/>
              <a:t>Common Core Institute</a:t>
            </a:r>
            <a:endParaRPr lang="en-US" dirty="0"/>
          </a:p>
        </p:txBody>
      </p:sp>
      <p:sp>
        <p:nvSpPr>
          <p:cNvPr id="6" name="Header Placeholder 5"/>
          <p:cNvSpPr>
            <a:spLocks noGrp="1"/>
          </p:cNvSpPr>
          <p:nvPr>
            <p:ph type="hdr" sz="quarter" idx="12"/>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Now that you know</a:t>
            </a:r>
            <a:r>
              <a:rPr lang="en-US" sz="1200" kern="1200" dirty="0" smtClean="0">
                <a:solidFill>
                  <a:schemeClr val="tx1"/>
                </a:solidFill>
                <a:latin typeface="Calibri" charset="0"/>
                <a:ea typeface="ＭＳ Ｐゴシック" charset="-128"/>
                <a:cs typeface="ＭＳ Ｐゴシック" charset="-128"/>
              </a:rPr>
              <a:t> the main objectives for this module, let’s dig into the lessons. </a:t>
            </a:r>
            <a:endParaRPr lang="en-US" sz="1200" kern="1200" baseline="0" dirty="0" smtClean="0">
              <a:solidFill>
                <a:srgbClr val="0000FF"/>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rgbClr val="FF0000"/>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baseline="0" dirty="0"/>
              <a:t>1</a:t>
            </a:r>
            <a:r>
              <a:rPr lang="en-US" baseline="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5" name="Date Placeholder 4"/>
          <p:cNvSpPr>
            <a:spLocks noGrp="1"/>
          </p:cNvSpPr>
          <p:nvPr>
            <p:ph type="dt" idx="11"/>
          </p:nvPr>
        </p:nvSpPr>
        <p:spPr/>
        <p:txBody>
          <a:bodyPr/>
          <a:lstStyle/>
          <a:p>
            <a:pPr>
              <a:defRPr/>
            </a:pPr>
            <a:r>
              <a:rPr lang="en-US" dirty="0" smtClean="0"/>
              <a:t>November, 2013</a:t>
            </a:r>
          </a:p>
          <a:p>
            <a:pPr>
              <a:defRPr/>
            </a:pPr>
            <a:r>
              <a:rPr lang="en-US" dirty="0" smtClean="0"/>
              <a:t>Common Core Institute</a:t>
            </a:r>
            <a:endParaRPr lang="en-US" dirty="0"/>
          </a:p>
        </p:txBody>
      </p:sp>
      <p:sp>
        <p:nvSpPr>
          <p:cNvPr id="6" name="Header Placeholder 5"/>
          <p:cNvSpPr>
            <a:spLocks noGrp="1"/>
          </p:cNvSpPr>
          <p:nvPr>
            <p:ph type="hdr" sz="quarter" idx="12"/>
          </p:nvPr>
        </p:nvSpPr>
        <p:spPr/>
        <p:txBody>
          <a:bodyPr/>
          <a:lstStyle/>
          <a:p>
            <a:pPr>
              <a:defRPr/>
            </a:pPr>
            <a:r>
              <a:rPr lang="en-US" smtClean="0"/>
              <a:t>Grade K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We are going to start right at the beginning of the module with Lesson 1. We will watch a class as they begin to explore the idea of comparing attributes. You can follow along in the lesson plan if you would like. </a:t>
            </a:r>
          </a:p>
          <a:p>
            <a:endParaRPr lang="en-US" dirty="0"/>
          </a:p>
          <a:p>
            <a:r>
              <a:rPr lang="en-US" dirty="0" smtClean="0"/>
              <a:t>The video is long because it represents teaching in real time. This will allow us to better understand the pacing of the lessons. </a:t>
            </a:r>
            <a:r>
              <a:rPr lang="en-US" dirty="0"/>
              <a:t>As you watch, </a:t>
            </a:r>
            <a:r>
              <a:rPr lang="en-US" dirty="0" smtClean="0"/>
              <a:t>note how the teacher modifies the lesson to meet the class’ needs in terms of differentiation and timing. We will discuss this and your questions at the end of the video.</a:t>
            </a:r>
          </a:p>
          <a:p>
            <a:endParaRPr lang="en-US" dirty="0"/>
          </a:p>
          <a:p>
            <a:r>
              <a:rPr lang="en-US" i="1" dirty="0" smtClean="0"/>
              <a:t>Note to facilitator: Watch</a:t>
            </a:r>
            <a:r>
              <a:rPr lang="en-US" i="1" baseline="0" dirty="0" smtClean="0"/>
              <a:t> video without stopping.</a:t>
            </a:r>
            <a:endParaRPr lang="en-US" i="1" dirty="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30 minutes</a:t>
            </a:r>
          </a:p>
          <a:p>
            <a:endParaRPr lang="en-US" sz="1800" dirty="0" smtClean="0"/>
          </a:p>
          <a:p>
            <a:r>
              <a:rPr lang="en-US" sz="1800" dirty="0" smtClean="0"/>
              <a:t>MATERIALS NEEDED:</a:t>
            </a:r>
          </a:p>
          <a:p>
            <a:pPr marL="290513" indent="-171450">
              <a:buFont typeface="Arial" pitchFamily="34" charset="0"/>
              <a:buChar char="•"/>
            </a:pPr>
            <a:r>
              <a:rPr lang="en-US" baseline="0" dirty="0">
                <a:solidFill>
                  <a:srgbClr val="404040"/>
                </a:solidFill>
              </a:rPr>
              <a:t>Video Clip:  Common Core Video Series: Grade K Module 3 Mathematics – Lesson </a:t>
            </a:r>
            <a:r>
              <a:rPr lang="en-US" baseline="0" dirty="0" smtClean="0">
                <a:solidFill>
                  <a:srgbClr val="404040"/>
                </a:solidFill>
              </a:rPr>
              <a:t>1</a:t>
            </a:r>
          </a:p>
          <a:p>
            <a:pPr marL="290513" indent="-171450">
              <a:buFont typeface="Arial" pitchFamily="34" charset="0"/>
              <a:buChar char="•"/>
            </a:pPr>
            <a:r>
              <a:rPr lang="en-US" baseline="0" dirty="0" smtClean="0">
                <a:solidFill>
                  <a:srgbClr val="404040"/>
                </a:solidFill>
              </a:rPr>
              <a:t>GK-M3-Lesson 1</a:t>
            </a:r>
            <a:endParaRPr lang="en-US" baseline="0" dirty="0">
              <a:solidFill>
                <a:srgbClr val="404040"/>
              </a:solidFill>
            </a:endParaRPr>
          </a:p>
        </p:txBody>
      </p:sp>
    </p:spTree>
    <p:extLst>
      <p:ext uri="{BB962C8B-B14F-4D97-AF65-F5344CB8AC3E}">
        <p14:creationId xmlns:p14="http://schemas.microsoft.com/office/powerpoint/2010/main" val="154719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smtClean="0"/>
          </a:p>
          <a:p>
            <a:pPr marL="171450" indent="-171450">
              <a:buFont typeface="Arial"/>
              <a:buChar char="•"/>
            </a:pPr>
            <a:r>
              <a:rPr lang="en-US" dirty="0" smtClean="0"/>
              <a:t>What did you notice about the time it took to do the application problem, CD, PS, and Debrief? </a:t>
            </a:r>
            <a:r>
              <a:rPr lang="en-US" dirty="0" smtClean="0">
                <a:solidFill>
                  <a:srgbClr val="FF0000"/>
                </a:solidFill>
              </a:rPr>
              <a:t>(These parts of the lesson were done in about the time stated in the lesson plan.)</a:t>
            </a:r>
          </a:p>
          <a:p>
            <a:pPr marL="171450" indent="-171450">
              <a:buFont typeface="Arial"/>
              <a:buChar char="•"/>
            </a:pPr>
            <a:r>
              <a:rPr lang="en-US" dirty="0" smtClean="0"/>
              <a:t>What were some of the pitfalls of the lesson? </a:t>
            </a:r>
            <a:r>
              <a:rPr lang="en-US" dirty="0" smtClean="0">
                <a:solidFill>
                  <a:srgbClr val="FF0000"/>
                </a:solidFill>
              </a:rPr>
              <a:t>(Keeping all students focused and on task.)</a:t>
            </a:r>
          </a:p>
          <a:p>
            <a:pPr marL="171450" indent="-171450">
              <a:buFont typeface="Arial"/>
              <a:buChar char="•"/>
            </a:pPr>
            <a:r>
              <a:rPr lang="en-US" dirty="0" smtClean="0"/>
              <a:t>Where there any clues that the students understood the </a:t>
            </a:r>
            <a:r>
              <a:rPr lang="en-US" dirty="0"/>
              <a:t>objective?</a:t>
            </a:r>
            <a:r>
              <a:rPr lang="en-US" dirty="0">
                <a:solidFill>
                  <a:srgbClr val="FF0000"/>
                </a:solidFill>
              </a:rPr>
              <a:t> </a:t>
            </a:r>
            <a:r>
              <a:rPr lang="en-US" dirty="0" smtClean="0">
                <a:solidFill>
                  <a:srgbClr val="FF0000"/>
                </a:solidFill>
              </a:rPr>
              <a:t>(The problem sets seemed to show understanding but the students were not able to articulate about end-points needing to be aligned during the debrief.  In general, with Kindergartners, focus needs to be made on giving them the language to express what they “know”.)</a:t>
            </a:r>
          </a:p>
          <a:p>
            <a:pPr marL="171450" indent="-171450">
              <a:buFont typeface="Arial"/>
              <a:buChar char="•"/>
            </a:pPr>
            <a:r>
              <a:rPr lang="en-US" dirty="0" smtClean="0"/>
              <a:t>Were there any modifications to the lesson?</a:t>
            </a:r>
            <a:r>
              <a:rPr lang="en-US" dirty="0"/>
              <a:t> </a:t>
            </a:r>
            <a:r>
              <a:rPr lang="en-US" dirty="0" smtClean="0">
                <a:solidFill>
                  <a:srgbClr val="FF0000"/>
                </a:solidFill>
              </a:rPr>
              <a:t>(Only 1 side of the problem set was completed, added additional debrief questions.)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u="sng" dirty="0" smtClean="0"/>
              <a:t>The quotes below are excerpts taken from the Geometric Measurement progressions document.  These portions of the progressions document pertain to the mathematical concepts each lesson is written from.  </a:t>
            </a:r>
          </a:p>
          <a:p>
            <a:r>
              <a:rPr lang="en-US" dirty="0" smtClean="0"/>
              <a:t>“</a:t>
            </a:r>
            <a:r>
              <a:rPr lang="en-US" dirty="0"/>
              <a:t>Before learning to measure attributes, children need to recognize them, distinguishing them from other attributes.  That is, the attribute to be measured has to ‘stand out’ for the student and be discriminated from the undifferentiated sense of amount that young children often have, labeling greater lengths, areas, volumes, and so forth, as ‘big’ or ‘bigger’.</a:t>
            </a:r>
            <a:r>
              <a:rPr lang="en-US" dirty="0" smtClean="0"/>
              <a:t>” </a:t>
            </a:r>
            <a:r>
              <a:rPr lang="en-US" dirty="0"/>
              <a:t>(p. 1 geometric measurement progressions</a:t>
            </a:r>
            <a:r>
              <a:rPr lang="en-US" dirty="0" smtClean="0"/>
              <a:t>)</a:t>
            </a:r>
          </a:p>
          <a:p>
            <a:endParaRPr lang="en-US" dirty="0"/>
          </a:p>
          <a:p>
            <a:r>
              <a:rPr lang="en-US" dirty="0"/>
              <a:t>“Students then can become increasingly competent at direct comparison-comparing the amount of an attribute in two objects without measurement.  In many circumstances, such direct comparison is impossible or unwieldy.  Sometimes, a third object can be used as an intermediary, allowing indirect comparison” which is not formally taught until first grade but is explored within Module 3 lessons informally and not assessed</a:t>
            </a:r>
            <a:r>
              <a:rPr lang="en-US" dirty="0" smtClean="0"/>
              <a:t>. (p. 1 geometric measurement progressions)</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296517"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15 minutes</a:t>
            </a:r>
          </a:p>
          <a:p>
            <a:endParaRPr lang="en-US" sz="1800" dirty="0" smtClean="0"/>
          </a:p>
          <a:p>
            <a:r>
              <a:rPr lang="en-US" sz="1800" dirty="0" smtClean="0"/>
              <a:t>MATERIALS NEEDED:</a:t>
            </a:r>
          </a:p>
          <a:p>
            <a:pPr marL="290513" indent="-171450">
              <a:buFont typeface="Arial" pitchFamily="34" charset="0"/>
              <a:buChar char="•"/>
            </a:pPr>
            <a:r>
              <a:rPr lang="en-US" baseline="0" dirty="0">
                <a:solidFill>
                  <a:srgbClr val="404040"/>
                </a:solidFill>
              </a:rPr>
              <a:t>GK-M3-Lesson 1</a:t>
            </a:r>
          </a:p>
        </p:txBody>
      </p:sp>
    </p:spTree>
    <p:extLst>
      <p:ext uri="{BB962C8B-B14F-4D97-AF65-F5344CB8AC3E}">
        <p14:creationId xmlns:p14="http://schemas.microsoft.com/office/powerpoint/2010/main" val="10350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Assign these portions of lessons 5 and 15 to two tables to demonstrate</a:t>
            </a:r>
            <a:r>
              <a:rPr lang="en-US" baseline="0" dirty="0" smtClean="0"/>
              <a:t>.  (1 participant</a:t>
            </a:r>
            <a:r>
              <a:rPr lang="en-US" dirty="0" smtClean="0"/>
              <a:t> “teacher” will teach to the rest of their table)</a:t>
            </a:r>
            <a:endParaRPr lang="en-US" baseline="0" dirty="0" smtClean="0"/>
          </a:p>
          <a:p>
            <a:r>
              <a:rPr lang="en-US" baseline="0" dirty="0" smtClean="0"/>
              <a:t>Lesson </a:t>
            </a:r>
            <a:r>
              <a:rPr lang="en-US" dirty="0"/>
              <a:t>5</a:t>
            </a:r>
            <a:r>
              <a:rPr lang="en-US" baseline="0" dirty="0" smtClean="0"/>
              <a:t> Application</a:t>
            </a:r>
            <a:r>
              <a:rPr lang="en-US" dirty="0" smtClean="0"/>
              <a:t> problem</a:t>
            </a:r>
            <a:r>
              <a:rPr lang="en-US" baseline="0" dirty="0" smtClean="0"/>
              <a:t> and Concept</a:t>
            </a:r>
            <a:r>
              <a:rPr lang="en-US" dirty="0" smtClean="0"/>
              <a:t> Development</a:t>
            </a:r>
            <a:r>
              <a:rPr lang="en-US" baseline="0" dirty="0" smtClean="0"/>
              <a:t> </a:t>
            </a:r>
          </a:p>
          <a:p>
            <a:r>
              <a:rPr lang="en-US" baseline="0" dirty="0" smtClean="0"/>
              <a:t>Lesson 15 </a:t>
            </a:r>
            <a:r>
              <a:rPr lang="en-US" dirty="0" smtClean="0"/>
              <a:t>Concept Development</a:t>
            </a:r>
            <a:r>
              <a:rPr lang="en-US" baseline="0" dirty="0" smtClean="0"/>
              <a:t> and Debrief</a:t>
            </a:r>
          </a:p>
          <a:p>
            <a:endParaRPr lang="en-US" baseline="0" dirty="0" smtClean="0"/>
          </a:p>
          <a:p>
            <a:r>
              <a:rPr lang="en-US" baseline="0" dirty="0" smtClean="0"/>
              <a:t>1)  </a:t>
            </a:r>
            <a:r>
              <a:rPr lang="en-US" dirty="0" smtClean="0"/>
              <a:t>1 teacher at each table</a:t>
            </a:r>
            <a:r>
              <a:rPr lang="en-US" baseline="0" dirty="0" smtClean="0"/>
              <a:t> will have 10 minutes to prepare their table demonstration.</a:t>
            </a:r>
          </a:p>
          <a:p>
            <a:pPr marL="228600" indent="-228600">
              <a:buAutoNum type="arabicParenR" startAt="2"/>
            </a:pPr>
            <a:r>
              <a:rPr lang="en-US" baseline="0" dirty="0" smtClean="0"/>
              <a:t>All other participants are reading the </a:t>
            </a:r>
            <a:r>
              <a:rPr lang="en-US" dirty="0"/>
              <a:t>5</a:t>
            </a:r>
            <a:r>
              <a:rPr lang="en-US" baseline="0" dirty="0" smtClean="0"/>
              <a:t> lessons (see next slide)</a:t>
            </a:r>
            <a:r>
              <a:rPr lang="en-US" dirty="0" smtClean="0"/>
              <a:t> </a:t>
            </a:r>
            <a:r>
              <a:rPr lang="en-US" baseline="0" dirty="0" smtClean="0"/>
              <a:t>silently for 10 minutes. </a:t>
            </a:r>
          </a:p>
          <a:p>
            <a:pPr marL="228600" indent="-228600">
              <a:buAutoNum type="arabicParenR" startAt="2"/>
            </a:pPr>
            <a:r>
              <a:rPr lang="en-US" dirty="0" smtClean="0"/>
              <a:t>As the demo lesson is being presented the rest of the room gathers around the demo teacher and table students.</a:t>
            </a:r>
            <a:endParaRPr lang="en-US" baseline="0" dirty="0" smtClean="0"/>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K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dirty="0"/>
              <a:t>November, 2013</a:t>
            </a:r>
          </a:p>
          <a:p>
            <a:pPr>
              <a:defRPr/>
            </a:pPr>
            <a:r>
              <a:rPr lang="en-US" dirty="0"/>
              <a:t>Common Core Institute</a:t>
            </a:r>
          </a:p>
          <a:p>
            <a:pPr>
              <a:defRPr/>
            </a:pP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GK-M3 Lesson 7</a:t>
            </a:r>
          </a:p>
          <a:p>
            <a:pPr marL="458788" lvl="1" indent="-285750">
              <a:buFont typeface="Arial" pitchFamily="34" charset="0"/>
              <a:buChar char="•"/>
              <a:tabLst/>
            </a:pPr>
            <a:r>
              <a:rPr lang="en-US" sz="1100" baseline="0" dirty="0" smtClean="0"/>
              <a:t>GK-M3 Lesson 15</a:t>
            </a:r>
            <a:endParaRPr lang="en-US" sz="1100" baseline="0" dirty="0"/>
          </a:p>
        </p:txBody>
      </p:sp>
    </p:spTree>
    <p:extLst>
      <p:ext uri="{BB962C8B-B14F-4D97-AF65-F5344CB8AC3E}">
        <p14:creationId xmlns:p14="http://schemas.microsoft.com/office/powerpoint/2010/main" val="1547193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wmf"/><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57" r:id="rId6"/>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37" y="1532686"/>
            <a:ext cx="5489843" cy="1817004"/>
          </a:xfrm>
        </p:spPr>
        <p:txBody>
          <a:bodyPr anchor="b" anchorCtr="0"/>
          <a:lstStyle/>
          <a:p>
            <a:r>
              <a:rPr lang="en-US" i="1" dirty="0" smtClean="0"/>
              <a:t>A Story of Units</a:t>
            </a:r>
            <a:endParaRPr lang="en-US" i="1" dirty="0"/>
          </a:p>
        </p:txBody>
      </p:sp>
      <p:sp>
        <p:nvSpPr>
          <p:cNvPr id="5" name="TextBox 4"/>
          <p:cNvSpPr txBox="1"/>
          <p:nvPr/>
        </p:nvSpPr>
        <p:spPr>
          <a:xfrm>
            <a:off x="442400" y="3349690"/>
            <a:ext cx="5615155" cy="461665"/>
          </a:xfrm>
          <a:prstGeom prst="rect">
            <a:avLst/>
          </a:prstGeom>
          <a:noFill/>
        </p:spPr>
        <p:txBody>
          <a:bodyPr wrap="square" lIns="0" rtlCol="0" anchor="t">
            <a:spAutoFit/>
          </a:bodyPr>
          <a:lstStyle/>
          <a:p>
            <a:r>
              <a:rPr lang="en-US" sz="2400" baseline="0" dirty="0" smtClean="0">
                <a:solidFill>
                  <a:srgbClr val="B9899D"/>
                </a:solidFill>
                <a:latin typeface="Calibri"/>
                <a:cs typeface="Calibri"/>
              </a:rPr>
              <a:t>Grade K – Module 3</a:t>
            </a: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1"/>
          </p:nvPr>
        </p:nvSpPr>
        <p:spPr>
          <a:xfrm>
            <a:off x="457200" y="1913474"/>
            <a:ext cx="5909733" cy="3526408"/>
          </a:xfrm>
        </p:spPr>
        <p:txBody>
          <a:bodyPr/>
          <a:lstStyle/>
          <a:p>
            <a:r>
              <a:rPr lang="en-US" b="1" dirty="0"/>
              <a:t>Lesson 16 </a:t>
            </a:r>
            <a:r>
              <a:rPr lang="en-US" b="1" dirty="0" smtClean="0"/>
              <a:t>objective: </a:t>
            </a:r>
            <a:r>
              <a:rPr lang="en-US" dirty="0" smtClean="0"/>
              <a:t>Make </a:t>
            </a:r>
            <a:r>
              <a:rPr lang="en-US" dirty="0"/>
              <a:t>informal comparison of area</a:t>
            </a:r>
            <a:r>
              <a:rPr lang="en-US" dirty="0" smtClean="0"/>
              <a:t>.</a:t>
            </a:r>
            <a:endParaRPr lang="en-US" b="1" dirty="0" smtClean="0"/>
          </a:p>
          <a:p>
            <a:r>
              <a:rPr lang="en-US" b="1" dirty="0" smtClean="0"/>
              <a:t>Lesson 20 objective: </a:t>
            </a:r>
            <a:r>
              <a:rPr lang="en-US" dirty="0" smtClean="0"/>
              <a:t>Relate more and less to length</a:t>
            </a:r>
          </a:p>
          <a:p>
            <a:r>
              <a:rPr lang="en-US" b="1" dirty="0" smtClean="0"/>
              <a:t>Lesson 26 objective: </a:t>
            </a:r>
            <a:r>
              <a:rPr lang="en-US" dirty="0" smtClean="0"/>
              <a:t>Match and count to compare two sets of objects.  State which quantity is less.</a:t>
            </a:r>
            <a:endParaRPr lang="en-US" dirty="0"/>
          </a:p>
        </p:txBody>
      </p:sp>
      <p:sp>
        <p:nvSpPr>
          <p:cNvPr id="5" name="Text Placeholder 4"/>
          <p:cNvSpPr>
            <a:spLocks noGrp="1"/>
          </p:cNvSpPr>
          <p:nvPr>
            <p:ph type="body" sz="quarter" idx="11"/>
          </p:nvPr>
        </p:nvSpPr>
        <p:spPr/>
        <p:txBody>
          <a:bodyPr/>
          <a:lstStyle/>
          <a:p>
            <a:r>
              <a:rPr lang="en-US" dirty="0" smtClean="0"/>
              <a:t>Module 3, Lessons 16, 20, 26</a:t>
            </a:r>
            <a:endParaRPr lang="en-US" dirty="0"/>
          </a:p>
        </p:txBody>
      </p:sp>
    </p:spTree>
    <p:extLst>
      <p:ext uri="{BB962C8B-B14F-4D97-AF65-F5344CB8AC3E}">
        <p14:creationId xmlns:p14="http://schemas.microsoft.com/office/powerpoint/2010/main" val="2434943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4" name="Content Placeholder 3"/>
          <p:cNvSpPr>
            <a:spLocks noGrp="1"/>
          </p:cNvSpPr>
          <p:nvPr>
            <p:ph idx="1"/>
          </p:nvPr>
        </p:nvSpPr>
        <p:spPr/>
        <p:txBody>
          <a:bodyPr/>
          <a:lstStyle/>
          <a:p>
            <a:r>
              <a:rPr lang="en-US" dirty="0" smtClean="0"/>
              <a:t>Lesson objective 12:</a:t>
            </a:r>
          </a:p>
          <a:p>
            <a:r>
              <a:rPr lang="en-US" dirty="0" smtClean="0"/>
              <a:t>Compare the weight of an object with sets of different objects on a balance scale.</a:t>
            </a:r>
            <a:endParaRPr lang="en-US" dirty="0"/>
          </a:p>
        </p:txBody>
      </p:sp>
      <p:sp>
        <p:nvSpPr>
          <p:cNvPr id="5" name="Text Placeholder 4"/>
          <p:cNvSpPr>
            <a:spLocks noGrp="1"/>
          </p:cNvSpPr>
          <p:nvPr>
            <p:ph type="body" sz="quarter" idx="11"/>
          </p:nvPr>
        </p:nvSpPr>
        <p:spPr/>
        <p:txBody>
          <a:bodyPr/>
          <a:lstStyle/>
          <a:p>
            <a:r>
              <a:rPr lang="en-US" dirty="0" smtClean="0"/>
              <a:t>Module 3, Lesson 12</a:t>
            </a:r>
            <a:endParaRPr lang="en-US" dirty="0"/>
          </a:p>
        </p:txBody>
      </p:sp>
    </p:spTree>
    <p:extLst>
      <p:ext uri="{BB962C8B-B14F-4D97-AF65-F5344CB8AC3E}">
        <p14:creationId xmlns:p14="http://schemas.microsoft.com/office/powerpoint/2010/main" val="2703354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4" name="Content Placeholder 3"/>
          <p:cNvSpPr>
            <a:spLocks noGrp="1"/>
          </p:cNvSpPr>
          <p:nvPr>
            <p:ph idx="1"/>
          </p:nvPr>
        </p:nvSpPr>
        <p:spPr/>
        <p:txBody>
          <a:bodyPr/>
          <a:lstStyle/>
          <a:p>
            <a:pPr>
              <a:lnSpc>
                <a:spcPct val="80000"/>
              </a:lnSpc>
            </a:pPr>
            <a:r>
              <a:rPr lang="en-US" b="1" dirty="0" smtClean="0"/>
              <a:t>Lesson 12 objective: </a:t>
            </a:r>
            <a:r>
              <a:rPr lang="en-US" dirty="0" smtClean="0"/>
              <a:t>Compare the weight of an object with sets of different objects on a balance scale. (CD and Problem Set)</a:t>
            </a:r>
          </a:p>
          <a:p>
            <a:pPr>
              <a:lnSpc>
                <a:spcPct val="80000"/>
              </a:lnSpc>
            </a:pPr>
            <a:endParaRPr lang="en-US" dirty="0" smtClean="0"/>
          </a:p>
          <a:p>
            <a:pPr marL="457200" indent="-457200">
              <a:buFont typeface="Arial"/>
              <a:buChar char="•"/>
            </a:pPr>
            <a:r>
              <a:rPr lang="en-US" dirty="0" smtClean="0"/>
              <a:t>How </a:t>
            </a:r>
            <a:r>
              <a:rPr lang="en-US" dirty="0"/>
              <a:t>does </a:t>
            </a:r>
            <a:r>
              <a:rPr lang="en-US" dirty="0" smtClean="0"/>
              <a:t>this lesson compare with lesson 10 wherein the students used only penny units to measure different objects? </a:t>
            </a:r>
            <a:endParaRPr lang="en-US" dirty="0"/>
          </a:p>
          <a:p>
            <a:pPr>
              <a:lnSpc>
                <a:spcPct val="80000"/>
              </a:lnSpc>
            </a:pPr>
            <a:endParaRPr lang="en-US" dirty="0"/>
          </a:p>
        </p:txBody>
      </p:sp>
      <p:sp>
        <p:nvSpPr>
          <p:cNvPr id="5" name="Text Placeholder 4"/>
          <p:cNvSpPr>
            <a:spLocks noGrp="1"/>
          </p:cNvSpPr>
          <p:nvPr>
            <p:ph type="body" sz="quarter" idx="11"/>
          </p:nvPr>
        </p:nvSpPr>
        <p:spPr/>
        <p:txBody>
          <a:bodyPr/>
          <a:lstStyle/>
          <a:p>
            <a:r>
              <a:rPr lang="en-US" dirty="0" smtClean="0"/>
              <a:t>Module 3, Lesson 12</a:t>
            </a:r>
            <a:endParaRPr lang="en-US" dirty="0"/>
          </a:p>
        </p:txBody>
      </p:sp>
    </p:spTree>
    <p:extLst>
      <p:ext uri="{BB962C8B-B14F-4D97-AF65-F5344CB8AC3E}">
        <p14:creationId xmlns:p14="http://schemas.microsoft.com/office/powerpoint/2010/main" val="1251666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13</a:t>
            </a:fld>
            <a:endParaRPr lang="en-US" dirty="0"/>
          </a:p>
        </p:txBody>
      </p:sp>
      <p:sp>
        <p:nvSpPr>
          <p:cNvPr id="4" name="Content Placeholder 3"/>
          <p:cNvSpPr>
            <a:spLocks noGrp="1"/>
          </p:cNvSpPr>
          <p:nvPr>
            <p:ph idx="1"/>
          </p:nvPr>
        </p:nvSpPr>
        <p:spPr>
          <a:xfrm>
            <a:off x="457200" y="1676407"/>
            <a:ext cx="6146800" cy="4019126"/>
          </a:xfrm>
        </p:spPr>
        <p:txBody>
          <a:bodyPr/>
          <a:lstStyle/>
          <a:p>
            <a:pPr marL="0" indent="0"/>
            <a:r>
              <a:rPr lang="en-US" sz="2400" b="1" dirty="0"/>
              <a:t>Lesson </a:t>
            </a:r>
            <a:r>
              <a:rPr lang="en-US" sz="2400" b="1" dirty="0" smtClean="0"/>
              <a:t>5 </a:t>
            </a:r>
            <a:r>
              <a:rPr lang="en-US" sz="2400" b="1" dirty="0"/>
              <a:t>objective: </a:t>
            </a:r>
            <a:r>
              <a:rPr lang="en-US" sz="2400" dirty="0"/>
              <a:t>Compare objects using </a:t>
            </a:r>
            <a:r>
              <a:rPr lang="en-US" sz="2400" i="1" dirty="0"/>
              <a:t>the same as</a:t>
            </a:r>
            <a:r>
              <a:rPr lang="en-US" sz="2400" dirty="0"/>
              <a:t>. </a:t>
            </a:r>
            <a:r>
              <a:rPr lang="en-US" sz="2400" dirty="0" smtClean="0"/>
              <a:t>(Application Problem and Concept Development)</a:t>
            </a:r>
          </a:p>
          <a:p>
            <a:pPr marL="0" indent="0"/>
            <a:endParaRPr lang="en-US" sz="2700" dirty="0" smtClean="0"/>
          </a:p>
          <a:p>
            <a:pPr marL="457200" indent="-457200">
              <a:lnSpc>
                <a:spcPct val="90000"/>
              </a:lnSpc>
              <a:buFont typeface="Arial"/>
              <a:buChar char="•"/>
            </a:pPr>
            <a:r>
              <a:rPr lang="en-US" sz="2700" dirty="0" smtClean="0"/>
              <a:t>What is the significance of assigning number or a quantitative value to some attribute shared by a group of objects?</a:t>
            </a:r>
          </a:p>
        </p:txBody>
      </p:sp>
      <p:sp>
        <p:nvSpPr>
          <p:cNvPr id="5" name="Text Placeholder 4"/>
          <p:cNvSpPr>
            <a:spLocks noGrp="1"/>
          </p:cNvSpPr>
          <p:nvPr>
            <p:ph type="body" sz="quarter" idx="11"/>
          </p:nvPr>
        </p:nvSpPr>
        <p:spPr/>
        <p:txBody>
          <a:bodyPr/>
          <a:lstStyle/>
          <a:p>
            <a:r>
              <a:rPr lang="en-US" dirty="0" smtClean="0"/>
              <a:t>Module 3, Lesson 5</a:t>
            </a:r>
            <a:endParaRPr lang="en-US" dirty="0"/>
          </a:p>
        </p:txBody>
      </p:sp>
    </p:spTree>
    <p:extLst>
      <p:ext uri="{BB962C8B-B14F-4D97-AF65-F5344CB8AC3E}">
        <p14:creationId xmlns:p14="http://schemas.microsoft.com/office/powerpoint/2010/main" val="2145237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14</a:t>
            </a:fld>
            <a:endParaRPr lang="en-US" dirty="0"/>
          </a:p>
        </p:txBody>
      </p:sp>
      <p:sp>
        <p:nvSpPr>
          <p:cNvPr id="4" name="Content Placeholder 3"/>
          <p:cNvSpPr>
            <a:spLocks noGrp="1"/>
          </p:cNvSpPr>
          <p:nvPr>
            <p:ph idx="1"/>
          </p:nvPr>
        </p:nvSpPr>
        <p:spPr>
          <a:xfrm>
            <a:off x="457200" y="1913474"/>
            <a:ext cx="6028267" cy="3526408"/>
          </a:xfrm>
        </p:spPr>
        <p:txBody>
          <a:bodyPr/>
          <a:lstStyle/>
          <a:p>
            <a:r>
              <a:rPr lang="en-US" b="1" dirty="0" smtClean="0"/>
              <a:t>Lesson 15 objective: </a:t>
            </a:r>
            <a:r>
              <a:rPr lang="en-US" dirty="0" smtClean="0"/>
              <a:t>Compare using </a:t>
            </a:r>
            <a:r>
              <a:rPr lang="en-US" i="1" dirty="0" smtClean="0"/>
              <a:t>the same as </a:t>
            </a:r>
            <a:r>
              <a:rPr lang="en-US" dirty="0" smtClean="0"/>
              <a:t>with units. (Concept Development and debrief)</a:t>
            </a:r>
          </a:p>
          <a:p>
            <a:pPr>
              <a:lnSpc>
                <a:spcPct val="80000"/>
              </a:lnSpc>
            </a:pPr>
            <a:endParaRPr lang="en-US" dirty="0" smtClean="0"/>
          </a:p>
          <a:p>
            <a:pPr marL="457200" indent="-457200">
              <a:lnSpc>
                <a:spcPct val="80000"/>
              </a:lnSpc>
              <a:buFont typeface="Arial"/>
              <a:buChar char="•"/>
            </a:pPr>
            <a:r>
              <a:rPr lang="en-US" dirty="0" smtClean="0"/>
              <a:t>Which debrief questions would you have chosen from the list?  Would you have added any questions based on the demo?</a:t>
            </a:r>
          </a:p>
        </p:txBody>
      </p:sp>
      <p:sp>
        <p:nvSpPr>
          <p:cNvPr id="5" name="Text Placeholder 4"/>
          <p:cNvSpPr>
            <a:spLocks noGrp="1"/>
          </p:cNvSpPr>
          <p:nvPr>
            <p:ph type="body" sz="quarter" idx="11"/>
          </p:nvPr>
        </p:nvSpPr>
        <p:spPr/>
        <p:txBody>
          <a:bodyPr/>
          <a:lstStyle/>
          <a:p>
            <a:r>
              <a:rPr lang="en-US" dirty="0" smtClean="0"/>
              <a:t>Module 3, Lesson 15</a:t>
            </a:r>
            <a:endParaRPr lang="en-US" dirty="0"/>
          </a:p>
        </p:txBody>
      </p:sp>
    </p:spTree>
    <p:extLst>
      <p:ext uri="{BB962C8B-B14F-4D97-AF65-F5344CB8AC3E}">
        <p14:creationId xmlns:p14="http://schemas.microsoft.com/office/powerpoint/2010/main" val="261290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Introducing…Sprints! </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1"/>
          </p:nvPr>
        </p:nvSpPr>
        <p:spPr/>
        <p:txBody>
          <a:bodyPr/>
          <a:lstStyle/>
          <a:p>
            <a:pPr marL="0" indent="0">
              <a:buNone/>
            </a:pPr>
            <a:r>
              <a:rPr lang="en-US" b="1" dirty="0"/>
              <a:t>Sprints are introduced in the second half of Module 3. </a:t>
            </a:r>
          </a:p>
          <a:p>
            <a:pPr marL="457200" indent="-457200">
              <a:buFont typeface="Arial" panose="020B0604020202020204" pitchFamily="34" charset="0"/>
              <a:buChar char="•"/>
            </a:pPr>
            <a:r>
              <a:rPr lang="en-US" dirty="0"/>
              <a:t>What are the steps of the Sprint routine</a:t>
            </a:r>
            <a:r>
              <a:rPr lang="en-US" dirty="0" smtClean="0"/>
              <a:t>?</a:t>
            </a:r>
            <a:endParaRPr lang="en-US" dirty="0"/>
          </a:p>
          <a:p>
            <a:pPr marL="457200" indent="-457200">
              <a:buFont typeface="Arial" panose="020B0604020202020204" pitchFamily="34" charset="0"/>
              <a:buChar char="•"/>
            </a:pPr>
            <a:r>
              <a:rPr lang="en-US" dirty="0"/>
              <a:t>What </a:t>
            </a:r>
            <a:r>
              <a:rPr lang="en-US" dirty="0" smtClean="0"/>
              <a:t>skills will </a:t>
            </a:r>
            <a:r>
              <a:rPr lang="en-US" dirty="0"/>
              <a:t>students need for success with Sprints</a:t>
            </a:r>
            <a:r>
              <a:rPr lang="en-US" dirty="0" smtClean="0"/>
              <a:t>?</a:t>
            </a:r>
          </a:p>
          <a:p>
            <a:pPr marL="457200" indent="-457200">
              <a:buFont typeface="Arial" panose="020B0604020202020204" pitchFamily="34" charset="0"/>
              <a:buChar char="•"/>
            </a:pPr>
            <a:r>
              <a:rPr lang="en-US" dirty="0" smtClean="0"/>
              <a:t>What social-emotional considerations </a:t>
            </a:r>
          </a:p>
          <a:p>
            <a:pPr marL="0" indent="0">
              <a:buNone/>
            </a:pPr>
            <a:r>
              <a:rPr lang="en-US" dirty="0" smtClean="0"/>
              <a:t>     are necessary for Kindergarten </a:t>
            </a:r>
          </a:p>
          <a:p>
            <a:pPr marL="0" indent="0">
              <a:buNone/>
            </a:pPr>
            <a:r>
              <a:rPr lang="en-US" dirty="0" smtClean="0"/>
              <a:t>      students?</a:t>
            </a:r>
          </a:p>
          <a:p>
            <a:pPr marL="0" indent="0"/>
            <a:endParaRPr lang="en-US" dirty="0"/>
          </a:p>
          <a:p>
            <a:endParaRPr lang="en-US" dirty="0"/>
          </a:p>
        </p:txBody>
      </p:sp>
    </p:spTree>
    <p:extLst>
      <p:ext uri="{BB962C8B-B14F-4D97-AF65-F5344CB8AC3E}">
        <p14:creationId xmlns:p14="http://schemas.microsoft.com/office/powerpoint/2010/main" val="10169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it down</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16</a:t>
            </a:fld>
            <a:endParaRPr lang="en-US" dirty="0"/>
          </a:p>
        </p:txBody>
      </p:sp>
      <p:sp>
        <p:nvSpPr>
          <p:cNvPr id="4" name="Content Placeholder 3"/>
          <p:cNvSpPr>
            <a:spLocks noGrp="1"/>
          </p:cNvSpPr>
          <p:nvPr>
            <p:ph idx="1"/>
          </p:nvPr>
        </p:nvSpPr>
        <p:spPr/>
        <p:txBody>
          <a:bodyPr>
            <a:normAutofit/>
          </a:bodyPr>
          <a:lstStyle/>
          <a:p>
            <a:pPr marL="0" indent="0">
              <a:buNone/>
            </a:pPr>
            <a:r>
              <a:rPr lang="en-US" b="1" dirty="0"/>
              <a:t>Rather than teach the Sprint procedure in its entirety, the procedure is broken </a:t>
            </a:r>
            <a:r>
              <a:rPr lang="en-US" b="1" dirty="0" smtClean="0"/>
              <a:t>down.</a:t>
            </a:r>
          </a:p>
          <a:p>
            <a:pPr marL="0" indent="0">
              <a:buNone/>
            </a:pPr>
            <a:endParaRPr lang="en-US" b="1" dirty="0"/>
          </a:p>
          <a:p>
            <a:pPr marL="457200" indent="-457200">
              <a:buFont typeface="Arial" panose="020B0604020202020204" pitchFamily="34" charset="0"/>
              <a:buChar char="•"/>
            </a:pPr>
            <a:r>
              <a:rPr lang="en-US" dirty="0" smtClean="0"/>
              <a:t>Step 1: Each component is practiced individually.</a:t>
            </a:r>
            <a:endParaRPr lang="en-US" dirty="0"/>
          </a:p>
          <a:p>
            <a:pPr marL="457200" indent="-457200">
              <a:buFont typeface="Arial" panose="020B0604020202020204" pitchFamily="34" charset="0"/>
              <a:buChar char="•"/>
            </a:pPr>
            <a:r>
              <a:rPr lang="en-US" dirty="0" smtClean="0"/>
              <a:t>Step 2: Students observe </a:t>
            </a:r>
            <a:r>
              <a:rPr lang="en-US" dirty="0"/>
              <a:t>the teacher </a:t>
            </a:r>
            <a:r>
              <a:rPr lang="en-US" dirty="0" smtClean="0"/>
              <a:t>take </a:t>
            </a:r>
            <a:r>
              <a:rPr lang="en-US" dirty="0"/>
              <a:t>a </a:t>
            </a:r>
            <a:r>
              <a:rPr lang="en-US" dirty="0" smtClean="0"/>
              <a:t>Sprint.</a:t>
            </a:r>
          </a:p>
          <a:p>
            <a:pPr marL="457200" indent="-457200">
              <a:buFont typeface="Arial" panose="020B0604020202020204" pitchFamily="34" charset="0"/>
              <a:buChar char="•"/>
            </a:pPr>
            <a:r>
              <a:rPr lang="en-US" dirty="0" smtClean="0"/>
              <a:t>Step 3: Students debrief </a:t>
            </a:r>
            <a:r>
              <a:rPr lang="en-US" dirty="0"/>
              <a:t>the procedure.  </a:t>
            </a:r>
          </a:p>
          <a:p>
            <a:pPr marL="457200" indent="-457200">
              <a:buFont typeface="Arial" panose="020B0604020202020204" pitchFamily="34" charset="0"/>
              <a:buChar char="•"/>
            </a:pPr>
            <a:r>
              <a:rPr lang="en-US" dirty="0" smtClean="0"/>
              <a:t>Step 4: Students try a Sprint.</a:t>
            </a:r>
            <a:endParaRPr lang="en-US" dirty="0"/>
          </a:p>
          <a:p>
            <a:endParaRPr lang="en-US" dirty="0"/>
          </a:p>
        </p:txBody>
      </p:sp>
    </p:spTree>
    <p:extLst>
      <p:ext uri="{BB962C8B-B14F-4D97-AF65-F5344CB8AC3E}">
        <p14:creationId xmlns:p14="http://schemas.microsoft.com/office/powerpoint/2010/main" val="237147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students build up to the Sprint Routine in </a:t>
            </a:r>
            <a:r>
              <a:rPr lang="en-US" i="1" dirty="0"/>
              <a:t>A Story of Units?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17</a:t>
            </a:fld>
            <a:endParaRPr lang="en-US" dirty="0"/>
          </a:p>
        </p:txBody>
      </p:sp>
      <p:sp>
        <p:nvSpPr>
          <p:cNvPr id="4" name="Content Placeholder 3"/>
          <p:cNvSpPr>
            <a:spLocks noGrp="1"/>
          </p:cNvSpPr>
          <p:nvPr>
            <p:ph idx="1"/>
          </p:nvPr>
        </p:nvSpPr>
        <p:spPr/>
        <p:txBody>
          <a:bodyPr/>
          <a:lstStyle/>
          <a:p>
            <a:endParaRPr lang="en-US" dirty="0"/>
          </a:p>
          <a:p>
            <a:r>
              <a:rPr lang="en-US" dirty="0" smtClean="0"/>
              <a:t>Lesson 16:  Starting </a:t>
            </a:r>
            <a:r>
              <a:rPr lang="en-US" dirty="0"/>
              <a:t>and stopping at a signal, while </a:t>
            </a:r>
            <a:r>
              <a:rPr lang="en-US" dirty="0" smtClean="0"/>
              <a:t>					   writing </a:t>
            </a:r>
            <a:r>
              <a:rPr lang="en-US" dirty="0"/>
              <a:t>numbers 1-10.</a:t>
            </a:r>
          </a:p>
          <a:p>
            <a:r>
              <a:rPr lang="en-US" dirty="0"/>
              <a:t>Lesson </a:t>
            </a:r>
            <a:r>
              <a:rPr lang="en-US" dirty="0" smtClean="0"/>
              <a:t>19:  Same </a:t>
            </a:r>
            <a:r>
              <a:rPr lang="en-US" dirty="0"/>
              <a:t>as Lesson 16, but counting down.</a:t>
            </a:r>
          </a:p>
          <a:p>
            <a:r>
              <a:rPr lang="en-US" dirty="0"/>
              <a:t>Lesson </a:t>
            </a:r>
            <a:r>
              <a:rPr lang="en-US" dirty="0" smtClean="0"/>
              <a:t>20:  Observing </a:t>
            </a:r>
            <a:r>
              <a:rPr lang="en-US" dirty="0"/>
              <a:t>and Noticing </a:t>
            </a:r>
          </a:p>
          <a:p>
            <a:endParaRPr lang="en-US" dirty="0"/>
          </a:p>
        </p:txBody>
      </p:sp>
    </p:spTree>
    <p:extLst>
      <p:ext uri="{BB962C8B-B14F-4D97-AF65-F5344CB8AC3E}">
        <p14:creationId xmlns:p14="http://schemas.microsoft.com/office/powerpoint/2010/main" val="2522234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18</a:t>
            </a:fld>
            <a:endParaRPr lang="en-US" dirty="0"/>
          </a:p>
        </p:txBody>
      </p:sp>
      <p:sp>
        <p:nvSpPr>
          <p:cNvPr id="4" name="Content Placeholder 3"/>
          <p:cNvSpPr>
            <a:spLocks noGrp="1"/>
          </p:cNvSpPr>
          <p:nvPr>
            <p:ph idx="1"/>
          </p:nvPr>
        </p:nvSpPr>
        <p:spPr>
          <a:xfrm>
            <a:off x="457200" y="947057"/>
            <a:ext cx="8229600" cy="4985543"/>
          </a:xfrm>
        </p:spPr>
        <p:txBody>
          <a:bodyPr/>
          <a:lstStyle/>
          <a:p>
            <a:r>
              <a:rPr lang="en-US" dirty="0" smtClean="0"/>
              <a:t>Continuing to Build the Sprints:</a:t>
            </a:r>
          </a:p>
          <a:p>
            <a:endParaRPr lang="en-US" dirty="0"/>
          </a:p>
          <a:p>
            <a:r>
              <a:rPr lang="en-US" dirty="0" smtClean="0"/>
              <a:t>Lesson 21:  My First Sprint</a:t>
            </a:r>
          </a:p>
          <a:p>
            <a:endParaRPr lang="en-US" dirty="0"/>
          </a:p>
          <a:p>
            <a:r>
              <a:rPr lang="en-US" dirty="0" smtClean="0"/>
              <a:t>Lesson 25:  Beat Your Score</a:t>
            </a:r>
          </a:p>
          <a:p>
            <a:endParaRPr lang="en-US" dirty="0"/>
          </a:p>
          <a:p>
            <a:r>
              <a:rPr lang="en-US" dirty="0" smtClean="0"/>
              <a:t>Lessons 28 and 31:  We Can Do Sprints</a:t>
            </a:r>
          </a:p>
          <a:p>
            <a:endParaRPr lang="en-US" dirty="0"/>
          </a:p>
          <a:p>
            <a:endParaRPr lang="en-US" dirty="0"/>
          </a:p>
        </p:txBody>
      </p:sp>
    </p:spTree>
    <p:extLst>
      <p:ext uri="{BB962C8B-B14F-4D97-AF65-F5344CB8AC3E}">
        <p14:creationId xmlns:p14="http://schemas.microsoft.com/office/powerpoint/2010/main" val="268423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to the Sprint Routine</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p:txBody>
          <a:bodyPr/>
          <a:lstStyle/>
          <a:p>
            <a:r>
              <a:rPr lang="en-US" dirty="0" smtClean="0"/>
              <a:t>Take </a:t>
            </a:r>
            <a:r>
              <a:rPr lang="en-US" dirty="0"/>
              <a:t>5</a:t>
            </a:r>
            <a:r>
              <a:rPr lang="en-US" dirty="0" smtClean="0"/>
              <a:t> minutes to read through the Progression of Sprint Preparation Exercises, and examine the Sprints delivered in Module 3. </a:t>
            </a:r>
            <a:endParaRPr lang="en-US" dirty="0"/>
          </a:p>
        </p:txBody>
      </p:sp>
    </p:spTree>
    <p:extLst>
      <p:ext uri="{BB962C8B-B14F-4D97-AF65-F5344CB8AC3E}">
        <p14:creationId xmlns:p14="http://schemas.microsoft.com/office/powerpoint/2010/main" val="3567288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a:t>
            </a:fld>
            <a:endParaRPr lang="en-US" dirty="0"/>
          </a:p>
        </p:txBody>
      </p:sp>
      <p:sp>
        <p:nvSpPr>
          <p:cNvPr id="4" name="Content Placeholder 3"/>
          <p:cNvSpPr>
            <a:spLocks noGrp="1"/>
          </p:cNvSpPr>
          <p:nvPr>
            <p:ph idx="1"/>
          </p:nvPr>
        </p:nvSpPr>
        <p:spPr/>
        <p:txBody>
          <a:bodyPr/>
          <a:lstStyle/>
          <a:p>
            <a:pPr lvl="1" indent="-457200">
              <a:spcBef>
                <a:spcPts val="672"/>
              </a:spcBef>
              <a:spcAft>
                <a:spcPts val="600"/>
              </a:spcAft>
            </a:pPr>
            <a:r>
              <a:rPr lang="en-US" sz="2800" dirty="0" smtClean="0">
                <a:solidFill>
                  <a:srgbClr val="0A2D6B"/>
                </a:solidFill>
              </a:rPr>
              <a:t>Examine </a:t>
            </a:r>
            <a:r>
              <a:rPr lang="en-US" sz="2800" dirty="0">
                <a:solidFill>
                  <a:srgbClr val="0A2D6B"/>
                </a:solidFill>
              </a:rPr>
              <a:t>the development of mathematical understanding across the </a:t>
            </a:r>
            <a:r>
              <a:rPr lang="en-US" sz="2800" dirty="0" smtClean="0">
                <a:solidFill>
                  <a:srgbClr val="0A2D6B"/>
                </a:solidFill>
              </a:rPr>
              <a:t>module by focusing on several lessons in Module 3.</a:t>
            </a:r>
          </a:p>
          <a:p>
            <a:pPr marL="1588" lvl="1" indent="0">
              <a:lnSpc>
                <a:spcPct val="80000"/>
              </a:lnSpc>
              <a:spcBef>
                <a:spcPts val="672"/>
              </a:spcBef>
              <a:spcAft>
                <a:spcPts val="0"/>
              </a:spcAft>
              <a:buNone/>
            </a:pPr>
            <a:r>
              <a:rPr lang="en-US" sz="2800" dirty="0">
                <a:solidFill>
                  <a:srgbClr val="0A2D6B"/>
                </a:solidFill>
              </a:rPr>
              <a:t>	</a:t>
            </a:r>
            <a:r>
              <a:rPr lang="en-US" sz="2800" dirty="0" smtClean="0">
                <a:solidFill>
                  <a:srgbClr val="0A2D6B"/>
                </a:solidFill>
              </a:rPr>
              <a:t>	*  Video of a lesson being taught in a classroom</a:t>
            </a:r>
          </a:p>
          <a:p>
            <a:pPr marL="1588" lvl="1" indent="0">
              <a:lnSpc>
                <a:spcPct val="80000"/>
              </a:lnSpc>
              <a:spcBef>
                <a:spcPts val="672"/>
              </a:spcBef>
              <a:spcAft>
                <a:spcPts val="0"/>
              </a:spcAft>
              <a:buNone/>
            </a:pPr>
            <a:r>
              <a:rPr lang="en-US" sz="2800" dirty="0">
                <a:solidFill>
                  <a:srgbClr val="0A2D6B"/>
                </a:solidFill>
              </a:rPr>
              <a:t>	</a:t>
            </a:r>
            <a:r>
              <a:rPr lang="en-US" sz="2800" dirty="0" smtClean="0">
                <a:solidFill>
                  <a:srgbClr val="0A2D6B"/>
                </a:solidFill>
              </a:rPr>
              <a:t>	*  Demonstration of several lessons</a:t>
            </a:r>
          </a:p>
          <a:p>
            <a:pPr marL="1588" lvl="1" indent="0">
              <a:lnSpc>
                <a:spcPct val="80000"/>
              </a:lnSpc>
              <a:spcBef>
                <a:spcPts val="672"/>
              </a:spcBef>
              <a:spcAft>
                <a:spcPts val="0"/>
              </a:spcAft>
              <a:buNone/>
            </a:pPr>
            <a:r>
              <a:rPr lang="en-US" sz="2800" dirty="0">
                <a:solidFill>
                  <a:srgbClr val="0A2D6B"/>
                </a:solidFill>
              </a:rPr>
              <a:t>	</a:t>
            </a:r>
            <a:r>
              <a:rPr lang="en-US" sz="2800" dirty="0" smtClean="0">
                <a:solidFill>
                  <a:srgbClr val="0A2D6B"/>
                </a:solidFill>
              </a:rPr>
              <a:t>	*  Opportunity for you to teach a lesson to your </a:t>
            </a:r>
          </a:p>
          <a:p>
            <a:pPr marL="1588" lvl="1" indent="0">
              <a:lnSpc>
                <a:spcPct val="80000"/>
              </a:lnSpc>
              <a:spcBef>
                <a:spcPts val="672"/>
              </a:spcBef>
              <a:spcAft>
                <a:spcPts val="0"/>
              </a:spcAft>
              <a:buNone/>
            </a:pPr>
            <a:r>
              <a:rPr lang="en-US" sz="2800" dirty="0">
                <a:solidFill>
                  <a:srgbClr val="0A2D6B"/>
                </a:solidFill>
              </a:rPr>
              <a:t>	</a:t>
            </a:r>
            <a:r>
              <a:rPr lang="en-US" sz="2800" dirty="0" smtClean="0">
                <a:solidFill>
                  <a:srgbClr val="0A2D6B"/>
                </a:solidFill>
              </a:rPr>
              <a:t>	     peers.</a:t>
            </a:r>
          </a:p>
          <a:p>
            <a:pPr lvl="1" indent="-457200">
              <a:lnSpc>
                <a:spcPct val="90000"/>
              </a:lnSpc>
              <a:spcBef>
                <a:spcPts val="672"/>
              </a:spcBef>
              <a:spcAft>
                <a:spcPts val="0"/>
              </a:spcAft>
            </a:pPr>
            <a:r>
              <a:rPr lang="en-US" sz="2800" dirty="0" smtClean="0">
                <a:solidFill>
                  <a:srgbClr val="0A2D6B"/>
                </a:solidFill>
              </a:rPr>
              <a:t>Introduce mathematical models and instructional strategies to support curriculum implementation.</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Sprint Routine:  Stages and Skills</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p:txBody>
          <a:bodyPr/>
          <a:lstStyle/>
          <a:p>
            <a:pPr marL="0" indent="0">
              <a:buNone/>
            </a:pPr>
            <a:r>
              <a:rPr lang="en-US" b="1" dirty="0" smtClean="0"/>
              <a:t>Pre-Sprint Tasks</a:t>
            </a:r>
          </a:p>
          <a:p>
            <a:pPr marL="514350" indent="-514350">
              <a:buFont typeface="+mj-lt"/>
              <a:buAutoNum type="arabicPeriod"/>
            </a:pPr>
            <a:r>
              <a:rPr lang="en-US" dirty="0" smtClean="0"/>
              <a:t>Complete </a:t>
            </a:r>
            <a:r>
              <a:rPr lang="en-US" dirty="0"/>
              <a:t>example problem(s) on the board</a:t>
            </a:r>
          </a:p>
          <a:p>
            <a:pPr marL="514350" indent="-514350">
              <a:buFont typeface="+mj-lt"/>
              <a:buAutoNum type="arabicPeriod"/>
            </a:pPr>
            <a:r>
              <a:rPr lang="en-US" dirty="0"/>
              <a:t>Distribute </a:t>
            </a:r>
            <a:r>
              <a:rPr lang="en-US" dirty="0" smtClean="0"/>
              <a:t> </a:t>
            </a:r>
            <a:r>
              <a:rPr lang="en-US" dirty="0"/>
              <a:t>Sprints </a:t>
            </a:r>
            <a:r>
              <a:rPr lang="en-US" dirty="0" smtClean="0"/>
              <a:t>efficiently</a:t>
            </a:r>
            <a:endParaRPr lang="en-US" dirty="0"/>
          </a:p>
          <a:p>
            <a:pPr marL="514350" indent="-514350">
              <a:buFont typeface="+mj-lt"/>
              <a:buAutoNum type="arabicPeriod"/>
            </a:pPr>
            <a:r>
              <a:rPr lang="en-US" dirty="0"/>
              <a:t>Students take out a pencil and crayon (for checking answers)</a:t>
            </a:r>
          </a:p>
          <a:p>
            <a:endParaRPr lang="en-US" dirty="0"/>
          </a:p>
        </p:txBody>
      </p:sp>
    </p:spTree>
    <p:extLst>
      <p:ext uri="{BB962C8B-B14F-4D97-AF65-F5344CB8AC3E}">
        <p14:creationId xmlns:p14="http://schemas.microsoft.com/office/powerpoint/2010/main" val="26694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A</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a:t>Start at the signal</a:t>
            </a:r>
          </a:p>
          <a:p>
            <a:pPr marL="514350" indent="-514350">
              <a:buFont typeface="+mj-lt"/>
              <a:buAutoNum type="arabicPeriod"/>
            </a:pPr>
            <a:r>
              <a:rPr lang="en-US" dirty="0"/>
              <a:t>Work quickly but with accuracy</a:t>
            </a:r>
          </a:p>
          <a:p>
            <a:pPr marL="514350" indent="-514350">
              <a:buFont typeface="+mj-lt"/>
              <a:buAutoNum type="arabicPeriod"/>
            </a:pPr>
            <a:r>
              <a:rPr lang="en-US" dirty="0"/>
              <a:t>Correct mistakes by crossing out, rather than erasing (too time consuming)</a:t>
            </a:r>
          </a:p>
          <a:p>
            <a:pPr marL="514350" indent="-514350">
              <a:buFont typeface="+mj-lt"/>
              <a:buAutoNum type="arabicPeriod"/>
            </a:pPr>
            <a:r>
              <a:rPr lang="en-US" dirty="0"/>
              <a:t>Stop at the signal, finished or not</a:t>
            </a:r>
          </a:p>
          <a:p>
            <a:pPr marL="514350" indent="-514350">
              <a:buFont typeface="+mj-lt"/>
              <a:buAutoNum type="arabicPeriod"/>
            </a:pPr>
            <a:r>
              <a:rPr lang="en-US" dirty="0"/>
              <a:t>Check answers</a:t>
            </a:r>
          </a:p>
          <a:p>
            <a:endParaRPr lang="en-US" dirty="0"/>
          </a:p>
        </p:txBody>
      </p:sp>
    </p:spTree>
    <p:extLst>
      <p:ext uri="{BB962C8B-B14F-4D97-AF65-F5344CB8AC3E}">
        <p14:creationId xmlns:p14="http://schemas.microsoft.com/office/powerpoint/2010/main" val="112973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from Sprint A to Sprint B</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22</a:t>
            </a:fld>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Do a physical exercise while counting</a:t>
            </a:r>
          </a:p>
          <a:p>
            <a:pPr marL="0" indent="0"/>
            <a:endParaRPr lang="en-US" dirty="0"/>
          </a:p>
          <a:p>
            <a:pPr marL="0" indent="0"/>
            <a:endParaRPr lang="en-US" dirty="0" smtClean="0"/>
          </a:p>
          <a:p>
            <a:pPr marL="0" indent="0"/>
            <a:endParaRPr lang="en-US" dirty="0"/>
          </a:p>
          <a:p>
            <a:pPr marL="0" indent="0"/>
            <a:endParaRPr lang="en-US" dirty="0" smtClean="0"/>
          </a:p>
          <a:p>
            <a:pPr marL="0" indent="0"/>
            <a:endParaRPr lang="en-US" dirty="0"/>
          </a:p>
          <a:p>
            <a:pPr marL="0" indent="0">
              <a:buNone/>
            </a:pPr>
            <a:r>
              <a:rPr lang="en-US" dirty="0" smtClean="0"/>
              <a:t>									</a:t>
            </a:r>
            <a:endParaRPr lang="en-US" dirty="0"/>
          </a:p>
          <a:p>
            <a:pPr marL="514350" indent="-514350">
              <a:buAutoNum type="arabicPeriod" startAt="9"/>
            </a:pPr>
            <a:endParaRPr lang="en-US" dirty="0" smtClean="0"/>
          </a:p>
          <a:p>
            <a:pPr marL="514350" indent="-514350">
              <a:buAutoNum type="arabicPeriod" startAt="9"/>
            </a:pPr>
            <a:endParaRPr lang="en-US" dirty="0"/>
          </a:p>
          <a:p>
            <a:endParaRPr lang="en-US" dirty="0"/>
          </a:p>
        </p:txBody>
      </p:sp>
    </p:spTree>
    <p:extLst>
      <p:ext uri="{BB962C8B-B14F-4D97-AF65-F5344CB8AC3E}">
        <p14:creationId xmlns:p14="http://schemas.microsoft.com/office/powerpoint/2010/main" val="2380583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B</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23</a:t>
            </a:fld>
            <a:endParaRPr lang="en-US" dirty="0"/>
          </a:p>
        </p:txBody>
      </p:sp>
      <p:sp>
        <p:nvSpPr>
          <p:cNvPr id="4" name="Content Placeholder 3"/>
          <p:cNvSpPr>
            <a:spLocks noGrp="1"/>
          </p:cNvSpPr>
          <p:nvPr>
            <p:ph idx="1"/>
          </p:nvPr>
        </p:nvSpPr>
        <p:spPr/>
        <p:txBody>
          <a:bodyPr/>
          <a:lstStyle/>
          <a:p>
            <a:r>
              <a:rPr lang="en-US" dirty="0"/>
              <a:t>Use the same steps as Sprint A, but give slightly more time for Sprint </a:t>
            </a:r>
            <a:r>
              <a:rPr lang="en-US" dirty="0" smtClean="0"/>
              <a:t>B.</a:t>
            </a:r>
            <a:endParaRPr lang="en-US" dirty="0"/>
          </a:p>
          <a:p>
            <a:endParaRPr lang="en-US" dirty="0"/>
          </a:p>
        </p:txBody>
      </p:sp>
    </p:spTree>
    <p:extLst>
      <p:ext uri="{BB962C8B-B14F-4D97-AF65-F5344CB8AC3E}">
        <p14:creationId xmlns:p14="http://schemas.microsoft.com/office/powerpoint/2010/main" val="2992524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24</a:t>
            </a:fld>
            <a:endParaRPr lang="en-US" dirty="0"/>
          </a:p>
        </p:txBody>
      </p:sp>
      <p:sp>
        <p:nvSpPr>
          <p:cNvPr id="4" name="Content Placeholder 3"/>
          <p:cNvSpPr>
            <a:spLocks noGrp="1"/>
          </p:cNvSpPr>
          <p:nvPr>
            <p:ph idx="1"/>
          </p:nvPr>
        </p:nvSpPr>
        <p:spPr/>
        <p:txBody>
          <a:bodyPr/>
          <a:lstStyle/>
          <a:p>
            <a:pPr marL="514350" indent="-514350">
              <a:buAutoNum type="arabicPeriod"/>
            </a:pPr>
            <a:r>
              <a:rPr lang="en-US" dirty="0" smtClean="0"/>
              <a:t>Compare Scores Sprint A/B.</a:t>
            </a:r>
          </a:p>
          <a:p>
            <a:pPr marL="514350" indent="-514350">
              <a:buAutoNum type="arabicPeriod"/>
            </a:pPr>
            <a:r>
              <a:rPr lang="en-US" dirty="0" smtClean="0"/>
              <a:t>Celebrate with a focus on improvement, effort, and following directions. </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2607181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sp>
        <p:nvSpPr>
          <p:cNvPr id="4" name="Content Placeholder 3"/>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If using single sided Sprints, have students write numbers to 10 on the back while they wait, so that no time is wasted.  </a:t>
            </a:r>
          </a:p>
          <a:p>
            <a:pPr marL="457200" indent="-457200">
              <a:buFont typeface="Arial" panose="020B0604020202020204" pitchFamily="34" charset="0"/>
              <a:buChar char="•"/>
            </a:pPr>
            <a:r>
              <a:rPr lang="en-US" dirty="0"/>
              <a:t>Warm up:  have students “finger-write” the answers, so that they can practice before the real race.  </a:t>
            </a:r>
          </a:p>
          <a:p>
            <a:pPr marL="457200" indent="-457200">
              <a:buFont typeface="Arial" panose="020B0604020202020204" pitchFamily="34" charset="0"/>
              <a:buChar char="•"/>
            </a:pPr>
            <a:r>
              <a:rPr lang="en-US" dirty="0"/>
              <a:t>Instead of teacher role play, take students to observe a 1</a:t>
            </a:r>
            <a:r>
              <a:rPr lang="en-US" baseline="30000" dirty="0"/>
              <a:t>st</a:t>
            </a:r>
            <a:r>
              <a:rPr lang="en-US" dirty="0"/>
              <a:t> grade class taking a Sprint, or watch a video, pausing periodically to ask questions about what students noticed.  </a:t>
            </a:r>
          </a:p>
          <a:p>
            <a:endParaRPr lang="en-US" dirty="0"/>
          </a:p>
        </p:txBody>
      </p:sp>
    </p:spTree>
    <p:extLst>
      <p:ext uri="{BB962C8B-B14F-4D97-AF65-F5344CB8AC3E}">
        <p14:creationId xmlns:p14="http://schemas.microsoft.com/office/powerpoint/2010/main" val="1944538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26</a:t>
            </a:fld>
            <a:endParaRPr lang="en-US" dirty="0"/>
          </a:p>
        </p:txBody>
      </p:sp>
      <p:sp>
        <p:nvSpPr>
          <p:cNvPr id="4" name="Content Placeholder 3"/>
          <p:cNvSpPr>
            <a:spLocks noGrp="1"/>
          </p:cNvSpPr>
          <p:nvPr>
            <p:ph idx="1"/>
          </p:nvPr>
        </p:nvSpPr>
        <p:spPr/>
        <p:txBody>
          <a:bodyPr>
            <a:normAutofit lnSpcReduction="10000"/>
          </a:bodyPr>
          <a:lstStyle/>
          <a:p>
            <a:pPr marL="457200" indent="-457200">
              <a:buFont typeface="Arial" panose="020B0604020202020204" pitchFamily="34" charset="0"/>
              <a:buChar char="•"/>
            </a:pPr>
            <a:r>
              <a:rPr lang="en-US" b="1" dirty="0"/>
              <a:t>If motor skills haven’t caught up to cognitive ability…</a:t>
            </a:r>
          </a:p>
          <a:p>
            <a:pPr marL="396875" lvl="2" indent="0">
              <a:buNone/>
            </a:pPr>
            <a:r>
              <a:rPr lang="en-US" sz="2800" dirty="0"/>
              <a:t>try having the student use a highlighter to “swipe” the correct answer, rather than write it.  </a:t>
            </a:r>
          </a:p>
          <a:p>
            <a:pPr marL="457200" indent="-457200">
              <a:buFont typeface="Arial" panose="020B0604020202020204" pitchFamily="34" charset="0"/>
              <a:buChar char="•"/>
            </a:pPr>
            <a:r>
              <a:rPr lang="en-US" b="1" dirty="0"/>
              <a:t>If the student is still working across the columns, instead of down…</a:t>
            </a:r>
          </a:p>
          <a:p>
            <a:pPr marL="396875" lvl="2" indent="0">
              <a:buNone/>
            </a:pPr>
            <a:r>
              <a:rPr lang="en-US" sz="2800" dirty="0"/>
              <a:t>try making a green stripe along the left side, and a red stripe down the right to lead the eye down the columns.</a:t>
            </a:r>
          </a:p>
          <a:p>
            <a:endParaRPr lang="en-US" dirty="0"/>
          </a:p>
        </p:txBody>
      </p:sp>
    </p:spTree>
    <p:extLst>
      <p:ext uri="{BB962C8B-B14F-4D97-AF65-F5344CB8AC3E}">
        <p14:creationId xmlns:p14="http://schemas.microsoft.com/office/powerpoint/2010/main" val="3098763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27</a:t>
            </a:fld>
            <a:endParaRPr lang="en-US" dirty="0"/>
          </a:p>
        </p:txBody>
      </p:sp>
      <p:sp>
        <p:nvSpPr>
          <p:cNvPr id="4" name="Content Placeholder 3"/>
          <p:cNvSpPr>
            <a:spLocks noGrp="1"/>
          </p:cNvSpPr>
          <p:nvPr>
            <p:ph idx="1"/>
          </p:nvPr>
        </p:nvSpPr>
        <p:spPr>
          <a:xfrm>
            <a:off x="457200" y="1108256"/>
            <a:ext cx="8229600" cy="4019126"/>
          </a:xfrm>
        </p:spPr>
        <p:txBody>
          <a:bodyPr/>
          <a:lstStyle/>
          <a:p>
            <a:pPr marL="457200" indent="-457200">
              <a:buFont typeface="Arial" panose="020B0604020202020204" pitchFamily="34" charset="0"/>
              <a:buChar char="•"/>
            </a:pPr>
            <a:r>
              <a:rPr lang="en-US" b="1" dirty="0"/>
              <a:t>If a student is slow to get started…</a:t>
            </a:r>
          </a:p>
          <a:p>
            <a:pPr marL="396875" lvl="2" indent="0">
              <a:buNone/>
            </a:pPr>
            <a:r>
              <a:rPr lang="en-US" sz="2800" dirty="0"/>
              <a:t>check to see that they are holding the pencil “ready to write” </a:t>
            </a:r>
            <a:r>
              <a:rPr lang="en-US" sz="2800" dirty="0" smtClean="0"/>
              <a:t>, that is, in </a:t>
            </a:r>
            <a:r>
              <a:rPr lang="en-US" sz="2800" dirty="0"/>
              <a:t>the writing grip position, not by the eraser, or in the </a:t>
            </a:r>
            <a:r>
              <a:rPr lang="en-US" sz="2800" dirty="0" smtClean="0"/>
              <a:t>middle.  </a:t>
            </a:r>
          </a:p>
          <a:p>
            <a:pPr marL="396875" lvl="2" indent="0">
              <a:buNone/>
            </a:pPr>
            <a:r>
              <a:rPr lang="en-US" sz="2800" dirty="0" smtClean="0"/>
              <a:t>Fumbling </a:t>
            </a:r>
            <a:r>
              <a:rPr lang="en-US" sz="2800" dirty="0"/>
              <a:t>to orient the pencil </a:t>
            </a:r>
            <a:r>
              <a:rPr lang="en-US" sz="2800" dirty="0" smtClean="0"/>
              <a:t>when the signal is given leads </a:t>
            </a:r>
            <a:r>
              <a:rPr lang="en-US" sz="2800" dirty="0"/>
              <a:t>to valuable seconds lost!  </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60648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Sprint!</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a:t>F</a:t>
            </a:r>
            <a:r>
              <a:rPr lang="en-US" dirty="0" smtClean="0"/>
              <a:t>ind your copy of the Sprint from Lesson 31.  </a:t>
            </a:r>
          </a:p>
          <a:p>
            <a:pPr marL="457200" indent="-457200">
              <a:buFont typeface="Arial" panose="020B0604020202020204" pitchFamily="34" charset="0"/>
              <a:buChar char="•"/>
            </a:pPr>
            <a:r>
              <a:rPr lang="en-US" dirty="0" smtClean="0"/>
              <a:t>Take out a pencil, and one crayon, any color.</a:t>
            </a:r>
          </a:p>
          <a:p>
            <a:pPr marL="0" indent="0"/>
            <a:endParaRPr lang="en-US" dirty="0" smtClean="0"/>
          </a:p>
          <a:p>
            <a:endParaRPr lang="en-US" dirty="0"/>
          </a:p>
        </p:txBody>
      </p:sp>
    </p:spTree>
    <p:extLst>
      <p:ext uri="{BB962C8B-B14F-4D97-AF65-F5344CB8AC3E}">
        <p14:creationId xmlns:p14="http://schemas.microsoft.com/office/powerpoint/2010/main" val="2741781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29</a:t>
            </a:fld>
            <a:endParaRPr lang="en-US"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US" dirty="0" smtClean="0"/>
              <a:t>Take 2 minutes to talk with your colleagues about how you will implement Sprints in Kindergarten.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6386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Overview of </a:t>
            </a:r>
            <a:r>
              <a:rPr lang="en-US" i="1" dirty="0"/>
              <a:t>A Story of Units</a:t>
            </a: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pic>
        <p:nvPicPr>
          <p:cNvPr id="1026" name="Picture 2" descr="C:\Users\Ian\AppData\Local\Microsoft\Windows\Temporary Internet Files\Content.IE5\QINN6D2Y\A Story of Units Curriculum Map - 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6" t="8108" r="12474" b="19476"/>
          <a:stretch/>
        </p:blipFill>
        <p:spPr bwMode="auto">
          <a:xfrm>
            <a:off x="1371600" y="1828799"/>
            <a:ext cx="6400800" cy="417737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2770360" y="3152274"/>
            <a:ext cx="787652" cy="962526"/>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1"/>
          </p:nvPr>
        </p:nvSpPr>
        <p:spPr>
          <a:xfrm>
            <a:off x="457200" y="1913474"/>
            <a:ext cx="6231467" cy="4019126"/>
          </a:xfrm>
        </p:spPr>
        <p:txBody>
          <a:bodyPr/>
          <a:lstStyle/>
          <a:p>
            <a:r>
              <a:rPr lang="en-US" b="1" dirty="0" smtClean="0"/>
              <a:t>Lesson 16 objective:</a:t>
            </a:r>
          </a:p>
          <a:p>
            <a:r>
              <a:rPr lang="en-US" dirty="0" smtClean="0"/>
              <a:t>Make informal comparison of area.</a:t>
            </a:r>
          </a:p>
          <a:p>
            <a:pPr marL="457200" indent="-457200">
              <a:buFont typeface="Arial"/>
              <a:buChar char="•"/>
            </a:pPr>
            <a:r>
              <a:rPr lang="en-US" dirty="0"/>
              <a:t>How does this lesson connect to others we have explored today?  </a:t>
            </a:r>
          </a:p>
          <a:p>
            <a:pPr marL="457200" indent="-457200">
              <a:buFont typeface="Arial"/>
              <a:buChar char="•"/>
            </a:pPr>
            <a:r>
              <a:rPr lang="en-US" dirty="0"/>
              <a:t>What are some of the common themes and concepts that have been dealt with in Module 3 using different measurable attributes?</a:t>
            </a:r>
          </a:p>
          <a:p>
            <a:endParaRPr lang="en-US" dirty="0" smtClean="0"/>
          </a:p>
          <a:p>
            <a:endParaRPr lang="en-US" dirty="0"/>
          </a:p>
          <a:p>
            <a:endParaRPr lang="en-US" dirty="0" smtClean="0"/>
          </a:p>
        </p:txBody>
      </p:sp>
      <p:sp>
        <p:nvSpPr>
          <p:cNvPr id="5" name="Text Placeholder 4"/>
          <p:cNvSpPr>
            <a:spLocks noGrp="1"/>
          </p:cNvSpPr>
          <p:nvPr>
            <p:ph type="body" sz="quarter" idx="11"/>
          </p:nvPr>
        </p:nvSpPr>
        <p:spPr/>
        <p:txBody>
          <a:bodyPr/>
          <a:lstStyle/>
          <a:p>
            <a:r>
              <a:rPr lang="en-US" dirty="0" smtClean="0"/>
              <a:t>Module 3, Lesson 16</a:t>
            </a:r>
            <a:endParaRPr lang="en-US" dirty="0"/>
          </a:p>
        </p:txBody>
      </p:sp>
    </p:spTree>
    <p:extLst>
      <p:ext uri="{BB962C8B-B14F-4D97-AF65-F5344CB8AC3E}">
        <p14:creationId xmlns:p14="http://schemas.microsoft.com/office/powerpoint/2010/main" val="2664805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31</a:t>
            </a:fld>
            <a:endParaRPr lang="en-US" dirty="0"/>
          </a:p>
        </p:txBody>
      </p:sp>
      <p:sp>
        <p:nvSpPr>
          <p:cNvPr id="4" name="Content Placeholder 3"/>
          <p:cNvSpPr>
            <a:spLocks noGrp="1"/>
          </p:cNvSpPr>
          <p:nvPr>
            <p:ph idx="1"/>
          </p:nvPr>
        </p:nvSpPr>
        <p:spPr>
          <a:xfrm>
            <a:off x="457200" y="1913474"/>
            <a:ext cx="5875867" cy="3526408"/>
          </a:xfrm>
        </p:spPr>
        <p:txBody>
          <a:bodyPr/>
          <a:lstStyle/>
          <a:p>
            <a:r>
              <a:rPr lang="en-US" b="1" dirty="0" smtClean="0"/>
              <a:t>Lesson 20 objective: </a:t>
            </a:r>
            <a:r>
              <a:rPr lang="en-US" dirty="0" smtClean="0"/>
              <a:t>Relate </a:t>
            </a:r>
            <a:r>
              <a:rPr lang="en-US" i="1" dirty="0" smtClean="0"/>
              <a:t>more</a:t>
            </a:r>
            <a:r>
              <a:rPr lang="en-US" dirty="0" smtClean="0"/>
              <a:t> and </a:t>
            </a:r>
            <a:r>
              <a:rPr lang="en-US" i="1" dirty="0" smtClean="0"/>
              <a:t>less</a:t>
            </a:r>
            <a:r>
              <a:rPr lang="en-US" dirty="0" smtClean="0"/>
              <a:t> to length. (Application Problem and Concept Development)</a:t>
            </a:r>
          </a:p>
        </p:txBody>
      </p:sp>
      <p:sp>
        <p:nvSpPr>
          <p:cNvPr id="5" name="Text Placeholder 4"/>
          <p:cNvSpPr>
            <a:spLocks noGrp="1"/>
          </p:cNvSpPr>
          <p:nvPr>
            <p:ph type="body" sz="quarter" idx="11"/>
          </p:nvPr>
        </p:nvSpPr>
        <p:spPr/>
        <p:txBody>
          <a:bodyPr/>
          <a:lstStyle/>
          <a:p>
            <a:r>
              <a:rPr lang="en-US" dirty="0" smtClean="0"/>
              <a:t>Module 3, Lesson 20</a:t>
            </a:r>
            <a:endParaRPr lang="en-US" dirty="0"/>
          </a:p>
        </p:txBody>
      </p:sp>
    </p:spTree>
    <p:extLst>
      <p:ext uri="{BB962C8B-B14F-4D97-AF65-F5344CB8AC3E}">
        <p14:creationId xmlns:p14="http://schemas.microsoft.com/office/powerpoint/2010/main" val="3842585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32</a:t>
            </a:fld>
            <a:endParaRPr lang="en-US" dirty="0"/>
          </a:p>
        </p:txBody>
      </p:sp>
      <p:sp>
        <p:nvSpPr>
          <p:cNvPr id="4" name="Content Placeholder 3"/>
          <p:cNvSpPr>
            <a:spLocks noGrp="1"/>
          </p:cNvSpPr>
          <p:nvPr>
            <p:ph idx="1"/>
          </p:nvPr>
        </p:nvSpPr>
        <p:spPr>
          <a:xfrm>
            <a:off x="457200" y="1913474"/>
            <a:ext cx="5994400" cy="3526408"/>
          </a:xfrm>
        </p:spPr>
        <p:txBody>
          <a:bodyPr/>
          <a:lstStyle/>
          <a:p>
            <a:r>
              <a:rPr lang="en-US" b="1" dirty="0" smtClean="0"/>
              <a:t>Lesson 26 objective: </a:t>
            </a:r>
            <a:r>
              <a:rPr lang="en-US" dirty="0" smtClean="0"/>
              <a:t>Match and count to compare two sets of objects.  State which quantity is less. (Concept Development, Problem Set, Debrief)</a:t>
            </a:r>
          </a:p>
          <a:p>
            <a:endParaRPr lang="en-US" dirty="0" smtClean="0">
              <a:solidFill>
                <a:srgbClr val="0000FF"/>
              </a:solidFill>
            </a:endParaRPr>
          </a:p>
          <a:p>
            <a:r>
              <a:rPr lang="en-US" dirty="0" smtClean="0"/>
              <a:t>     </a:t>
            </a:r>
          </a:p>
        </p:txBody>
      </p:sp>
      <p:sp>
        <p:nvSpPr>
          <p:cNvPr id="5" name="Text Placeholder 4"/>
          <p:cNvSpPr>
            <a:spLocks noGrp="1"/>
          </p:cNvSpPr>
          <p:nvPr>
            <p:ph type="body" sz="quarter" idx="11"/>
          </p:nvPr>
        </p:nvSpPr>
        <p:spPr/>
        <p:txBody>
          <a:bodyPr/>
          <a:lstStyle/>
          <a:p>
            <a:r>
              <a:rPr lang="en-US" dirty="0" smtClean="0"/>
              <a:t>Module 3, Lesson 26</a:t>
            </a:r>
            <a:endParaRPr lang="en-US" dirty="0"/>
          </a:p>
        </p:txBody>
      </p:sp>
    </p:spTree>
    <p:extLst>
      <p:ext uri="{BB962C8B-B14F-4D97-AF65-F5344CB8AC3E}">
        <p14:creationId xmlns:p14="http://schemas.microsoft.com/office/powerpoint/2010/main" val="2402014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33</a:t>
            </a:fld>
            <a:endParaRPr lang="en-US" dirty="0"/>
          </a:p>
        </p:txBody>
      </p:sp>
      <p:sp>
        <p:nvSpPr>
          <p:cNvPr id="4" name="Content Placeholder 3"/>
          <p:cNvSpPr>
            <a:spLocks noGrp="1"/>
          </p:cNvSpPr>
          <p:nvPr>
            <p:ph idx="1"/>
          </p:nvPr>
        </p:nvSpPr>
        <p:spPr/>
        <p:txBody>
          <a:bodyPr/>
          <a:lstStyle/>
          <a:p>
            <a:r>
              <a:rPr lang="en-US" b="1" dirty="0" smtClean="0">
                <a:effectLst/>
              </a:rPr>
              <a:t>Introduction of Module</a:t>
            </a:r>
          </a:p>
          <a:p>
            <a:r>
              <a:rPr lang="en-US" b="1" dirty="0" smtClean="0">
                <a:effectLst/>
              </a:rPr>
              <a:t>Lesson Study</a:t>
            </a:r>
          </a:p>
          <a:p>
            <a:r>
              <a:rPr lang="en-US" b="1" dirty="0" smtClean="0">
                <a:effectLst>
                  <a:glow rad="101600">
                    <a:srgbClr val="A56877">
                      <a:alpha val="40000"/>
                    </a:srgbClr>
                  </a:glow>
                </a:effectLst>
              </a:rPr>
              <a:t>Module Review</a:t>
            </a:r>
            <a:endParaRPr lang="en-US" b="1" dirty="0">
              <a:effectLst>
                <a:glow rad="101600">
                  <a:srgbClr val="A56877">
                    <a:alpha val="40000"/>
                  </a:srgbClr>
                </a:glow>
              </a:effectLst>
            </a:endParaRPr>
          </a:p>
        </p:txBody>
      </p:sp>
    </p:spTree>
    <p:extLst>
      <p:ext uri="{BB962C8B-B14F-4D97-AF65-F5344CB8AC3E}">
        <p14:creationId xmlns:p14="http://schemas.microsoft.com/office/powerpoint/2010/main" val="127799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Summary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1"/>
          </p:nvPr>
        </p:nvSpPr>
        <p:spPr/>
        <p:txBody>
          <a:bodyPr/>
          <a:lstStyle/>
          <a:p>
            <a:r>
              <a:rPr lang="en-US" dirty="0" smtClean="0"/>
              <a:t>Create a flow chart using the 7 lessons that were demonstrated today with a word, sentence, or picture showing coherence across Module 3.  </a:t>
            </a:r>
            <a:endParaRPr lang="en-US" dirty="0"/>
          </a:p>
        </p:txBody>
      </p:sp>
      <p:sp>
        <p:nvSpPr>
          <p:cNvPr id="5" name="Text Placeholder 4"/>
          <p:cNvSpPr>
            <a:spLocks noGrp="1"/>
          </p:cNvSpPr>
          <p:nvPr>
            <p:ph type="body" sz="quarter" idx="11"/>
          </p:nvPr>
        </p:nvSpPr>
        <p:spPr/>
        <p:txBody>
          <a:bodyPr/>
          <a:lstStyle/>
          <a:p>
            <a:r>
              <a:rPr lang="en-US" dirty="0" smtClean="0"/>
              <a:t>Summary of L1, L5, L12, L15, L16, L20, L26</a:t>
            </a:r>
            <a:endParaRPr lang="en-US" dirty="0"/>
          </a:p>
        </p:txBody>
      </p:sp>
      <p:grpSp>
        <p:nvGrpSpPr>
          <p:cNvPr id="20" name="Group 19"/>
          <p:cNvGrpSpPr/>
          <p:nvPr/>
        </p:nvGrpSpPr>
        <p:grpSpPr>
          <a:xfrm>
            <a:off x="626534" y="3852331"/>
            <a:ext cx="2099732" cy="1270002"/>
            <a:chOff x="626534" y="3852331"/>
            <a:chExt cx="2099732" cy="1270002"/>
          </a:xfrm>
        </p:grpSpPr>
        <p:grpSp>
          <p:nvGrpSpPr>
            <p:cNvPr id="10" name="Group 9"/>
            <p:cNvGrpSpPr/>
            <p:nvPr/>
          </p:nvGrpSpPr>
          <p:grpSpPr>
            <a:xfrm>
              <a:off x="626534" y="3852331"/>
              <a:ext cx="2099732" cy="1270002"/>
              <a:chOff x="1100667" y="4097865"/>
              <a:chExt cx="2099732" cy="1270002"/>
            </a:xfrm>
          </p:grpSpPr>
          <p:sp>
            <p:nvSpPr>
              <p:cNvPr id="6" name="Oval 5"/>
              <p:cNvSpPr/>
              <p:nvPr/>
            </p:nvSpPr>
            <p:spPr>
              <a:xfrm>
                <a:off x="2048931" y="4487332"/>
                <a:ext cx="474133" cy="474134"/>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100667" y="4656666"/>
                <a:ext cx="474133" cy="474134"/>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726266" y="4893733"/>
                <a:ext cx="474133" cy="474134"/>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490132" y="4097865"/>
                <a:ext cx="474133" cy="474134"/>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 name="Straight Arrow Connector 10"/>
            <p:cNvCxnSpPr/>
            <p:nvPr/>
          </p:nvCxnSpPr>
          <p:spPr>
            <a:xfrm flipV="1">
              <a:off x="1100667" y="4648199"/>
              <a:ext cx="389465" cy="677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7"/>
            </p:cNvCxnSpPr>
            <p:nvPr/>
          </p:nvCxnSpPr>
          <p:spPr>
            <a:xfrm flipV="1">
              <a:off x="1031232" y="4326467"/>
              <a:ext cx="154099" cy="154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8" idx="1"/>
            </p:cNvCxnSpPr>
            <p:nvPr/>
          </p:nvCxnSpPr>
          <p:spPr>
            <a:xfrm>
              <a:off x="2048930" y="4556766"/>
              <a:ext cx="272638" cy="1608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3742268" y="3479799"/>
            <a:ext cx="1557865" cy="1744126"/>
            <a:chOff x="3556002" y="3310469"/>
            <a:chExt cx="1557865" cy="1744126"/>
          </a:xfrm>
        </p:grpSpPr>
        <p:grpSp>
          <p:nvGrpSpPr>
            <p:cNvPr id="28" name="Group 27"/>
            <p:cNvGrpSpPr/>
            <p:nvPr/>
          </p:nvGrpSpPr>
          <p:grpSpPr>
            <a:xfrm>
              <a:off x="3556002" y="3310469"/>
              <a:ext cx="1557865" cy="1744126"/>
              <a:chOff x="3556002" y="3310469"/>
              <a:chExt cx="1557865" cy="1744126"/>
            </a:xfrm>
          </p:grpSpPr>
          <p:sp>
            <p:nvSpPr>
              <p:cNvPr id="24" name="Alternate Process 23"/>
              <p:cNvSpPr/>
              <p:nvPr/>
            </p:nvSpPr>
            <p:spPr>
              <a:xfrm>
                <a:off x="4470401" y="4004731"/>
                <a:ext cx="643466" cy="347131"/>
              </a:xfrm>
              <a:prstGeom prst="flowChartAlternateProcess">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lternate Process 24"/>
              <p:cNvSpPr/>
              <p:nvPr/>
            </p:nvSpPr>
            <p:spPr>
              <a:xfrm>
                <a:off x="4047067" y="3310469"/>
                <a:ext cx="643466" cy="347131"/>
              </a:xfrm>
              <a:prstGeom prst="flowChartAlternateProcess">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lternate Process 25"/>
              <p:cNvSpPr/>
              <p:nvPr/>
            </p:nvSpPr>
            <p:spPr>
              <a:xfrm>
                <a:off x="4470401" y="4707464"/>
                <a:ext cx="643466" cy="347131"/>
              </a:xfrm>
              <a:prstGeom prst="flowChartAlternateProcess">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7" name="Alternate Process 26"/>
              <p:cNvSpPr/>
              <p:nvPr/>
            </p:nvSpPr>
            <p:spPr>
              <a:xfrm>
                <a:off x="3556002" y="4004731"/>
                <a:ext cx="643466" cy="347131"/>
              </a:xfrm>
              <a:prstGeom prst="flowChartAlternateProcess">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a:off x="4521201" y="3623731"/>
              <a:ext cx="0" cy="381000"/>
            </a:xfrm>
            <a:prstGeom prst="straightConnector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182536" y="3666062"/>
              <a:ext cx="0" cy="381000"/>
            </a:xfrm>
            <a:prstGeom prst="straightConnector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842936" y="4336634"/>
              <a:ext cx="0" cy="381000"/>
            </a:xfrm>
            <a:prstGeom prst="straightConnector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3524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Module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35</a:t>
            </a:fld>
            <a:endParaRPr lang="en-US" dirty="0"/>
          </a:p>
        </p:txBody>
      </p:sp>
      <p:sp>
        <p:nvSpPr>
          <p:cNvPr id="6" name="Content Placeholder 5"/>
          <p:cNvSpPr>
            <a:spLocks noGrp="1"/>
          </p:cNvSpPr>
          <p:nvPr>
            <p:ph idx="1"/>
          </p:nvPr>
        </p:nvSpPr>
        <p:spPr>
          <a:xfrm>
            <a:off x="457200" y="1693341"/>
            <a:ext cx="8229600" cy="4284126"/>
          </a:xfrm>
        </p:spPr>
        <p:txBody>
          <a:bodyPr/>
          <a:lstStyle/>
          <a:p>
            <a:pPr marL="1714500" indent="-1600200">
              <a:lnSpc>
                <a:spcPct val="90000"/>
              </a:lnSpc>
            </a:pPr>
            <a:r>
              <a:rPr lang="en-US" b="1" dirty="0" smtClean="0">
                <a:solidFill>
                  <a:srgbClr val="7B083C"/>
                </a:solidFill>
              </a:rPr>
              <a:t>Lesson 1 </a:t>
            </a:r>
            <a:r>
              <a:rPr lang="en-US" dirty="0" smtClean="0"/>
              <a:t>&gt; Distinguish, label, and describe several measureable attributes.</a:t>
            </a:r>
          </a:p>
          <a:p>
            <a:pPr marL="1714500" indent="-1600200">
              <a:lnSpc>
                <a:spcPct val="90000"/>
              </a:lnSpc>
            </a:pPr>
            <a:r>
              <a:rPr lang="en-US" b="1" dirty="0" smtClean="0">
                <a:solidFill>
                  <a:srgbClr val="7B083C"/>
                </a:solidFill>
              </a:rPr>
              <a:t>Lesson 5 </a:t>
            </a:r>
            <a:r>
              <a:rPr lang="en-US" dirty="0" smtClean="0"/>
              <a:t>&gt; Assigning number to a magnitude of some attribute.</a:t>
            </a:r>
          </a:p>
          <a:p>
            <a:pPr marL="1714500" indent="-1600200">
              <a:lnSpc>
                <a:spcPct val="90000"/>
              </a:lnSpc>
            </a:pPr>
            <a:r>
              <a:rPr lang="en-US" b="1" dirty="0" smtClean="0">
                <a:solidFill>
                  <a:srgbClr val="7B083C"/>
                </a:solidFill>
              </a:rPr>
              <a:t>Lesson 12 </a:t>
            </a:r>
            <a:r>
              <a:rPr lang="en-US" dirty="0" smtClean="0"/>
              <a:t>&gt; Comparing by assigning number using different units (cubes, beans, counters) in the context of the attribute of weight.</a:t>
            </a:r>
            <a:endParaRPr lang="en-US" dirty="0"/>
          </a:p>
        </p:txBody>
      </p:sp>
    </p:spTree>
    <p:extLst>
      <p:ext uri="{BB962C8B-B14F-4D97-AF65-F5344CB8AC3E}">
        <p14:creationId xmlns:p14="http://schemas.microsoft.com/office/powerpoint/2010/main" val="494436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Module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36</a:t>
            </a:fld>
            <a:endParaRPr lang="en-US" dirty="0"/>
          </a:p>
        </p:txBody>
      </p:sp>
      <p:sp>
        <p:nvSpPr>
          <p:cNvPr id="6" name="Content Placeholder 5"/>
          <p:cNvSpPr>
            <a:spLocks noGrp="1"/>
          </p:cNvSpPr>
          <p:nvPr>
            <p:ph idx="1"/>
          </p:nvPr>
        </p:nvSpPr>
        <p:spPr>
          <a:xfrm>
            <a:off x="457200" y="1693341"/>
            <a:ext cx="8229600" cy="4284126"/>
          </a:xfrm>
        </p:spPr>
        <p:txBody>
          <a:bodyPr/>
          <a:lstStyle/>
          <a:p>
            <a:pPr marL="1714500" indent="-1600200"/>
            <a:r>
              <a:rPr lang="en-US" b="1" dirty="0" smtClean="0">
                <a:solidFill>
                  <a:srgbClr val="7B083C"/>
                </a:solidFill>
              </a:rPr>
              <a:t>Lesson 15 </a:t>
            </a:r>
            <a:r>
              <a:rPr lang="en-US" dirty="0" smtClean="0"/>
              <a:t>&gt; </a:t>
            </a:r>
            <a:r>
              <a:rPr lang="en-US" dirty="0"/>
              <a:t>Comparing by assigning </a:t>
            </a:r>
            <a:r>
              <a:rPr lang="en-US" dirty="0" smtClean="0"/>
              <a:t>number (scoops of rice) using the attribute of volume. </a:t>
            </a:r>
          </a:p>
          <a:p>
            <a:pPr marL="1714500" indent="-1600200"/>
            <a:r>
              <a:rPr lang="en-US" b="1" dirty="0" smtClean="0">
                <a:solidFill>
                  <a:srgbClr val="7B083C"/>
                </a:solidFill>
              </a:rPr>
              <a:t>Lesson 16 </a:t>
            </a:r>
            <a:r>
              <a:rPr lang="en-US" dirty="0" smtClean="0"/>
              <a:t>&gt; Using different units to explore area.</a:t>
            </a:r>
          </a:p>
          <a:p>
            <a:pPr marL="1714500" indent="-1600200"/>
            <a:r>
              <a:rPr lang="en-US" b="1" dirty="0" smtClean="0">
                <a:solidFill>
                  <a:srgbClr val="7B083C"/>
                </a:solidFill>
              </a:rPr>
              <a:t>Lesson 20 </a:t>
            </a:r>
            <a:r>
              <a:rPr lang="en-US" dirty="0" smtClean="0"/>
              <a:t>&gt; Using measurement to compare number.</a:t>
            </a:r>
          </a:p>
          <a:p>
            <a:pPr marL="1714500" indent="-1600200"/>
            <a:r>
              <a:rPr lang="en-US" b="1" dirty="0" smtClean="0">
                <a:solidFill>
                  <a:srgbClr val="7B083C"/>
                </a:solidFill>
              </a:rPr>
              <a:t>Lesson 26 </a:t>
            </a:r>
            <a:r>
              <a:rPr lang="en-US" dirty="0" smtClean="0"/>
              <a:t>&gt; Matching the objects in 2 groups to compare with precision.</a:t>
            </a:r>
            <a:endParaRPr lang="en-US" dirty="0"/>
          </a:p>
        </p:txBody>
      </p:sp>
    </p:spTree>
    <p:extLst>
      <p:ext uri="{BB962C8B-B14F-4D97-AF65-F5344CB8AC3E}">
        <p14:creationId xmlns:p14="http://schemas.microsoft.com/office/powerpoint/2010/main" val="2386082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37</a:t>
            </a:fld>
            <a:endParaRPr lang="en-US" dirty="0"/>
          </a:p>
        </p:txBody>
      </p:sp>
      <p:sp>
        <p:nvSpPr>
          <p:cNvPr id="4" name="Content Placeholder 3"/>
          <p:cNvSpPr>
            <a:spLocks noGrp="1"/>
          </p:cNvSpPr>
          <p:nvPr>
            <p:ph idx="1"/>
          </p:nvPr>
        </p:nvSpPr>
        <p:spPr/>
        <p:txBody>
          <a:bodyPr/>
          <a:lstStyle/>
          <a:p>
            <a:r>
              <a:rPr lang="en-US" dirty="0" smtClean="0"/>
              <a:t>	</a:t>
            </a:r>
          </a:p>
          <a:p>
            <a:r>
              <a:rPr lang="en-US" dirty="0" smtClean="0"/>
              <a:t>	--Students learn to focus on one attribute as a basis for comparison, be it weight, length, or volume.</a:t>
            </a:r>
          </a:p>
          <a:p>
            <a:r>
              <a:rPr lang="en-US" smtClean="0"/>
              <a:t>	--Students </a:t>
            </a:r>
            <a:r>
              <a:rPr lang="en-US" dirty="0" smtClean="0"/>
              <a:t>learn that the magnitude of measurement will differ depending upon the unit </a:t>
            </a:r>
          </a:p>
          <a:p>
            <a:r>
              <a:rPr lang="en-US" dirty="0"/>
              <a:t>	</a:t>
            </a:r>
            <a:r>
              <a:rPr lang="en-US" dirty="0" smtClean="0"/>
              <a:t>used.</a:t>
            </a:r>
          </a:p>
          <a:p>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4644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38</a:t>
            </a:fld>
            <a:endParaRPr lang="en-US" dirty="0"/>
          </a:p>
        </p:txBody>
      </p:sp>
      <p:sp>
        <p:nvSpPr>
          <p:cNvPr id="6" name="Content Placeholder 5"/>
          <p:cNvSpPr>
            <a:spLocks noGrp="1"/>
          </p:cNvSpPr>
          <p:nvPr>
            <p:ph idx="1"/>
          </p:nvPr>
        </p:nvSpPr>
        <p:spPr>
          <a:xfrm>
            <a:off x="457200" y="1913474"/>
            <a:ext cx="5384800" cy="4019126"/>
          </a:xfrm>
        </p:spPr>
        <p:txBody>
          <a:bodyPr/>
          <a:lstStyle/>
          <a:p>
            <a:r>
              <a:rPr lang="en-US" dirty="0" smtClean="0"/>
              <a:t>You will have the rest of the time to collaborate with colleagues.  Your presenters will be here to answer questions.</a:t>
            </a:r>
            <a:endParaRPr lang="en-US" dirty="0"/>
          </a:p>
        </p:txBody>
      </p:sp>
    </p:spTree>
    <p:extLst>
      <p:ext uri="{BB962C8B-B14F-4D97-AF65-F5344CB8AC3E}">
        <p14:creationId xmlns:p14="http://schemas.microsoft.com/office/powerpoint/2010/main" val="312918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sp>
        <p:nvSpPr>
          <p:cNvPr id="4" name="Content Placeholder 3"/>
          <p:cNvSpPr>
            <a:spLocks noGrp="1"/>
          </p:cNvSpPr>
          <p:nvPr>
            <p:ph idx="1"/>
          </p:nvPr>
        </p:nvSpPr>
        <p:spPr/>
        <p:txBody>
          <a:bodyPr/>
          <a:lstStyle/>
          <a:p>
            <a:r>
              <a:rPr lang="en-US" b="1" dirty="0" smtClean="0">
                <a:effectLst>
                  <a:glow rad="101600">
                    <a:srgbClr val="A56877">
                      <a:alpha val="40000"/>
                    </a:srgbClr>
                  </a:glow>
                </a:effectLst>
              </a:rPr>
              <a:t>Introduction of Module</a:t>
            </a:r>
          </a:p>
          <a:p>
            <a:r>
              <a:rPr lang="en-US" b="1" dirty="0" smtClean="0">
                <a:effectLst/>
              </a:rPr>
              <a:t>Lesson Study</a:t>
            </a:r>
          </a:p>
          <a:p>
            <a:r>
              <a:rPr lang="en-US" b="1" dirty="0" smtClean="0"/>
              <a:t>Module Review</a:t>
            </a:r>
            <a:endParaRPr lang="en-US" b="1" dirty="0">
              <a:effectLst/>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Module</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sp>
        <p:nvSpPr>
          <p:cNvPr id="4" name="Content Placeholder 3"/>
          <p:cNvSpPr>
            <a:spLocks noGrp="1"/>
          </p:cNvSpPr>
          <p:nvPr>
            <p:ph idx="1"/>
          </p:nvPr>
        </p:nvSpPr>
        <p:spPr/>
        <p:txBody>
          <a:bodyPr/>
          <a:lstStyle/>
          <a:p>
            <a:pPr marL="679450" indent="-514350">
              <a:buFont typeface="+mj-lt"/>
              <a:buAutoNum type="arabicPeriod"/>
            </a:pPr>
            <a:r>
              <a:rPr lang="en-US" dirty="0" smtClean="0">
                <a:effectLst/>
              </a:rPr>
              <a:t>Read the narrative in the Module Overview.</a:t>
            </a:r>
          </a:p>
          <a:p>
            <a:pPr marL="679450" indent="-514350">
              <a:buFont typeface="+mj-lt"/>
              <a:buAutoNum type="arabicPeriod"/>
            </a:pPr>
            <a:r>
              <a:rPr lang="en-US" dirty="0" smtClean="0"/>
              <a:t>Look at the objective chart. </a:t>
            </a:r>
          </a:p>
          <a:p>
            <a:pPr marL="1373188" lvl="1">
              <a:buFont typeface="Arial"/>
              <a:buChar char="•"/>
            </a:pPr>
            <a:r>
              <a:rPr lang="en-US" dirty="0" smtClean="0">
                <a:effectLst/>
              </a:rPr>
              <a:t>Video and demonstrations focus on L1, L12 </a:t>
            </a:r>
          </a:p>
          <a:p>
            <a:pPr marL="1373188" lvl="1">
              <a:buFont typeface="Arial"/>
              <a:buChar char="•"/>
            </a:pPr>
            <a:r>
              <a:rPr lang="en-US" dirty="0" smtClean="0"/>
              <a:t>You will have an opportunity to try </a:t>
            </a:r>
            <a:br>
              <a:rPr lang="en-US" dirty="0" smtClean="0"/>
            </a:br>
            <a:r>
              <a:rPr lang="en-US" dirty="0" smtClean="0"/>
              <a:t>L7, L15, L16, L20, L26</a:t>
            </a:r>
            <a:r>
              <a:rPr lang="en-US" dirty="0" smtClean="0">
                <a:effectLst/>
              </a:rPr>
              <a:t> </a:t>
            </a:r>
          </a:p>
        </p:txBody>
      </p:sp>
      <p:sp>
        <p:nvSpPr>
          <p:cNvPr id="3" name="Text Placeholder 2"/>
          <p:cNvSpPr>
            <a:spLocks noGrp="1"/>
          </p:cNvSpPr>
          <p:nvPr>
            <p:ph type="body" sz="quarter" idx="11"/>
          </p:nvPr>
        </p:nvSpPr>
        <p:spPr/>
        <p:txBody>
          <a:bodyPr/>
          <a:lstStyle/>
          <a:p>
            <a:r>
              <a:rPr lang="en-US" dirty="0" smtClean="0"/>
              <a:t>Module Overview</a:t>
            </a:r>
            <a:endParaRPr lang="en-US" dirty="0"/>
          </a:p>
        </p:txBody>
      </p:sp>
    </p:spTree>
    <p:extLst>
      <p:ext uri="{BB962C8B-B14F-4D97-AF65-F5344CB8AC3E}">
        <p14:creationId xmlns:p14="http://schemas.microsoft.com/office/powerpoint/2010/main" val="226956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sp>
        <p:nvSpPr>
          <p:cNvPr id="4" name="Content Placeholder 3"/>
          <p:cNvSpPr>
            <a:spLocks noGrp="1"/>
          </p:cNvSpPr>
          <p:nvPr>
            <p:ph idx="1"/>
          </p:nvPr>
        </p:nvSpPr>
        <p:spPr/>
        <p:txBody>
          <a:bodyPr/>
          <a:lstStyle/>
          <a:p>
            <a:r>
              <a:rPr lang="en-US" b="1" dirty="0" smtClean="0">
                <a:effectLst/>
              </a:rPr>
              <a:t>Introduction of Module</a:t>
            </a:r>
          </a:p>
          <a:p>
            <a:r>
              <a:rPr lang="en-US" b="1" dirty="0" smtClean="0">
                <a:effectLst>
                  <a:glow rad="101600">
                    <a:srgbClr val="A56877">
                      <a:alpha val="40000"/>
                    </a:srgbClr>
                  </a:glow>
                </a:effectLst>
              </a:rPr>
              <a:t>Lesson Study</a:t>
            </a:r>
          </a:p>
          <a:p>
            <a:r>
              <a:rPr lang="en-US" b="1" dirty="0" smtClean="0"/>
              <a:t>Module Review</a:t>
            </a:r>
            <a:endParaRPr lang="en-US" b="1" dirty="0">
              <a:effectLst/>
            </a:endParaRPr>
          </a:p>
        </p:txBody>
      </p:sp>
    </p:spTree>
    <p:extLst>
      <p:ext uri="{BB962C8B-B14F-4D97-AF65-F5344CB8AC3E}">
        <p14:creationId xmlns:p14="http://schemas.microsoft.com/office/powerpoint/2010/main" val="3215793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Video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5" name="Text Placeholder 4"/>
          <p:cNvSpPr>
            <a:spLocks noGrp="1"/>
          </p:cNvSpPr>
          <p:nvPr>
            <p:ph idx="1"/>
          </p:nvPr>
        </p:nvSpPr>
        <p:spPr/>
        <p:txBody>
          <a:bodyPr/>
          <a:lstStyle/>
          <a:p>
            <a:r>
              <a:rPr lang="en-US" dirty="0" smtClean="0"/>
              <a:t>Module 3 Lesson 1</a:t>
            </a:r>
            <a:endParaRPr lang="en-US" dirty="0"/>
          </a:p>
        </p:txBody>
      </p:sp>
      <p:sp>
        <p:nvSpPr>
          <p:cNvPr id="9" name="TextBox 8"/>
          <p:cNvSpPr txBox="1"/>
          <p:nvPr/>
        </p:nvSpPr>
        <p:spPr>
          <a:xfrm>
            <a:off x="812800" y="2506133"/>
            <a:ext cx="5029200" cy="2400657"/>
          </a:xfrm>
          <a:prstGeom prst="rect">
            <a:avLst/>
          </a:prstGeom>
          <a:noFill/>
        </p:spPr>
        <p:txBody>
          <a:bodyPr wrap="square" rtlCol="0">
            <a:spAutoFit/>
          </a:bodyPr>
          <a:lstStyle/>
          <a:p>
            <a:pPr>
              <a:spcAft>
                <a:spcPts val="1200"/>
              </a:spcAft>
            </a:pPr>
            <a:r>
              <a:rPr lang="en-US" sz="2800" baseline="0" dirty="0" smtClean="0">
                <a:solidFill>
                  <a:srgbClr val="0A2D6B"/>
                </a:solidFill>
                <a:latin typeface="+mn-lt"/>
              </a:rPr>
              <a:t>Lesson Objective:</a:t>
            </a:r>
            <a:endParaRPr lang="en-US" sz="2800" baseline="0" dirty="0">
              <a:solidFill>
                <a:srgbClr val="0A2D6B"/>
              </a:solidFill>
              <a:latin typeface="+mn-lt"/>
            </a:endParaRPr>
          </a:p>
          <a:p>
            <a:r>
              <a:rPr lang="en-US" sz="2800" baseline="0" dirty="0" smtClean="0">
                <a:solidFill>
                  <a:srgbClr val="0A2D6B"/>
                </a:solidFill>
                <a:latin typeface="+mn-lt"/>
              </a:rPr>
              <a:t>Compare lengths using taller than and shorter than with aligned and non-aligned endpoints.</a:t>
            </a:r>
            <a:endParaRPr lang="en-US" sz="2800" baseline="0" dirty="0">
              <a:solidFill>
                <a:srgbClr val="0A2D6B"/>
              </a:solidFill>
              <a:latin typeface="+mn-lt"/>
            </a:endParaRPr>
          </a:p>
        </p:txBody>
      </p:sp>
    </p:spTree>
    <p:extLst>
      <p:ext uri="{BB962C8B-B14F-4D97-AF65-F5344CB8AC3E}">
        <p14:creationId xmlns:p14="http://schemas.microsoft.com/office/powerpoint/2010/main" val="356987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of the Video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sp>
        <p:nvSpPr>
          <p:cNvPr id="4" name="Content Placeholder 3"/>
          <p:cNvSpPr>
            <a:spLocks noGrp="1"/>
          </p:cNvSpPr>
          <p:nvPr>
            <p:ph idx="1"/>
          </p:nvPr>
        </p:nvSpPr>
        <p:spPr>
          <a:xfrm>
            <a:off x="457200" y="1913474"/>
            <a:ext cx="5588000" cy="3691459"/>
          </a:xfrm>
        </p:spPr>
        <p:txBody>
          <a:bodyPr/>
          <a:lstStyle/>
          <a:p>
            <a:pPr>
              <a:buFont typeface="Arial"/>
              <a:buChar char="•"/>
            </a:pPr>
            <a:r>
              <a:rPr lang="en-US" sz="2400" dirty="0" smtClean="0"/>
              <a:t>What did you notice about the time it took to do the application problem, concept development, problem set, and debrief?</a:t>
            </a:r>
          </a:p>
          <a:p>
            <a:pPr>
              <a:buFont typeface="Arial"/>
              <a:buChar char="•"/>
            </a:pPr>
            <a:r>
              <a:rPr lang="en-US" sz="2400" dirty="0" smtClean="0"/>
              <a:t>What were some pitfalls of the lesson?</a:t>
            </a:r>
          </a:p>
          <a:p>
            <a:pPr>
              <a:buFont typeface="Arial"/>
              <a:buChar char="•"/>
            </a:pPr>
            <a:r>
              <a:rPr lang="en-US" sz="2400" dirty="0" smtClean="0"/>
              <a:t>Were there any clues that the students understood the objective?</a:t>
            </a:r>
          </a:p>
          <a:p>
            <a:pPr>
              <a:buFont typeface="Arial"/>
              <a:buChar char="•"/>
            </a:pPr>
            <a:r>
              <a:rPr lang="en-US" sz="2400" dirty="0" smtClean="0"/>
              <a:t>Were there any modifications to the lesson?</a:t>
            </a:r>
            <a:endParaRPr lang="en-US" sz="2400" dirty="0"/>
          </a:p>
        </p:txBody>
      </p:sp>
      <p:sp>
        <p:nvSpPr>
          <p:cNvPr id="5" name="Text Placeholder 4"/>
          <p:cNvSpPr>
            <a:spLocks noGrp="1"/>
          </p:cNvSpPr>
          <p:nvPr>
            <p:ph type="body" sz="quarter" idx="11"/>
          </p:nvPr>
        </p:nvSpPr>
        <p:spPr/>
        <p:txBody>
          <a:bodyPr/>
          <a:lstStyle/>
          <a:p>
            <a:r>
              <a:rPr lang="en-US" dirty="0" smtClean="0"/>
              <a:t>Module 3, Lesson 1</a:t>
            </a:r>
            <a:endParaRPr lang="en-US" dirty="0"/>
          </a:p>
        </p:txBody>
      </p:sp>
    </p:spTree>
    <p:extLst>
      <p:ext uri="{BB962C8B-B14F-4D97-AF65-F5344CB8AC3E}">
        <p14:creationId xmlns:p14="http://schemas.microsoft.com/office/powerpoint/2010/main" val="288719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Demonstration Lesson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9</a:t>
            </a:fld>
            <a:endParaRPr lang="en-US" dirty="0"/>
          </a:p>
        </p:txBody>
      </p:sp>
      <p:sp>
        <p:nvSpPr>
          <p:cNvPr id="4" name="Content Placeholder 3"/>
          <p:cNvSpPr>
            <a:spLocks noGrp="1"/>
          </p:cNvSpPr>
          <p:nvPr>
            <p:ph idx="1"/>
          </p:nvPr>
        </p:nvSpPr>
        <p:spPr>
          <a:xfrm>
            <a:off x="457200" y="1913474"/>
            <a:ext cx="5994400" cy="3526408"/>
          </a:xfrm>
        </p:spPr>
        <p:txBody>
          <a:bodyPr/>
          <a:lstStyle/>
          <a:p>
            <a:pPr>
              <a:lnSpc>
                <a:spcPct val="80000"/>
              </a:lnSpc>
            </a:pPr>
            <a:r>
              <a:rPr lang="en-US" b="1" dirty="0" smtClean="0"/>
              <a:t>Lesson </a:t>
            </a:r>
            <a:r>
              <a:rPr lang="en-US" b="1" dirty="0"/>
              <a:t>5</a:t>
            </a:r>
            <a:r>
              <a:rPr lang="en-US" b="1" dirty="0" smtClean="0"/>
              <a:t> objective: </a:t>
            </a:r>
            <a:r>
              <a:rPr lang="en-US" dirty="0" smtClean="0"/>
              <a:t>Compare objects using the same as.</a:t>
            </a:r>
            <a:endParaRPr lang="en-US" dirty="0"/>
          </a:p>
          <a:p>
            <a:r>
              <a:rPr lang="en-US" b="1" dirty="0" smtClean="0"/>
              <a:t>Lesson 15 objective:  </a:t>
            </a:r>
            <a:r>
              <a:rPr lang="en-US" dirty="0" smtClean="0"/>
              <a:t>Compare using the same as with units.</a:t>
            </a:r>
            <a:endParaRPr lang="en-US" dirty="0"/>
          </a:p>
        </p:txBody>
      </p:sp>
      <p:sp>
        <p:nvSpPr>
          <p:cNvPr id="5" name="Text Placeholder 4"/>
          <p:cNvSpPr>
            <a:spLocks noGrp="1"/>
          </p:cNvSpPr>
          <p:nvPr>
            <p:ph type="body" sz="quarter" idx="11"/>
          </p:nvPr>
        </p:nvSpPr>
        <p:spPr/>
        <p:txBody>
          <a:bodyPr/>
          <a:lstStyle/>
          <a:p>
            <a:r>
              <a:rPr lang="en-US" dirty="0" smtClean="0"/>
              <a:t>Module 3, Lessons </a:t>
            </a:r>
            <a:r>
              <a:rPr lang="en-US" dirty="0"/>
              <a:t>5</a:t>
            </a:r>
            <a:r>
              <a:rPr lang="en-US" dirty="0" smtClean="0"/>
              <a:t>, 15</a:t>
            </a:r>
            <a:endParaRPr lang="en-US" dirty="0"/>
          </a:p>
        </p:txBody>
      </p:sp>
    </p:spTree>
    <p:extLst>
      <p:ext uri="{BB962C8B-B14F-4D97-AF65-F5344CB8AC3E}">
        <p14:creationId xmlns:p14="http://schemas.microsoft.com/office/powerpoint/2010/main" val="206987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rt_x0020_ID xmlns="d5d5c3e3-3e0e-4d49-b4fd-3aedfb26b5ee">11</Sort_x0020_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2.xml><?xml version="1.0" encoding="utf-8"?>
<ds:datastoreItem xmlns:ds="http://schemas.openxmlformats.org/officeDocument/2006/customXml" ds:itemID="{46CBA2D9-5438-4974-ACB4-E9D0A254C4B4}">
  <ds:schemaRefs>
    <ds:schemaRef ds:uri="d5d5c3e3-3e0e-4d49-b4fd-3aedfb26b5ee"/>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D5F18F3-CDB9-4F8B-BB60-095AA00D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24025</TotalTime>
  <Words>5724</Words>
  <Application>Microsoft Office PowerPoint</Application>
  <PresentationFormat>On-screen Show (4:3)</PresentationFormat>
  <Paragraphs>757</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engageNY_PowerPoint_Template_20110624</vt:lpstr>
      <vt:lpstr>A Story of Units</vt:lpstr>
      <vt:lpstr>Session Objectives</vt:lpstr>
      <vt:lpstr>Curriculum Overview of A Story of Units</vt:lpstr>
      <vt:lpstr>Agenda</vt:lpstr>
      <vt:lpstr>Introduction to the Module</vt:lpstr>
      <vt:lpstr>Agenda</vt:lpstr>
      <vt:lpstr>Kindergarten Video </vt:lpstr>
      <vt:lpstr>Debrief of the Video Lesson</vt:lpstr>
      <vt:lpstr>Participant Demonstration Lesson</vt:lpstr>
      <vt:lpstr>Participant Demonstration Lesson</vt:lpstr>
      <vt:lpstr>Demonstration Lesson</vt:lpstr>
      <vt:lpstr>Debrief Demonstration Lesson</vt:lpstr>
      <vt:lpstr>Participant Demonstration Lesson</vt:lpstr>
      <vt:lpstr>Participant Demonstration Lesson</vt:lpstr>
      <vt:lpstr>Introducing…Sprints! </vt:lpstr>
      <vt:lpstr>Breaking it down</vt:lpstr>
      <vt:lpstr>How do students build up to the Sprint Routine in A Story of Units?</vt:lpstr>
      <vt:lpstr>PowerPoint Presentation</vt:lpstr>
      <vt:lpstr>Building Up to the Sprint Routine</vt:lpstr>
      <vt:lpstr>The Sprint Routine:  Stages and Skills</vt:lpstr>
      <vt:lpstr>Sprint A</vt:lpstr>
      <vt:lpstr>Transition from Sprint A to Sprint B</vt:lpstr>
      <vt:lpstr>Sprint B</vt:lpstr>
      <vt:lpstr>Wrap-Up</vt:lpstr>
      <vt:lpstr>Variations</vt:lpstr>
      <vt:lpstr>Troubleshooting</vt:lpstr>
      <vt:lpstr>PowerPoint Presentation</vt:lpstr>
      <vt:lpstr>Let’s do a Sprint!</vt:lpstr>
      <vt:lpstr>Turn and Talk</vt:lpstr>
      <vt:lpstr>Participant Demonstration Lesson</vt:lpstr>
      <vt:lpstr>Participant Demonstration Lesson</vt:lpstr>
      <vt:lpstr>Participant Demonstration Lesson</vt:lpstr>
      <vt:lpstr>Agenda</vt:lpstr>
      <vt:lpstr>Module 3 Summary</vt:lpstr>
      <vt:lpstr>Summary of Module 3</vt:lpstr>
      <vt:lpstr>Summary of Module 3</vt:lpstr>
      <vt:lpstr>Key Points:</vt:lpstr>
      <vt:lpstr>Work Time</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cp:lastModifiedBy>
  <cp:revision>890</cp:revision>
  <cp:lastPrinted>2013-07-31T12:50:43Z</cp:lastPrinted>
  <dcterms:created xsi:type="dcterms:W3CDTF">2011-06-29T20:45:58Z</dcterms:created>
  <dcterms:modified xsi:type="dcterms:W3CDTF">2013-12-09T03:54:02Z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